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v>Projetos</c:v>
          </c:tx>
          <c:dLbls>
            <c:spPr>
              <a:noFill/>
              <a:ln>
                <a:noFill/>
              </a:ln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P1 — Aprendizado e Crescimento</c:v>
              </c:pt>
              <c:pt idx="1">
                <c:v>P2 — Processos Internos</c:v>
              </c:pt>
              <c:pt idx="2">
                <c:v>P3 — Mercado / Promoção</c:v>
              </c:pt>
              <c:pt idx="3">
                <c:v>P4 — Clientes</c:v>
              </c:pt>
            </c:strLit>
          </c:cat>
          <c:val>
            <c:numLit>
              <c:formatCode>General</c:formatCode>
              <c:ptCount val="4"/>
              <c:pt idx="0">
                <c:v>19</c:v>
              </c:pt>
              <c:pt idx="1">
                <c:v>7</c:v>
              </c:pt>
              <c:pt idx="2">
                <c:v>5</c:v>
              </c:pt>
              <c:pt idx="3">
                <c:v>5</c:v>
              </c:pt>
            </c:numLit>
          </c:val>
          <c:extLst>
            <c:ext xmlns:c16="http://schemas.microsoft.com/office/drawing/2014/chart" uri="{C3380CC4-5D6E-409C-BE32-E72D297353CC}">
              <c16:uniqueId val="{00000000-739F-41B7-8CB4-27BF758E027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0"/>
      </c:doughnutChart>
    </c:plotArea>
    <c:legend>
      <c:legendPos val="b"/>
      <c:overlay val="0"/>
    </c:legend>
    <c:plotVisOnly val="1"/>
    <c:dispBlanksAs val="zero"/>
    <c:showDLblsOverMax val="1"/>
  </c:char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11F6A38E-E2D8-4D6A-BE0B-3963DA5EAA8C}"/>
              </a:ext>
            </a:extLst>
          </p:cNvPr>
          <p:cNvSpPr>
            <a:spLocks noGrp="1"/>
          </p:cNvSpPr>
          <p:nvPr/>
        </p:nvSpPr>
        <p:spPr>
          <a:xfrm>
            <a:off x="685800" y="6667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E2AA37"/>
                </a:solidFill>
              </a:defRPr>
            </a:pPr>
            <a:r>
              <a:rPr sz="1200" b="1">
                <a:solidFill>
                  <a:srgbClr val="E2AA37"/>
                </a:solidFill>
              </a:rPr>
              <a:t>RELATÓRIO EXECUTIVO DAS MENTORIAS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DC5CB43-B039-4321-884F-572CF172BBDE}"/>
              </a:ext>
            </a:extLst>
          </p:cNvPr>
          <p:cNvSpPr>
            <a:spLocks noGrp="1"/>
          </p:cNvSpPr>
          <p:nvPr/>
        </p:nvSpPr>
        <p:spPr>
          <a:xfrm>
            <a:off x="685800" y="1285875"/>
            <a:ext cx="7524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Plano de Desenvolvimento do Turismo</a:t>
            </a:r>
          </a:p>
          <a:p>
            <a:pPr algn="l">
              <a:buNone/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da Pesca Esportiva de Rondônia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448873A-72F3-426D-B9C5-78B1791A39AF}"/>
              </a:ext>
            </a:extLst>
          </p:cNvPr>
          <p:cNvSpPr>
            <a:spLocks noGrp="1"/>
          </p:cNvSpPr>
          <p:nvPr/>
        </p:nvSpPr>
        <p:spPr>
          <a:xfrm>
            <a:off x="704850" y="2952750"/>
            <a:ext cx="5715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0">
                <a:solidFill>
                  <a:srgbClr val="B8D6DA"/>
                </a:solidFill>
              </a:defRPr>
            </a:pPr>
            <a:r>
              <a:rPr sz="1575" b="0">
                <a:solidFill>
                  <a:srgbClr val="B8D6DA"/>
                </a:solidFill>
              </a:rPr>
              <a:t>Janeiro de 2025 a julho de 2026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E5ACA04-9133-42DB-A757-0282A56172E7}"/>
              </a:ext>
            </a:extLst>
          </p:cNvPr>
          <p:cNvSpPr>
            <a:spLocks noGrp="1"/>
          </p:cNvSpPr>
          <p:nvPr/>
        </p:nvSpPr>
        <p:spPr>
          <a:xfrm>
            <a:off x="685800" y="3781425"/>
            <a:ext cx="6667500" cy="28575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C104618-94A3-45E4-B926-1DC348E5F993}"/>
              </a:ext>
            </a:extLst>
          </p:cNvPr>
          <p:cNvSpPr>
            <a:spLocks noGrp="1"/>
          </p:cNvSpPr>
          <p:nvPr/>
        </p:nvSpPr>
        <p:spPr>
          <a:xfrm>
            <a:off x="685800" y="4000500"/>
            <a:ext cx="7620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Trajetória estruturada • resultados • painel de 36 projetos</a:t>
            </a:r>
          </a:p>
        </p:txBody>
      </p:sp>
      <p:pic>
        <p:nvPicPr>
          <p:cNvPr id="14" name="Imagem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858250" y="1428750"/>
            <a:ext cx="2095500" cy="20955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12F5B94-8B6D-4E4E-B82D-26CCA8814A35}"/>
              </a:ext>
            </a:extLst>
          </p:cNvPr>
          <p:cNvSpPr>
            <a:spLocks noGrp="1"/>
          </p:cNvSpPr>
          <p:nvPr/>
        </p:nvSpPr>
        <p:spPr>
          <a:xfrm>
            <a:off x="685800" y="5953125"/>
            <a:ext cx="666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B8D6DA"/>
                </a:solidFill>
              </a:defRPr>
            </a:pPr>
            <a:r>
              <a:rPr sz="1125" b="0">
                <a:solidFill>
                  <a:srgbClr val="B8D6DA"/>
                </a:solidFill>
              </a:rPr>
              <a:t>RBCIP • SEDEC • SETUR • Municípios</a:t>
            </a:r>
          </a:p>
        </p:txBody>
      </p:sp>
    </p:spTree>
    <p:extLst>
      <p:ext uri="{BB962C8B-B14F-4D97-AF65-F5344CB8AC3E}">
        <p14:creationId xmlns:p14="http://schemas.microsoft.com/office/powerpoint/2010/main" val="189331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897CBA02-B7C5-47A1-ADF0-36FFE704A3A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2FD7DAF-D930-4B41-A740-4DA547A39630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P1 — Aprendizado e Crescimento | Projetos 6–10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97C8952-6836-42AB-BD78-D5B72777F58D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9B62775-F75A-45BA-B1C1-890AA1E692F3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15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6F1037-DFDC-4655-B330-B6DBBB59DC96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5AB9E0E-86B5-48F9-93B9-B4BE33707C65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69A0B51-63A4-48BA-A37A-7B6DAE39BF72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1B12E82-6EB1-4531-B321-4312B8547A4E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34A2C5D-A655-40DC-8419-C8C194471F81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7B6A1C2-6197-455C-8A42-E6DF03445594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6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DE2EA66-F8ED-483A-806E-E12D07F0B192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Limpeza urbana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F1DA41B-9077-4E21-876B-FEB7CFA098E3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N1 • Encaminhada às prefeituras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42B7EB6-416A-4D7E-A86A-64A3BD0D5A6D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Ofícios às prefeituras; reiteração em fev/2026.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371F76F-2292-42B7-A190-BA8E8D05D05F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áreas e comprovar execução.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C3775B2B-8C62-4EFB-84CA-5D562D8A4237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DBE49AB-8DFB-445A-977E-865A62F50640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7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E82E72B-3906-4AB2-8383-6A56FB3435DD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Saneamento básico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978542-409A-4419-94A3-824DFC432774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E2AA37"/>
                </a:solidFill>
              </a:defRPr>
            </a:pPr>
            <a:r>
              <a:rPr sz="1200" b="1">
                <a:solidFill>
                  <a:srgbClr val="E2AA37"/>
                </a:solidFill>
              </a:rPr>
              <a:t>N1 • Pendente de projetos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59EF1EF-315C-4DD9-A39E-4EB94DD33EB5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Demanda encaminhada, sem projetos executivos.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3B2FADF-797B-46F2-BB4A-442BB6158B2A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Estruturar projetos básicos para captação.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E9642D3D-1038-4CF6-B4C2-D8B75F2F56D2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3EED250-D371-4184-A6F8-1E573B3D5CC7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r>
              <a:rPr sz="1350" b="1">
                <a:solidFill>
                  <a:srgbClr val="E2AA37"/>
                </a:solidFill>
              </a:rPr>
              <a:t>8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50846134-B4A1-4334-B30F-0AA8A501FF7D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Calçadão linear / orlas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A63D300-3034-4E64-A9AC-78545A71E9CD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 institucional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B109CFE-AB42-45CB-B32A-4D3D64AC5C48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Ofícios e manifestações do DER e SEOSP.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B8888E1-30D6-4C08-B664-2509F3A57497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Elaborar fichas, custos e prioridades.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DE5F3F4F-4C6C-4336-B10F-34B609F59FE4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13A6A24-7E09-487D-B015-E638D1C16E48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r>
              <a:rPr sz="1350" b="1">
                <a:solidFill>
                  <a:srgbClr val="F07D2E"/>
                </a:solidFill>
              </a:rPr>
              <a:t>9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71373E3-A871-4CE9-92C4-DC90412D2668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Estradas estaduais e vicinais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8A18A283-02FD-4012-8184-E2C31C383F2B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 com o DER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97C4F2C6-17C2-4145-B2D7-E1B3BB7B8D7E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Solicitação de cooperação ao DER.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4A9C3639-AD98-45FF-90B2-72CDE39D7497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Mapear trechos críticos por roteiro.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7E29F142-7FD3-469D-A86D-3F922D1998B6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47139510-105D-406E-8003-02C4DE939A40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10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4FBEC5FA-44D6-4865-9E92-DA7EDE6CE47C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Sistema de comunicação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1430D868-46E8-4426-B877-4D2B2AAB66B7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E6BC742B-DCDF-460D-9BAD-1A247F2941BF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Infraestrutura e comunicação institucional debatidas.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93A811AF-17EB-4404-85BF-CB4A06BA6FEF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solução mínima e responsáveis.</a:t>
            </a:r>
          </a:p>
        </p:txBody>
      </p:sp>
    </p:spTree>
    <p:extLst>
      <p:ext uri="{BB962C8B-B14F-4D97-AF65-F5344CB8AC3E}">
        <p14:creationId xmlns:p14="http://schemas.microsoft.com/office/powerpoint/2010/main" val="159336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8E547682-4846-414A-9E85-41AAB0F2598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5D0F8C9-3F47-4F51-9ED8-73E174554BB2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P1 — Aprendizado e Crescimento | Projetos 11–15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DB9FC6-8DF0-4E00-A000-2745EBE2AD5A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41DFAC6-35EA-43B8-A250-41CAA98702D2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16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FDD89DA-E649-44D7-83E5-BC899570C812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BCCF83B-2786-4255-B3B0-E0BFB0B2E923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9E29FB9-CA67-4049-A227-750A88B2CFE2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63BB536-135B-407C-A8DC-A5C61FDCDEEB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27F618C-5EFB-43A8-977B-34AD697CDC0B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DEE3AB2-298E-42EB-BAFC-660658C48623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11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08BCDBE-279E-40B7-A0E4-F15653FBE094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Malha aérea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73B4953-FC6A-4E93-B14D-53634F792F73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 institucional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BDAFC5D-370D-4E57-B2DE-0B52B01EE8E7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Negociações para manutenção dos voos existentes.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4BFB916-FE58-42B1-BCC8-9A5449EC2984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Manter articulação e demonstrar efeito sobre o acesso.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B62F416-38F4-4D00-B15C-E60C410AD3F3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C8F4C37-9F48-49D1-9BF1-A75914B877FC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12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FF79509-51E4-4F96-AFF9-50B7F632278C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Coleta sustentável de resíduos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A576F911-8C30-47F2-ADDE-09D1853F6FED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N1 • Encaminhada; sem implantação ampla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C6A4092F-E96B-491E-B756-6F4A67FF8334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Ofícios municipais; demanda em Pedras Negras.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CE44ACE-81B8-4E27-9B4E-128940B8141E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pontos, rotina e evidências.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3ECB3C-3A37-4734-A9CC-2090042B4AFF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521357D-1AC1-4353-B0FF-5F4072F732EA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r>
              <a:rPr sz="1350" b="1">
                <a:solidFill>
                  <a:srgbClr val="E2AA37"/>
                </a:solidFill>
              </a:rPr>
              <a:t>13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25F787FF-6B99-4796-AB5B-7C7D85729A94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Capacidade de carga turística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ED84A0DC-1352-4219-A582-78693CF3FDDE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 técnica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B43E15F8-86A2-4ED7-94D5-F49D1C5F4D13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SETUR/SEDEC, SEDAM, Polícia Ambiental e UNIR.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F5BFE3E-F084-4950-9375-456F0D501137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Vincular ao Marco Zero e Observatório.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DB1D4751-72EF-4721-ABB4-4EED3D25A61F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33BA49D-E494-4426-878D-C45D12FF7597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r>
              <a:rPr sz="1350" b="1">
                <a:solidFill>
                  <a:srgbClr val="F07D2E"/>
                </a:solidFill>
              </a:rPr>
              <a:t>14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5621B09-362A-400F-A910-589F7564E21B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Assembleias de peixes / Pesque e Solte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483B5492-5011-4494-A850-2B283E5161F3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tramitação / articulação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8E950DE8-8003-4F42-9BCC-F713233E16D7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Processo específico e apoio institucional solicitado.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A7860832-2D67-42B1-86E5-B96AEB4A4788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piloto, parceiros e fiscalização.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93679F1-CF05-4C9F-8016-6B5804064853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4D16F52-BCE3-46E5-82B7-56935CF03DBD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15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9DCA1538-6909-4B3F-8DC2-9058FCC3D7AF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Revisão da legislação / defeso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83B0BBFE-0E79-4F86-A4B5-071BD4DB850B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discussão técnica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B3821F9B-385C-4A4B-815E-E83F04AC49C8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Debate técnico com órgãos ambientais.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E75655CA-E905-4189-BBA5-9FF7709CB605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Criar grupo técnico e minuta comparada.</a:t>
            </a:r>
          </a:p>
        </p:txBody>
      </p:sp>
    </p:spTree>
    <p:extLst>
      <p:ext uri="{BB962C8B-B14F-4D97-AF65-F5344CB8AC3E}">
        <p14:creationId xmlns:p14="http://schemas.microsoft.com/office/powerpoint/2010/main" val="214307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FE2678F7-39A2-428A-9322-B1F9BBC68CC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9501770-7C6C-45D8-860E-E50979CF2C06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P1 — Aprendizado e Crescimento | Projetos 16–19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CE7D609-D4A0-4B50-883B-6ED2023F6E4A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22B8035-0216-4742-B23E-187D7FD8E955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17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820FDAE-68C1-4A03-BE2F-47B9DE312E99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0BABFFE-73AF-425E-952D-625075332DF8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26642E7-A82E-4A7D-B011-552CB21A5F1A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9D1FD56-0CA5-4239-B3B7-DB20D5125E2C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64C52C63-91E8-4F68-B3B4-4E7E6011C5AB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926AC80-EA17-4077-9EBA-953568F378D7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16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16056F1-E647-4FCC-B713-9114ED252F0C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Sistema de Controle da Pesca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162EE20-3949-40E8-873F-E219B6EB1261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N3 • Em desenvolvimento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7A58251-59C6-4BA7-A9AB-D857923E397A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Informações organizadas; aplicativo em funcionamento.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E743A85-8919-493B-960D-E0B6B0164C8C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fluxo, alimentação e uso fiscalizatório.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F60186B0-7890-41B9-9878-E9650F2AA12F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E0C4430-E953-45A6-AC09-88B7B515263A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17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6D464DF-3B5F-468A-9364-C3435D0F01C6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Totens de segurança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24F52F7-105D-4A2F-8341-B7617439C2E1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 institucional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47F46A2-85BB-4577-962C-5AA1EC79EBDF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Solicitação formal e manifestação da SESDEC.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1ED3077-9AB8-41EA-A169-C3C4F9C9287D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Criar projeto com pontos e orçamento.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88FE707B-BA81-46A3-A9B0-18D60FA42AF8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CDAC1E8-C74E-44FD-A438-D65FA469763A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r>
              <a:rPr sz="1350" b="1">
                <a:solidFill>
                  <a:srgbClr val="E2AA37"/>
                </a:solidFill>
              </a:rPr>
              <a:t>18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D58F191E-9060-4F71-A38B-15072AF88616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Evento de sensibilização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B458E49-5306-4112-9630-41BD210FABF8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N3 • Parcialmente realizada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856A574-A066-4FA2-BECD-044DDB36D18D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Ações, certificados e materiais registrados.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EF82AEF-1BF1-452F-B847-EEA3DA45FF60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Consolidar calendário e resultados.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152E6245-85B6-4885-A2B0-419196BE02BD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62138CC-E959-4814-AE0D-67566F95FE11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r>
              <a:rPr sz="1350" b="1">
                <a:solidFill>
                  <a:srgbClr val="F07D2E"/>
                </a:solidFill>
              </a:rPr>
              <a:t>19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63ABCE7-832C-4052-A46C-ACD5B46D557A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Campanha de conscientização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DA3D871D-D9A1-4EFE-B366-3CF1C7C67C83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desenvolvimento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38339022-6367-4E0F-B9A8-BFFA2FFBF580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Processo reúne campanha, folder e identidade visual.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61D616A9-60A5-429B-AC89-763B193C6EDC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aplicação, alcance e indicadores.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87D84885-47E7-4546-9E5A-EAD978C83C53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C5405068-E462-4925-ABE3-83B94AA2318C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endParaRPr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1D420D5A-5568-4297-853C-506F04B3BCF4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endParaRPr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0CC634F-2B2C-4E17-ACE1-8C00846787C3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endParaRPr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F447EFCE-C03E-42D8-8216-E4B426CFF927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0F15801D-768E-481E-AE82-83A061004D72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12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86F92E6D-7CD2-4693-B379-16BA5421120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717A9DB-4328-4877-A0BE-1F55CC5BACA3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P2 — Processos Internos | Projetos 20–24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52DE7C-E7FD-439D-A310-892CE380F91B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55D6775-7602-4037-83DE-266588E33FE0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18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38027BE-0D48-4B36-9EA6-9B42F1FBD136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346C6E4-8C9F-4671-B11D-00FE6D9939DF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59F830C-6404-424B-8C01-D77A6762294D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65F8F3A-B5E0-4B85-B55C-59F894761F22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4FC924DB-AD02-4D93-A3BE-05B28CE67B25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3B5D3C2-4598-4688-B655-0E2262CC2864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20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1DE9F11-A0DC-4A16-9B5C-D4080697578C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Marco Zero dos Indicadores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C210A47-7A80-4E16-87E9-DD57A6F44F9C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N3 • Em estruturação técnica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7410C5A-6C69-48C9-9EA0-F026DB1FBF25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Parceria para dados; documento técnico entregue.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1E3B65A-DA29-4FC2-8FD6-CC2DFF41B4AD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Publicar método e linha de base.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4BABF76-03F7-43A6-943E-CA7FDC3AD80D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CE0E82B-E00E-46D0-9536-1AC74756B80A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21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BFF541A1-9AEE-4AAA-8211-ED676D9C9BE3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Governança municipal e estadual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3091288-6020-4AED-959D-FD0B5556191C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andamento; governança frágil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779C22C-E13D-432C-9505-521975FF3F39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COMTUR, adesão e Mapa do Turismo debatidos.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2A594A9-A9AE-457D-AE96-6D734D0A6675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Comprovar governança por município.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A85B12C4-9D02-4867-8771-DFF84A030C7A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74B268B-58ED-4ED1-B03F-BE49E43F9C8F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r>
              <a:rPr sz="1350" b="1">
                <a:solidFill>
                  <a:srgbClr val="E2AA37"/>
                </a:solidFill>
              </a:rPr>
              <a:t>22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2DA4FD1E-D4D1-4172-AAA8-8D50A54CB2FC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Plataforma CAT Digital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E356E6F-1579-4BB5-857E-AAEC341AD67B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N4 • Em funcionamento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CE6DE7CE-1FA9-4F88-9ECB-52D1D8C65417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2.128 pontos registrados em 02/03/2026.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136216EE-ABDD-4BD6-9F8C-342049571371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atualização e auditoria.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75D32556-BF45-4EFC-B2A7-BB193A6F28EF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BCF8D71-08C3-44A3-B439-015B9E403E22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r>
              <a:rPr sz="1350" b="1">
                <a:solidFill>
                  <a:srgbClr val="F07D2E"/>
                </a:solidFill>
              </a:rPr>
              <a:t>23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22FE87CD-00CA-495D-A181-7EF248BE3C5D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Inventário turístico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84CAE727-FBE4-4E46-9FDC-007A8288FC72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N3 • Em atualização / estruturação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080E430B-873B-4532-B1D9-E3C2895EF2ED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Atualizações e documento técnico vinculados ao CAT.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62A5B604-C30A-4C15-A255-C7C429A5B91A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Validar fichas municipais e integrar dados.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809ADFEC-78B0-465D-9DE8-0F4FA69B3073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F551B82F-FC15-49CA-9FE5-BEC583042AC2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24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ED1EC42F-4117-42DD-94FF-C3EB7ED41C99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Observatório do Turismo da Pesca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E8777706-2C4A-4621-8068-2695934515B5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solicitação / desenvolvimento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9E938127-F22B-4A87-A642-A955CB190F96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Processo MoniTUR e documento técnico entregue.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B914CA0-B6BA-4114-8D7F-7E6947B8AEC8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gestor, BI e periodicidade.</a:t>
            </a:r>
          </a:p>
        </p:txBody>
      </p:sp>
    </p:spTree>
    <p:extLst>
      <p:ext uri="{BB962C8B-B14F-4D97-AF65-F5344CB8AC3E}">
        <p14:creationId xmlns:p14="http://schemas.microsoft.com/office/powerpoint/2010/main" val="145989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D9924229-468C-4547-ABB1-776ACBDF020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EE3900D-0CA5-423B-A0CD-181331453A0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P2 — Processos Internos | Projetos 25–26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1E88166-FABD-4250-AE94-5A1167294281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1A7A43B-75AE-42F0-81CA-061A171A958F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19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AEEADC4-9073-4983-A226-8FB16A23C537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5C2A6F5-0383-47F1-ACDB-8704383AE206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62885CC-D165-4236-93ED-0E43D64AACF8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24C7B94-81A3-4140-B12E-3EC806042732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941B1E2-A984-4A34-A3A4-67F4C6A27A09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0310264-75CB-4B04-9703-CC7E65B25F19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25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35E73DB-5BA7-4E3E-B29A-236AB1BF75E2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Estrutura administrativa da SETUR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C3C3BA9-84E6-4F98-A26A-07348466134E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N3 • Em andamento prático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6A990C0-BC46-46BE-869E-B1F796DB5BAF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Ponto de apoio e reuniões semanais SETUR/SEDEC.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9B4DE7B-3708-4DCA-B8F8-FFEE807CD23E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Formalizar ponto focal e matriz de responsabilidades.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62D7AF6B-1F55-43E4-B1E5-DDEA20B54F74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C60ECF-EB5E-4BAE-8003-55240D70E5CC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26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9F9C57E-132B-497A-B412-AC74891A4176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Estrutura da SEDAM para o turismo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C5BCABF-8CD2-4C41-B1F4-FFA4907BC073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N1 • Em tramitação / articulação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D1F20E5-A368-42D8-9BB1-5FC31DD5A0A4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Órgão envolvido em fiscalização e capacidade de carga.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50705FE-1FB3-4249-ABB3-B8CB18357CD6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ponto focal e fluxo de atendimento.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1DE86C50-AE6E-4E3D-969F-09E00B7E75BA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B6FAF73-614B-4C2E-9A3E-17F64EF8D31F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endParaRPr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C2349791-3887-4AEA-8AC9-D7037128C183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endParaRPr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893E9D9-DCCD-42CA-B794-8F8F2CD73CDC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endParaRPr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D6B4C0FD-FC81-4BF3-A566-2F3A8E95C1CA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5DC8355-CEA0-4CAC-B2BF-E414D78C240A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C2963C74-27A5-491D-91CD-24F0DF011303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1463AC05-B67C-4494-8B27-349ACD19E19A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endParaRPr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41531AFD-B0BF-42E0-9177-C41D02BC35C0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endParaRPr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70F789E-5728-4BE3-BC60-DB47C43EF9C8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endParaRPr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87AB572-920E-45CA-8280-A807E382023A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89EE5BBA-83DF-4578-99B2-036878F5F3BD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8FC12607-FC6D-4437-92FD-213CB210FF76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3B1F25F3-0819-4231-8867-34654798A94C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endParaRPr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4EE6C540-4E53-482D-92F4-53FA1CA82DAC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endParaRPr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22638DFA-9CD0-4231-AA02-2B0C758D7DC9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endParaRPr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2C314AF4-C1EA-47D1-A9AE-656C55D09BCC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DA46CA53-6592-4100-A67D-DF5C339F0D1D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145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7FDD4D70-156C-45A4-8670-56DDC75E4D4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50C8F84-2A03-47F5-9745-39DE9FB2D0BF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P3 — Mercado / Promoção | Projetos 27–31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3B9AEBC-ED5E-4D2D-A3BA-B9532E3900E6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FA6FF62-4EB2-44BD-95D4-330C1A001571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20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78D7FBA-8E61-42E5-9688-BAED64B534D2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7C28689-A820-44C7-9BC3-3F4010B60198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F52A443-318D-47A5-848F-0B827351890E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5BAF176-BE23-4BE3-8565-CE0220252016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D642C16E-3DBD-45A1-85DE-1070F56B4E66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FC35946-0283-4B1C-B189-CBE16879A560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27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96CBEB7-783C-46F0-AA52-0B595F702DB8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Identidade visual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9A5939C-C512-4E50-B7F4-9251056D12AF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desenvolvimento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9A1A068-C3D1-4B7B-9FFE-BDDCB13608B0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Processo formal para folder, marca e campanha.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CF8C5BE-CB56-4CA9-A9A3-146DBA5B5EA0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Concluir peças e aplicar nos canais.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3949DB97-F81F-4897-9036-B2CF20C5F46B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1FC59A6-698D-44A0-A4EB-B5B814DD3962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28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92C378F-956C-4B3E-9187-A1A82D7574F9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Plano de Marketing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27BE30F-00D0-432A-979D-87AAFA8E5CC3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E2AA37"/>
                </a:solidFill>
              </a:defRPr>
            </a:pPr>
            <a:r>
              <a:rPr sz="1200" b="1">
                <a:solidFill>
                  <a:srgbClr val="E2AA37"/>
                </a:solidFill>
              </a:rPr>
              <a:t>N2 • Em solicitação / desenvolvimento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F89A26A-6E71-4161-8FA0-D96E0C9E66A8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Vinculado à identidade e conscientização.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1ADC52F-B299-494B-B218-0A7B807FCBF8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mercados, orçamento e metas.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D1FD105C-FD72-4DEA-B202-38DDB82C6371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450D31F-579E-4824-A706-986217CA89E8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r>
              <a:rPr sz="1350" b="1">
                <a:solidFill>
                  <a:srgbClr val="E2AA37"/>
                </a:solidFill>
              </a:rPr>
              <a:t>29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316BE22-D274-41F1-AB6E-1A4DCA082B16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Rotas e roteiros integrados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78FBF32B-7CBD-41E8-BECD-D4C2C8ECF1E9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 técnica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D2CD35B-A430-428E-B80C-7FF312727330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Solicitação à CTUR e manifestação técnica.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FE09A30-1E13-42EB-93FB-C03BB5A3590C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Formatar e validar roteiros-piloto.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721C34C3-735C-4665-BB77-42543B126F81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3269B7B-C9FB-4CBB-8F55-E801C491B28D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r>
              <a:rPr sz="1350" b="1">
                <a:solidFill>
                  <a:srgbClr val="F07D2E"/>
                </a:solidFill>
              </a:rPr>
              <a:t>30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3D431EAA-EC63-429E-8558-0D87CD761860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Agências e operadoras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49F66107-BC36-47CF-85F5-989AB561F65F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articulação e preparação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00351FB-54ED-4159-BEAD-838D5B089151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ABAV, Expo Turismo e Pesca &amp; Companhia.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BAA5059E-06A0-4928-B998-44AA1FF81457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Criar kit comercial e agenda pós-eventos.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05B0775B-303F-4BC0-B927-335048E2DD81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C5F9763-C461-416D-82DE-4F58681F5DB2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31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84BAF42-2719-4250-9566-F85DAA9C90D7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FAMTOUR e PRESS TRIP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ABFC13B-131F-4534-9868-C76A7D51DD74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N1 • Prevista / em preparação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969C3EFC-AC0B-454F-92E7-83182613B942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Relacionados à roteirização e promoção.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FF033275-B360-421C-8D6F-212DE2E1BC43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roteiro, orçamento e convidados.</a:t>
            </a:r>
          </a:p>
        </p:txBody>
      </p:sp>
    </p:spTree>
    <p:extLst>
      <p:ext uri="{BB962C8B-B14F-4D97-AF65-F5344CB8AC3E}">
        <p14:creationId xmlns:p14="http://schemas.microsoft.com/office/powerpoint/2010/main" val="278417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7FDD4D70-156C-45A4-8670-56DDC75E4D4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50C8F84-2A03-47F5-9745-39DE9FB2D0BF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P4 — Clientes | Projetos 32–36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3B9AEBC-ED5E-4D2D-A3BA-B9532E3900E6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FA6FF62-4EB2-44BD-95D4-330C1A001571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21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78D7FBA-8E61-42E5-9688-BAED64B534D2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7C28689-A820-44C7-9BC3-3F4010B60198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F52A443-318D-47A5-848F-0B827351890E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5BAF176-BE23-4BE3-8565-CE0220252016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D642C16E-3DBD-45A1-85DE-1070F56B4E66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FC35946-0283-4B1C-B189-CBE16879A560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32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96CBEB7-783C-46F0-AA52-0B595F702DB8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Calendário de eventos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9A5939C-C512-4E50-B7F4-9251056D12AF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estruturação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9A1A068-C3D1-4B7B-9FFE-BDDCB13608B0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Eventos locais existem, mas sem calendário estadual.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CF8C5BE-CB56-4CA9-A9A3-146DBA5B5EA0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Reunir datas, responsáveis e fontes.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3949DB97-F81F-4897-9036-B2CF20C5F46B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1FC59A6-698D-44A0-A4EB-B5B814DD3962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33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92C378F-956C-4B3E-9187-A1A82D7574F9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Artesanato local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27BE30F-00D0-432A-979D-87AAFA8E5CC3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E2AA37"/>
                </a:solidFill>
              </a:defRPr>
            </a:pPr>
            <a:r>
              <a:rPr sz="1200" b="1">
                <a:solidFill>
                  <a:srgbClr val="E2AA37"/>
                </a:solidFill>
              </a:rPr>
              <a:t>N2 • Em tratativa com parceiros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F89A26A-6E71-4161-8FA0-D96E0C9E66A8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Ofícios ao SEBRAE e Fecomércio.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1ADC52F-B299-494B-B218-0A7B807FCBF8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Mapear artesãos e canais de venda.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D1FD105C-FD72-4DEA-B202-38DDB82C6371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450D31F-579E-4824-A706-986217CA89E8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r>
              <a:rPr sz="1350" b="1">
                <a:solidFill>
                  <a:srgbClr val="E2AA37"/>
                </a:solidFill>
              </a:rPr>
              <a:t>34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316BE22-D274-41F1-AB6E-1A4DCA082B16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Cama e Café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78FBF32B-7CBD-41E8-BECD-D4C2C8ECF1E9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tratativa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D2CD35B-A430-428E-B80C-7FF312727330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Processos em Alta Floresta, Costa Marques e Cabixi.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FE09A30-1E13-42EB-93FB-C03BB5A3590C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Selecionar pilotos e regularizar oferta.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721C34C3-735C-4665-BB77-42543B126F81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3269B7B-C9FB-4CBB-8F55-E801C491B28D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r>
              <a:rPr sz="1350" b="1">
                <a:solidFill>
                  <a:srgbClr val="F07D2E"/>
                </a:solidFill>
              </a:rPr>
              <a:t>35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3D431EAA-EC63-429E-8558-0D87CD761860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Concurso Prato Típico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49F66107-BC36-47CF-85F5-989AB561F65F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N1 • Proposta registrada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00351FB-54ED-4159-BEAD-838D5B089151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Vinculado a gastronomia e parceiros.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BAA5059E-06A0-4928-B998-44AA1FF81457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regulamento e municípios.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05B0775B-303F-4BC0-B927-335048E2DD81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C5F9763-C461-416D-82DE-4F58681F5DB2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36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84BAF42-2719-4250-9566-F85DAA9C90D7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Manifestações culturais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ABFC13B-131F-4534-9868-C76A7D51DD74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N1 • Pendente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969C3EFC-AC0B-454F-92E7-83182613B942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SEJUCEL informou ausência de eventos específicos.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FF033275-B360-421C-8D6F-212DE2E1BC43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Mapear cultura local e integrar calendário.</a:t>
            </a:r>
          </a:p>
        </p:txBody>
      </p:sp>
    </p:spTree>
    <p:extLst>
      <p:ext uri="{BB962C8B-B14F-4D97-AF65-F5344CB8AC3E}">
        <p14:creationId xmlns:p14="http://schemas.microsoft.com/office/powerpoint/2010/main" val="278417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5A427C9B-97A9-4CF5-863D-573BCBAF493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8C68824-6C30-4595-8C5B-3C28ED9042ED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Registros formais de acompanhamento encaminhados pelo SEI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A96302C-A54C-4938-8FC2-84635AC1227C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A série documental demonstra continuidade do monitoramento e atualização institucional das ações do Plano.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2E992A7-A3C8-4B93-9425-05C5264F3AC9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22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B4598DF-A369-44D3-B84B-2D52891ABD87}"/>
              </a:ext>
            </a:extLst>
          </p:cNvPr>
          <p:cNvSpPr>
            <a:spLocks noGrp="1"/>
          </p:cNvSpPr>
          <p:nvPr/>
        </p:nvSpPr>
        <p:spPr>
          <a:xfrm>
            <a:off x="619125" y="1428750"/>
            <a:ext cx="10668000" cy="87630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6F66419-1A6A-4BD5-96E1-11438869A154}"/>
              </a:ext>
            </a:extLst>
          </p:cNvPr>
          <p:cNvSpPr>
            <a:spLocks noGrp="1"/>
          </p:cNvSpPr>
          <p:nvPr/>
        </p:nvSpPr>
        <p:spPr>
          <a:xfrm>
            <a:off x="809625" y="16002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0794A6"/>
                </a:solidFill>
              </a:defRPr>
            </a:pPr>
            <a:r>
              <a:rPr sz="1650" b="1">
                <a:solidFill>
                  <a:srgbClr val="0794A6"/>
                </a:solidFill>
              </a:rPr>
              <a:t>01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918AC39-7DB8-4B48-B398-3F1B44E22077}"/>
              </a:ext>
            </a:extLst>
          </p:cNvPr>
          <p:cNvSpPr>
            <a:spLocks noGrp="1"/>
          </p:cNvSpPr>
          <p:nvPr/>
        </p:nvSpPr>
        <p:spPr>
          <a:xfrm>
            <a:off x="1381125" y="1524000"/>
            <a:ext cx="2238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083F50"/>
                </a:solidFill>
              </a:defRPr>
            </a:pPr>
            <a:r>
              <a:rPr sz="1425" b="1">
                <a:solidFill>
                  <a:srgbClr val="083F50"/>
                </a:solidFill>
              </a:rPr>
              <a:t>SEI 0052693996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2B82DAB-66D2-42AD-B566-97CA111FB7BE}"/>
              </a:ext>
            </a:extLst>
          </p:cNvPr>
          <p:cNvSpPr>
            <a:spLocks noGrp="1"/>
          </p:cNvSpPr>
          <p:nvPr/>
        </p:nvSpPr>
        <p:spPr>
          <a:xfrm>
            <a:off x="3762375" y="1524000"/>
            <a:ext cx="2952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0794A6"/>
                </a:solidFill>
              </a:defRPr>
            </a:pPr>
            <a:r>
              <a:rPr sz="1275" b="1">
                <a:solidFill>
                  <a:srgbClr val="0794A6"/>
                </a:solidFill>
              </a:rPr>
              <a:t>Relatório de acompanhamento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1CCC799-351C-4574-93AE-1ECB5900AEF2}"/>
              </a:ext>
            </a:extLst>
          </p:cNvPr>
          <p:cNvSpPr>
            <a:spLocks noGrp="1"/>
          </p:cNvSpPr>
          <p:nvPr/>
        </p:nvSpPr>
        <p:spPr>
          <a:xfrm>
            <a:off x="6810375" y="1495425"/>
            <a:ext cx="414337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17343D"/>
                </a:solidFill>
              </a:defRPr>
            </a:pPr>
            <a:r>
              <a:rPr sz="1125" b="0">
                <a:solidFill>
                  <a:srgbClr val="17343D"/>
                </a:solidFill>
              </a:rPr>
              <a:t>Registro integrante da consolidação das ações e evidências das mentorias.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516FAF3-0F98-4D58-93AA-8AC99625E783}"/>
              </a:ext>
            </a:extLst>
          </p:cNvPr>
          <p:cNvSpPr>
            <a:spLocks noGrp="1"/>
          </p:cNvSpPr>
          <p:nvPr/>
        </p:nvSpPr>
        <p:spPr>
          <a:xfrm>
            <a:off x="619125" y="2495550"/>
            <a:ext cx="10668000" cy="876300"/>
          </a:xfrm>
          <a:prstGeom prst="roundRect">
            <a:avLst>
              <a:gd name="adj" fmla="val 13043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4C7D934-3E64-4FE9-B27C-353DEF1771F1}"/>
              </a:ext>
            </a:extLst>
          </p:cNvPr>
          <p:cNvSpPr>
            <a:spLocks noGrp="1"/>
          </p:cNvSpPr>
          <p:nvPr/>
        </p:nvSpPr>
        <p:spPr>
          <a:xfrm>
            <a:off x="80962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62A96B"/>
                </a:solidFill>
              </a:defRPr>
            </a:pPr>
            <a:r>
              <a:rPr sz="1650" b="1">
                <a:solidFill>
                  <a:srgbClr val="62A96B"/>
                </a:solidFill>
              </a:rPr>
              <a:t>02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A1D4A6B-9792-4E19-BB71-1FDA3A2FC03B}"/>
              </a:ext>
            </a:extLst>
          </p:cNvPr>
          <p:cNvSpPr>
            <a:spLocks noGrp="1"/>
          </p:cNvSpPr>
          <p:nvPr/>
        </p:nvSpPr>
        <p:spPr>
          <a:xfrm>
            <a:off x="1381125" y="2590800"/>
            <a:ext cx="2238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083F50"/>
                </a:solidFill>
              </a:defRPr>
            </a:pPr>
            <a:r>
              <a:rPr sz="1425" b="1">
                <a:solidFill>
                  <a:srgbClr val="083F50"/>
                </a:solidFill>
              </a:rPr>
              <a:t>SEI 0053291952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BD96154-8B5C-4079-A284-70B053BAD942}"/>
              </a:ext>
            </a:extLst>
          </p:cNvPr>
          <p:cNvSpPr>
            <a:spLocks noGrp="1"/>
          </p:cNvSpPr>
          <p:nvPr/>
        </p:nvSpPr>
        <p:spPr>
          <a:xfrm>
            <a:off x="3762375" y="2590800"/>
            <a:ext cx="2952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0794A6"/>
                </a:solidFill>
              </a:defRPr>
            </a:pPr>
            <a:r>
              <a:rPr sz="1275" b="1">
                <a:solidFill>
                  <a:srgbClr val="0794A6"/>
                </a:solidFill>
              </a:rPr>
              <a:t>Relatório de acompanhamento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4F73727-5A80-4F82-8935-B7A7387B24E0}"/>
              </a:ext>
            </a:extLst>
          </p:cNvPr>
          <p:cNvSpPr>
            <a:spLocks noGrp="1"/>
          </p:cNvSpPr>
          <p:nvPr/>
        </p:nvSpPr>
        <p:spPr>
          <a:xfrm>
            <a:off x="6810375" y="2562225"/>
            <a:ext cx="414337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17343D"/>
                </a:solidFill>
              </a:defRPr>
            </a:pPr>
            <a:r>
              <a:rPr sz="1125" b="0">
                <a:solidFill>
                  <a:srgbClr val="17343D"/>
                </a:solidFill>
              </a:rPr>
              <a:t>Atualização formal das providências e do andamento dos projetos.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3304F779-1D90-4B03-9927-1258349E2DE2}"/>
              </a:ext>
            </a:extLst>
          </p:cNvPr>
          <p:cNvSpPr>
            <a:spLocks noGrp="1"/>
          </p:cNvSpPr>
          <p:nvPr/>
        </p:nvSpPr>
        <p:spPr>
          <a:xfrm>
            <a:off x="619125" y="3562350"/>
            <a:ext cx="10668000" cy="87630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A2022B3-BE6E-4BD1-8073-042E4139E90E}"/>
              </a:ext>
            </a:extLst>
          </p:cNvPr>
          <p:cNvSpPr>
            <a:spLocks noGrp="1"/>
          </p:cNvSpPr>
          <p:nvPr/>
        </p:nvSpPr>
        <p:spPr>
          <a:xfrm>
            <a:off x="809625" y="37338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E2AA37"/>
                </a:solidFill>
              </a:defRPr>
            </a:pPr>
            <a:r>
              <a:rPr sz="1650" b="1">
                <a:solidFill>
                  <a:srgbClr val="E2AA37"/>
                </a:solidFill>
              </a:rPr>
              <a:t>03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C410FCE-677E-4BBC-BBFE-94F7C6019F28}"/>
              </a:ext>
            </a:extLst>
          </p:cNvPr>
          <p:cNvSpPr>
            <a:spLocks noGrp="1"/>
          </p:cNvSpPr>
          <p:nvPr/>
        </p:nvSpPr>
        <p:spPr>
          <a:xfrm>
            <a:off x="1381125" y="3657600"/>
            <a:ext cx="2238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083F50"/>
                </a:solidFill>
              </a:defRPr>
            </a:pPr>
            <a:r>
              <a:rPr sz="1425" b="1">
                <a:solidFill>
                  <a:srgbClr val="083F50"/>
                </a:solidFill>
              </a:rPr>
              <a:t>SEI 69702766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9DA0567-9675-4E4B-AF80-E693630B96C4}"/>
              </a:ext>
            </a:extLst>
          </p:cNvPr>
          <p:cNvSpPr>
            <a:spLocks noGrp="1"/>
          </p:cNvSpPr>
          <p:nvPr/>
        </p:nvSpPr>
        <p:spPr>
          <a:xfrm>
            <a:off x="3762375" y="3657600"/>
            <a:ext cx="2952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0794A6"/>
                </a:solidFill>
              </a:defRPr>
            </a:pPr>
            <a:r>
              <a:rPr sz="1275" b="1">
                <a:solidFill>
                  <a:srgbClr val="0794A6"/>
                </a:solidFill>
              </a:rPr>
              <a:t>Relatório bimestral SETUR-CAD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EB23F95B-A665-44B1-B83C-4667C3CA8C06}"/>
              </a:ext>
            </a:extLst>
          </p:cNvPr>
          <p:cNvSpPr>
            <a:spLocks noGrp="1"/>
          </p:cNvSpPr>
          <p:nvPr/>
        </p:nvSpPr>
        <p:spPr>
          <a:xfrm>
            <a:off x="6810375" y="3629025"/>
            <a:ext cx="414337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17343D"/>
                </a:solidFill>
              </a:defRPr>
            </a:pPr>
            <a:r>
              <a:rPr sz="1125" b="0">
                <a:solidFill>
                  <a:srgbClr val="17343D"/>
                </a:solidFill>
              </a:rPr>
              <a:t>Acompanhamento das ações previstas no Plano de Desenvolvimento.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DADFF30C-B0A9-4A7C-98E2-AA82AD4FA3F4}"/>
              </a:ext>
            </a:extLst>
          </p:cNvPr>
          <p:cNvSpPr>
            <a:spLocks noGrp="1"/>
          </p:cNvSpPr>
          <p:nvPr/>
        </p:nvSpPr>
        <p:spPr>
          <a:xfrm>
            <a:off x="619125" y="4629150"/>
            <a:ext cx="10668000" cy="876300"/>
          </a:xfrm>
          <a:prstGeom prst="roundRect">
            <a:avLst>
              <a:gd name="adj" fmla="val 13043"/>
            </a:avLst>
          </a:prstGeom>
          <a:solidFill>
            <a:srgbClr val="E8F4EE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98EEE0E7-FCDD-4855-B67E-A2AA9D3B545D}"/>
              </a:ext>
            </a:extLst>
          </p:cNvPr>
          <p:cNvSpPr>
            <a:spLocks noGrp="1"/>
          </p:cNvSpPr>
          <p:nvPr/>
        </p:nvSpPr>
        <p:spPr>
          <a:xfrm>
            <a:off x="809625" y="48006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F07D2E"/>
                </a:solidFill>
              </a:defRPr>
            </a:pPr>
            <a:r>
              <a:rPr sz="1650" b="1">
                <a:solidFill>
                  <a:srgbClr val="F07D2E"/>
                </a:solidFill>
              </a:rPr>
              <a:t>04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6F8EA111-0C18-430B-BC0A-188F8D77058F}"/>
              </a:ext>
            </a:extLst>
          </p:cNvPr>
          <p:cNvSpPr>
            <a:spLocks noGrp="1"/>
          </p:cNvSpPr>
          <p:nvPr/>
        </p:nvSpPr>
        <p:spPr>
          <a:xfrm>
            <a:off x="1381125" y="4724400"/>
            <a:ext cx="2238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083F50"/>
                </a:solidFill>
              </a:defRPr>
            </a:pPr>
            <a:r>
              <a:rPr sz="1425" b="1">
                <a:solidFill>
                  <a:srgbClr val="083F50"/>
                </a:solidFill>
              </a:rPr>
              <a:t>SEI 71808852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81F5E5A8-6409-4E29-B86E-7F9DAC320FC5}"/>
              </a:ext>
            </a:extLst>
          </p:cNvPr>
          <p:cNvSpPr>
            <a:spLocks noGrp="1"/>
          </p:cNvSpPr>
          <p:nvPr/>
        </p:nvSpPr>
        <p:spPr>
          <a:xfrm>
            <a:off x="3762375" y="4724400"/>
            <a:ext cx="2952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62A96B"/>
                </a:solidFill>
              </a:defRPr>
            </a:pPr>
            <a:r>
              <a:rPr sz="1275" b="1">
                <a:solidFill>
                  <a:srgbClr val="62A96B"/>
                </a:solidFill>
              </a:rPr>
              <a:t>Relatório bimestral - maio a julho/2026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7F8A09F-F97A-411A-9491-1A59A22412E2}"/>
              </a:ext>
            </a:extLst>
          </p:cNvPr>
          <p:cNvSpPr>
            <a:spLocks noGrp="1"/>
          </p:cNvSpPr>
          <p:nvPr/>
        </p:nvSpPr>
        <p:spPr>
          <a:xfrm>
            <a:off x="6810375" y="4695825"/>
            <a:ext cx="414337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17343D"/>
                </a:solidFill>
              </a:defRPr>
            </a:pPr>
            <a:r>
              <a:rPr sz="1125" b="0">
                <a:solidFill>
                  <a:srgbClr val="17343D"/>
                </a:solidFill>
              </a:rPr>
              <a:t>Novo registro incorporado • Processo SEI 0038.000748/2025-41.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21B9D76-0377-4CB4-BAB8-A6AAA947D0ED}"/>
              </a:ext>
            </a:extLst>
          </p:cNvPr>
          <p:cNvSpPr>
            <a:spLocks noGrp="1"/>
          </p:cNvSpPr>
          <p:nvPr/>
        </p:nvSpPr>
        <p:spPr>
          <a:xfrm>
            <a:off x="619125" y="5810250"/>
            <a:ext cx="4572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4 registros formais consolidados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0F5A78C1-727B-4DEA-835B-505EA24779E1}"/>
              </a:ext>
            </a:extLst>
          </p:cNvPr>
          <p:cNvSpPr>
            <a:spLocks noGrp="1"/>
          </p:cNvSpPr>
          <p:nvPr/>
        </p:nvSpPr>
        <p:spPr>
          <a:xfrm>
            <a:off x="5810250" y="5810250"/>
            <a:ext cx="5476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75" b="0">
                <a:solidFill>
                  <a:srgbClr val="58727A"/>
                </a:solidFill>
              </a:defRPr>
            </a:pPr>
            <a:r>
              <a:rPr sz="975" b="0">
                <a:solidFill>
                  <a:srgbClr val="58727A"/>
                </a:solidFill>
              </a:rPr>
              <a:t>Fonte: Relatório Consolidado das Mentorias e Relatório Bimestral SEI nº 71808852.</a:t>
            </a:r>
          </a:p>
        </p:txBody>
      </p:sp>
    </p:spTree>
    <p:extLst>
      <p:ext uri="{BB962C8B-B14F-4D97-AF65-F5344CB8AC3E}">
        <p14:creationId xmlns:p14="http://schemas.microsoft.com/office/powerpoint/2010/main" val="1634262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A43F40C3-FCB0-4B06-99BA-DCBC928F9AA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39D8570-36C5-4487-A9DD-A4510ABD095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A robustez do painel está na rastreabilidade, não no volume de texto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30099CA-C7AC-4EB3-A60F-154D0DE1819A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Cada projeto precisa manter a cadeia mínima entre ação, documento, situação e decisão seguinte.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6DFF28E-9671-496F-B721-2CA3B75AB534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23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2B3FBCC-03BE-4187-ABEB-2E8556A478AC}"/>
              </a:ext>
            </a:extLst>
          </p:cNvPr>
          <p:cNvSpPr>
            <a:spLocks noGrp="1"/>
          </p:cNvSpPr>
          <p:nvPr/>
        </p:nvSpPr>
        <p:spPr>
          <a:xfrm>
            <a:off x="381000" y="1809750"/>
            <a:ext cx="2095500" cy="2428875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E0862E5-AB18-40DB-846C-A1FF2C8E915B}"/>
              </a:ext>
            </a:extLst>
          </p:cNvPr>
          <p:cNvSpPr>
            <a:spLocks noGrp="1"/>
          </p:cNvSpPr>
          <p:nvPr/>
        </p:nvSpPr>
        <p:spPr>
          <a:xfrm>
            <a:off x="533400" y="2000250"/>
            <a:ext cx="1790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0794A6"/>
                </a:solidFill>
              </a:defRPr>
            </a:pPr>
            <a:r>
              <a:rPr sz="1500" b="1">
                <a:solidFill>
                  <a:srgbClr val="0794A6"/>
                </a:solidFill>
              </a:rPr>
              <a:t>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48FFA52-60EA-453B-A373-5FE5565436D4}"/>
              </a:ext>
            </a:extLst>
          </p:cNvPr>
          <p:cNvSpPr>
            <a:spLocks noGrp="1"/>
          </p:cNvSpPr>
          <p:nvPr/>
        </p:nvSpPr>
        <p:spPr>
          <a:xfrm>
            <a:off x="533400" y="2667000"/>
            <a:ext cx="17907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O que o Plano determinou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22ECF67-1F48-463C-92D4-CE7CD69459EB}"/>
              </a:ext>
            </a:extLst>
          </p:cNvPr>
          <p:cNvSpPr>
            <a:spLocks noGrp="1"/>
          </p:cNvSpPr>
          <p:nvPr/>
        </p:nvSpPr>
        <p:spPr>
          <a:xfrm>
            <a:off x="2714625" y="1809750"/>
            <a:ext cx="2095500" cy="2428875"/>
          </a:xfrm>
          <a:prstGeom prst="roundRect">
            <a:avLst>
              <a:gd name="adj" fmla="val 5455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D30A7CE-99C0-4F4B-985F-3EB1FC61C55C}"/>
              </a:ext>
            </a:extLst>
          </p:cNvPr>
          <p:cNvSpPr>
            <a:spLocks noGrp="1"/>
          </p:cNvSpPr>
          <p:nvPr/>
        </p:nvSpPr>
        <p:spPr>
          <a:xfrm>
            <a:off x="2867025" y="2000250"/>
            <a:ext cx="1790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62A96B"/>
                </a:solidFill>
              </a:defRPr>
            </a:pPr>
            <a:r>
              <a:rPr sz="1500" b="1">
                <a:solidFill>
                  <a:srgbClr val="62A96B"/>
                </a:solidFill>
              </a:rPr>
              <a:t>PROCESSO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149F067-4798-48A2-B1BF-134E067B1C23}"/>
              </a:ext>
            </a:extLst>
          </p:cNvPr>
          <p:cNvSpPr>
            <a:spLocks noGrp="1"/>
          </p:cNvSpPr>
          <p:nvPr/>
        </p:nvSpPr>
        <p:spPr>
          <a:xfrm>
            <a:off x="2867025" y="2667000"/>
            <a:ext cx="17907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SEI, ofício, memorando ou expediente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C1E91F6-36CD-4867-9537-9354AE78D84E}"/>
              </a:ext>
            </a:extLst>
          </p:cNvPr>
          <p:cNvSpPr>
            <a:spLocks noGrp="1"/>
          </p:cNvSpPr>
          <p:nvPr/>
        </p:nvSpPr>
        <p:spPr>
          <a:xfrm>
            <a:off x="5048250" y="1809750"/>
            <a:ext cx="2095500" cy="2428875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1E65279-FB4B-42CC-9FA4-247E3DA07CC3}"/>
              </a:ext>
            </a:extLst>
          </p:cNvPr>
          <p:cNvSpPr>
            <a:spLocks noGrp="1"/>
          </p:cNvSpPr>
          <p:nvPr/>
        </p:nvSpPr>
        <p:spPr>
          <a:xfrm>
            <a:off x="5200650" y="2000250"/>
            <a:ext cx="1790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2AA37"/>
                </a:solidFill>
              </a:defRPr>
            </a:pPr>
            <a:r>
              <a:rPr sz="1500" b="1">
                <a:solidFill>
                  <a:srgbClr val="E2AA37"/>
                </a:solidFill>
              </a:rPr>
              <a:t>EVIDÊNCIA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96AE7D7-9D8F-49AF-8A5F-2B33D75C939D}"/>
              </a:ext>
            </a:extLst>
          </p:cNvPr>
          <p:cNvSpPr>
            <a:spLocks noGrp="1"/>
          </p:cNvSpPr>
          <p:nvPr/>
        </p:nvSpPr>
        <p:spPr>
          <a:xfrm>
            <a:off x="5200650" y="2667000"/>
            <a:ext cx="17907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Foto, lista, certificado, relatório ou sistema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7FAAE28F-ABFE-4607-961A-D4FC56DF31C5}"/>
              </a:ext>
            </a:extLst>
          </p:cNvPr>
          <p:cNvSpPr>
            <a:spLocks noGrp="1"/>
          </p:cNvSpPr>
          <p:nvPr/>
        </p:nvSpPr>
        <p:spPr>
          <a:xfrm>
            <a:off x="7381875" y="1809750"/>
            <a:ext cx="2095500" cy="2428875"/>
          </a:xfrm>
          <a:prstGeom prst="roundRect">
            <a:avLst>
              <a:gd name="adj" fmla="val 5455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E9BDC90-50BC-43EE-8805-3613F897D6E3}"/>
              </a:ext>
            </a:extLst>
          </p:cNvPr>
          <p:cNvSpPr>
            <a:spLocks noGrp="1"/>
          </p:cNvSpPr>
          <p:nvPr/>
        </p:nvSpPr>
        <p:spPr>
          <a:xfrm>
            <a:off x="7534275" y="2000250"/>
            <a:ext cx="1790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F07D2E"/>
                </a:solidFill>
              </a:defRPr>
            </a:pPr>
            <a:r>
              <a:rPr sz="1500" b="1">
                <a:solidFill>
                  <a:srgbClr val="F07D2E"/>
                </a:solidFill>
              </a:rPr>
              <a:t>STATUS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4395043-594E-486E-ADEC-71E547EAFD5D}"/>
              </a:ext>
            </a:extLst>
          </p:cNvPr>
          <p:cNvSpPr>
            <a:spLocks noGrp="1"/>
          </p:cNvSpPr>
          <p:nvPr/>
        </p:nvSpPr>
        <p:spPr>
          <a:xfrm>
            <a:off x="7534275" y="2667000"/>
            <a:ext cx="17907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Realizado, em andamento ou pendente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C3A8D5D4-41B7-4DFF-AFF9-41E3B4F78E6D}"/>
              </a:ext>
            </a:extLst>
          </p:cNvPr>
          <p:cNvSpPr>
            <a:spLocks noGrp="1"/>
          </p:cNvSpPr>
          <p:nvPr/>
        </p:nvSpPr>
        <p:spPr>
          <a:xfrm>
            <a:off x="9715500" y="1809750"/>
            <a:ext cx="2095500" cy="2428875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3E9780B-3CC5-402A-A2F9-6D46CCD3687A}"/>
              </a:ext>
            </a:extLst>
          </p:cNvPr>
          <p:cNvSpPr>
            <a:spLocks noGrp="1"/>
          </p:cNvSpPr>
          <p:nvPr/>
        </p:nvSpPr>
        <p:spPr>
          <a:xfrm>
            <a:off x="9867900" y="2000250"/>
            <a:ext cx="1790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083F50"/>
                </a:solidFill>
              </a:defRPr>
            </a:pPr>
            <a:r>
              <a:rPr sz="1500" b="1">
                <a:solidFill>
                  <a:srgbClr val="083F50"/>
                </a:solidFill>
              </a:rPr>
              <a:t>PRÓXIMO PASSO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B059E76-7CC1-451B-808B-A453D406D6BC}"/>
              </a:ext>
            </a:extLst>
          </p:cNvPr>
          <p:cNvSpPr>
            <a:spLocks noGrp="1"/>
          </p:cNvSpPr>
          <p:nvPr/>
        </p:nvSpPr>
        <p:spPr>
          <a:xfrm>
            <a:off x="9867900" y="2667000"/>
            <a:ext cx="17907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Responsável, prazo e documento esperado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F0AE381-95C8-42D2-94EC-C5CDC7A8C821}"/>
              </a:ext>
            </a:extLst>
          </p:cNvPr>
          <p:cNvSpPr>
            <a:spLocks noGrp="1"/>
          </p:cNvSpPr>
          <p:nvPr/>
        </p:nvSpPr>
        <p:spPr>
          <a:xfrm>
            <a:off x="609600" y="4810125"/>
            <a:ext cx="10668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B94B4B"/>
                </a:solidFill>
              </a:defRPr>
            </a:pPr>
            <a:r>
              <a:rPr sz="1575" b="1">
                <a:solidFill>
                  <a:srgbClr val="B94B4B"/>
                </a:solidFill>
              </a:rPr>
              <a:t>Fragilidade atual: muitos projetos já têm comunicação formal, mas ainda não têm evidência final de execução, prazo pactuado ou responsável municipal confirmado.</a:t>
            </a:r>
          </a:p>
        </p:txBody>
      </p:sp>
    </p:spTree>
    <p:extLst>
      <p:ext uri="{BB962C8B-B14F-4D97-AF65-F5344CB8AC3E}">
        <p14:creationId xmlns:p14="http://schemas.microsoft.com/office/powerpoint/2010/main" val="1773875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FD703B65-B3BF-45C8-86E9-0B2023B33E0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C46CDF7-EA3A-4A87-8ECA-B530D7034061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Cinco decisões aumentam a probabilidade de conversão em resultados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72DC880-5A22-46F3-A288-5CC518A6C02E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Sem essas definições, o painel tende a permanecer como carteira de intenções acompanhadas.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B8A9C1F-0BC4-40E7-84E7-846A4E33E271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24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E8346F4-EC8E-4CD2-824B-01597AD4B1F7}"/>
              </a:ext>
            </a:extLst>
          </p:cNvPr>
          <p:cNvSpPr>
            <a:spLocks noGrp="1"/>
          </p:cNvSpPr>
          <p:nvPr/>
        </p:nvSpPr>
        <p:spPr>
          <a:xfrm>
            <a:off x="476250" y="1666875"/>
            <a:ext cx="2095500" cy="3143250"/>
          </a:xfrm>
          <a:prstGeom prst="roundRect">
            <a:avLst>
              <a:gd name="adj" fmla="val 5455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06CCBC0-9AD8-4DF0-AA73-76B035E143DA}"/>
              </a:ext>
            </a:extLst>
          </p:cNvPr>
          <p:cNvSpPr>
            <a:spLocks noGrp="1"/>
          </p:cNvSpPr>
          <p:nvPr/>
        </p:nvSpPr>
        <p:spPr>
          <a:xfrm>
            <a:off x="647700" y="1857375"/>
            <a:ext cx="47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794A6"/>
                </a:solidFill>
              </a:defRPr>
            </a:pPr>
            <a:r>
              <a:rPr sz="2400" b="1">
                <a:solidFill>
                  <a:srgbClr val="0794A6"/>
                </a:solidFill>
              </a:rPr>
              <a:t>1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9C83F49-7159-4BA8-A2AA-68C6553CAE9E}"/>
              </a:ext>
            </a:extLst>
          </p:cNvPr>
          <p:cNvSpPr>
            <a:spLocks noGrp="1"/>
          </p:cNvSpPr>
          <p:nvPr/>
        </p:nvSpPr>
        <p:spPr>
          <a:xfrm>
            <a:off x="647700" y="2524125"/>
            <a:ext cx="17526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083F50"/>
                </a:solidFill>
              </a:defRPr>
            </a:pPr>
            <a:r>
              <a:rPr sz="1575" b="1">
                <a:solidFill>
                  <a:srgbClr val="083F50"/>
                </a:solidFill>
              </a:rPr>
              <a:t>Pactuar responsáveis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9FA828B-1A58-4447-A8AF-65C4D375206D}"/>
              </a:ext>
            </a:extLst>
          </p:cNvPr>
          <p:cNvSpPr>
            <a:spLocks noGrp="1"/>
          </p:cNvSpPr>
          <p:nvPr/>
        </p:nvSpPr>
        <p:spPr>
          <a:xfrm>
            <a:off x="647700" y="3286125"/>
            <a:ext cx="17526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Matriz Estado–municípios por projeto.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34BF06-A87C-4C4E-94EF-575F702B33F1}"/>
              </a:ext>
            </a:extLst>
          </p:cNvPr>
          <p:cNvSpPr>
            <a:spLocks noGrp="1"/>
          </p:cNvSpPr>
          <p:nvPr/>
        </p:nvSpPr>
        <p:spPr>
          <a:xfrm>
            <a:off x="2809875" y="1666875"/>
            <a:ext cx="2095500" cy="3143250"/>
          </a:xfrm>
          <a:prstGeom prst="roundRect">
            <a:avLst>
              <a:gd name="adj" fmla="val 5455"/>
            </a:avLst>
          </a:prstGeom>
          <a:solidFill>
            <a:srgbClr val="E8F4EE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A01477D-24A6-4AEE-B9CD-AAE81376383C}"/>
              </a:ext>
            </a:extLst>
          </p:cNvPr>
          <p:cNvSpPr>
            <a:spLocks noGrp="1"/>
          </p:cNvSpPr>
          <p:nvPr/>
        </p:nvSpPr>
        <p:spPr>
          <a:xfrm>
            <a:off x="2981325" y="1857375"/>
            <a:ext cx="47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62A96B"/>
                </a:solidFill>
              </a:defRPr>
            </a:pPr>
            <a:r>
              <a:rPr sz="2400" b="1">
                <a:solidFill>
                  <a:srgbClr val="62A96B"/>
                </a:solidFill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4D9870A-49AB-4881-91C5-FD3C1E0F7FBF}"/>
              </a:ext>
            </a:extLst>
          </p:cNvPr>
          <p:cNvSpPr>
            <a:spLocks noGrp="1"/>
          </p:cNvSpPr>
          <p:nvPr/>
        </p:nvSpPr>
        <p:spPr>
          <a:xfrm>
            <a:off x="2981325" y="2524125"/>
            <a:ext cx="17526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083F50"/>
                </a:solidFill>
              </a:defRPr>
            </a:pPr>
            <a:r>
              <a:rPr sz="1575" b="1">
                <a:solidFill>
                  <a:srgbClr val="083F50"/>
                </a:solidFill>
              </a:rPr>
              <a:t>Definir orçamento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99DD4CC-0AC4-4C10-BA88-BD9C0DE3D45A}"/>
              </a:ext>
            </a:extLst>
          </p:cNvPr>
          <p:cNvSpPr>
            <a:spLocks noGrp="1"/>
          </p:cNvSpPr>
          <p:nvPr/>
        </p:nvSpPr>
        <p:spPr>
          <a:xfrm>
            <a:off x="2981325" y="3286125"/>
            <a:ext cx="17526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Fontes, prioridades e projetos elegíveis.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63EA6532-B67E-46A3-9A7E-197302A1BDAB}"/>
              </a:ext>
            </a:extLst>
          </p:cNvPr>
          <p:cNvSpPr>
            <a:spLocks noGrp="1"/>
          </p:cNvSpPr>
          <p:nvPr/>
        </p:nvSpPr>
        <p:spPr>
          <a:xfrm>
            <a:off x="5143500" y="1666875"/>
            <a:ext cx="2095500" cy="3143250"/>
          </a:xfrm>
          <a:prstGeom prst="roundRect">
            <a:avLst>
              <a:gd name="adj" fmla="val 5455"/>
            </a:avLst>
          </a:prstGeom>
          <a:solidFill>
            <a:srgbClr val="FFF5DE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4594E4A-D771-41FB-A612-FC334CEAB8B0}"/>
              </a:ext>
            </a:extLst>
          </p:cNvPr>
          <p:cNvSpPr>
            <a:spLocks noGrp="1"/>
          </p:cNvSpPr>
          <p:nvPr/>
        </p:nvSpPr>
        <p:spPr>
          <a:xfrm>
            <a:off x="5314950" y="1857375"/>
            <a:ext cx="47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E2AA37"/>
                </a:solidFill>
              </a:defRPr>
            </a:pPr>
            <a:r>
              <a:rPr sz="2400" b="1">
                <a:solidFill>
                  <a:srgbClr val="E2AA37"/>
                </a:solidFill>
              </a:rPr>
              <a:t>3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51E9B95-5396-4AF7-9BE7-68862F9F9C69}"/>
              </a:ext>
            </a:extLst>
          </p:cNvPr>
          <p:cNvSpPr>
            <a:spLocks noGrp="1"/>
          </p:cNvSpPr>
          <p:nvPr/>
        </p:nvSpPr>
        <p:spPr>
          <a:xfrm>
            <a:off x="5314950" y="2524125"/>
            <a:ext cx="17526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083F50"/>
                </a:solidFill>
              </a:defRPr>
            </a:pPr>
            <a:r>
              <a:rPr sz="1575" b="1">
                <a:solidFill>
                  <a:srgbClr val="083F50"/>
                </a:solidFill>
              </a:rPr>
              <a:t>Fechar evidências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A44C5BF-FE33-4C9F-8A96-A362B3F5265F}"/>
              </a:ext>
            </a:extLst>
          </p:cNvPr>
          <p:cNvSpPr>
            <a:spLocks noGrp="1"/>
          </p:cNvSpPr>
          <p:nvPr/>
        </p:nvSpPr>
        <p:spPr>
          <a:xfrm>
            <a:off x="5314950" y="3286125"/>
            <a:ext cx="17526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Padrão mínimo por entrega e município.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C11445BC-88D7-4AB2-8E36-E7BED5B9EB6D}"/>
              </a:ext>
            </a:extLst>
          </p:cNvPr>
          <p:cNvSpPr>
            <a:spLocks noGrp="1"/>
          </p:cNvSpPr>
          <p:nvPr/>
        </p:nvSpPr>
        <p:spPr>
          <a:xfrm>
            <a:off x="7477125" y="1666875"/>
            <a:ext cx="2095500" cy="3143250"/>
          </a:xfrm>
          <a:prstGeom prst="roundRect">
            <a:avLst>
              <a:gd name="adj" fmla="val 5455"/>
            </a:avLst>
          </a:prstGeom>
          <a:solidFill>
            <a:srgbClr val="FFF0E8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762BDC7-B2CC-423F-8E69-65F4936B3F82}"/>
              </a:ext>
            </a:extLst>
          </p:cNvPr>
          <p:cNvSpPr>
            <a:spLocks noGrp="1"/>
          </p:cNvSpPr>
          <p:nvPr/>
        </p:nvSpPr>
        <p:spPr>
          <a:xfrm>
            <a:off x="7648575" y="1857375"/>
            <a:ext cx="47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F07D2E"/>
                </a:solidFill>
              </a:defRPr>
            </a:pPr>
            <a:r>
              <a:rPr sz="2400" b="1">
                <a:solidFill>
                  <a:srgbClr val="F07D2E"/>
                </a:solidFill>
              </a:rPr>
              <a:t>4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BB9B4780-E18C-4CB8-B385-10880DB9EE2C}"/>
              </a:ext>
            </a:extLst>
          </p:cNvPr>
          <p:cNvSpPr>
            <a:spLocks noGrp="1"/>
          </p:cNvSpPr>
          <p:nvPr/>
        </p:nvSpPr>
        <p:spPr>
          <a:xfrm>
            <a:off x="7648575" y="2524125"/>
            <a:ext cx="17526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083F50"/>
                </a:solidFill>
              </a:defRPr>
            </a:pPr>
            <a:r>
              <a:rPr sz="1575" b="1">
                <a:solidFill>
                  <a:srgbClr val="083F50"/>
                </a:solidFill>
              </a:rPr>
              <a:t>Priorizar pilotos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EB4C1D-5B5F-4C3D-9B9A-A62F8715D6FA}"/>
              </a:ext>
            </a:extLst>
          </p:cNvPr>
          <p:cNvSpPr>
            <a:spLocks noGrp="1"/>
          </p:cNvSpPr>
          <p:nvPr/>
        </p:nvSpPr>
        <p:spPr>
          <a:xfrm>
            <a:off x="7648575" y="3286125"/>
            <a:ext cx="17526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Poucos projetos executáveis com efeito demonstrativo.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8CF8A33E-1A9F-44D7-94F3-7BC32D58F363}"/>
              </a:ext>
            </a:extLst>
          </p:cNvPr>
          <p:cNvSpPr>
            <a:spLocks noGrp="1"/>
          </p:cNvSpPr>
          <p:nvPr/>
        </p:nvSpPr>
        <p:spPr>
          <a:xfrm>
            <a:off x="9810750" y="1666875"/>
            <a:ext cx="2095500" cy="3143250"/>
          </a:xfrm>
          <a:prstGeom prst="roundRect">
            <a:avLst>
              <a:gd name="adj" fmla="val 5455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647F8FD-093C-43B3-A13F-E903E391BE17}"/>
              </a:ext>
            </a:extLst>
          </p:cNvPr>
          <p:cNvSpPr>
            <a:spLocks noGrp="1"/>
          </p:cNvSpPr>
          <p:nvPr/>
        </p:nvSpPr>
        <p:spPr>
          <a:xfrm>
            <a:off x="9982200" y="1857375"/>
            <a:ext cx="47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5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96B64FBB-448D-4A97-AA61-6C72A0209F6F}"/>
              </a:ext>
            </a:extLst>
          </p:cNvPr>
          <p:cNvSpPr>
            <a:spLocks noGrp="1"/>
          </p:cNvSpPr>
          <p:nvPr/>
        </p:nvSpPr>
        <p:spPr>
          <a:xfrm>
            <a:off x="9982200" y="2524125"/>
            <a:ext cx="17526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083F50"/>
                </a:solidFill>
              </a:defRPr>
            </a:pPr>
            <a:r>
              <a:rPr sz="1575" b="1">
                <a:solidFill>
                  <a:srgbClr val="083F50"/>
                </a:solidFill>
              </a:rPr>
              <a:t>Atualizar mensalmente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D5AD4A5-2832-43CC-A69B-D731D19A20EB}"/>
              </a:ext>
            </a:extLst>
          </p:cNvPr>
          <p:cNvSpPr>
            <a:spLocks noGrp="1"/>
          </p:cNvSpPr>
          <p:nvPr/>
        </p:nvSpPr>
        <p:spPr>
          <a:xfrm>
            <a:off x="9982200" y="3286125"/>
            <a:ext cx="17526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Status, prazo, risco e decisão requerida.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445AF86-997E-46F7-B5DF-3D45C18D7039}"/>
              </a:ext>
            </a:extLst>
          </p:cNvPr>
          <p:cNvSpPr>
            <a:spLocks noGrp="1"/>
          </p:cNvSpPr>
          <p:nvPr/>
        </p:nvSpPr>
        <p:spPr>
          <a:xfrm>
            <a:off x="619125" y="5238750"/>
            <a:ext cx="1066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083F50"/>
                </a:solidFill>
              </a:defRPr>
            </a:pPr>
            <a:r>
              <a:rPr sz="1575" b="1">
                <a:solidFill>
                  <a:srgbClr val="083F50"/>
                </a:solidFill>
              </a:rPr>
              <a:t>Prioridade recomendada: selecionar 5–8 projetos com maior prontidão e completar responsável + orçamento + cronograma + evidência antes de ampliar a carteira.</a:t>
            </a:r>
          </a:p>
        </p:txBody>
      </p:sp>
    </p:spTree>
    <p:extLst>
      <p:ext uri="{BB962C8B-B14F-4D97-AF65-F5344CB8AC3E}">
        <p14:creationId xmlns:p14="http://schemas.microsoft.com/office/powerpoint/2010/main" val="987092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15B5A567-07E4-45D0-80A5-35C9045C83E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B419719-EADD-42D4-B6B4-5C173614DAC2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A mentoria transformou o Plano em agenda permanente de execução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899D25-DDEF-4736-B79E-304671E722D5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O processo combinou método, mobilização, documentação e monitoramento.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44D72E-54CD-442E-ACD3-C45C92BEF26E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02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0E3FBCB-7899-4904-8329-0932362F8561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3F1043B-0651-49C8-B297-A10E4498ED12}"/>
              </a:ext>
            </a:extLst>
          </p:cNvPr>
          <p:cNvSpPr>
            <a:spLocks noGrp="1"/>
          </p:cNvSpPr>
          <p:nvPr/>
        </p:nvSpPr>
        <p:spPr>
          <a:xfrm>
            <a:off x="781050" y="154305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20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920358F-84CD-4F3A-BE4A-9775461E40BD}"/>
              </a:ext>
            </a:extLst>
          </p:cNvPr>
          <p:cNvSpPr>
            <a:spLocks noGrp="1"/>
          </p:cNvSpPr>
          <p:nvPr/>
        </p:nvSpPr>
        <p:spPr>
          <a:xfrm>
            <a:off x="781050" y="206692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meses de acompanhamento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CE4A1289-C501-453A-8C41-F7EAEB05B362}"/>
              </a:ext>
            </a:extLst>
          </p:cNvPr>
          <p:cNvSpPr>
            <a:spLocks noGrp="1"/>
          </p:cNvSpPr>
          <p:nvPr/>
        </p:nvSpPr>
        <p:spPr>
          <a:xfrm>
            <a:off x="3105150" y="142875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A00330-2EAE-4D2A-BE36-DE22D2636D04}"/>
              </a:ext>
            </a:extLst>
          </p:cNvPr>
          <p:cNvSpPr>
            <a:spLocks noGrp="1"/>
          </p:cNvSpPr>
          <p:nvPr/>
        </p:nvSpPr>
        <p:spPr>
          <a:xfrm>
            <a:off x="3276600" y="154305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46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90547FA-D8D1-4365-8192-16AF5C2D3F7A}"/>
              </a:ext>
            </a:extLst>
          </p:cNvPr>
          <p:cNvSpPr>
            <a:spLocks noGrp="1"/>
          </p:cNvSpPr>
          <p:nvPr/>
        </p:nvSpPr>
        <p:spPr>
          <a:xfrm>
            <a:off x="3276600" y="206692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encontros realizados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F997135-E432-408B-BC07-ED3385344267}"/>
              </a:ext>
            </a:extLst>
          </p:cNvPr>
          <p:cNvSpPr>
            <a:spLocks noGrp="1"/>
          </p:cNvSpPr>
          <p:nvPr/>
        </p:nvSpPr>
        <p:spPr>
          <a:xfrm>
            <a:off x="5600700" y="142875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084CB67-91CA-46A4-B193-35974FB97C77}"/>
              </a:ext>
            </a:extLst>
          </p:cNvPr>
          <p:cNvSpPr>
            <a:spLocks noGrp="1"/>
          </p:cNvSpPr>
          <p:nvPr/>
        </p:nvSpPr>
        <p:spPr>
          <a:xfrm>
            <a:off x="5772150" y="154305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36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556B0FE-80F9-4B81-8A79-D4FCC32C4428}"/>
              </a:ext>
            </a:extLst>
          </p:cNvPr>
          <p:cNvSpPr>
            <a:spLocks noGrp="1"/>
          </p:cNvSpPr>
          <p:nvPr/>
        </p:nvSpPr>
        <p:spPr>
          <a:xfrm>
            <a:off x="5772150" y="206692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ações e projetos monitorados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3ED203C-6626-4BE9-8458-64BB8D5D4F23}"/>
              </a:ext>
            </a:extLst>
          </p:cNvPr>
          <p:cNvSpPr>
            <a:spLocks noGrp="1"/>
          </p:cNvSpPr>
          <p:nvPr/>
        </p:nvSpPr>
        <p:spPr>
          <a:xfrm>
            <a:off x="8096250" y="142875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CFE1055-856B-4AA6-A7FA-87464B3504FA}"/>
              </a:ext>
            </a:extLst>
          </p:cNvPr>
          <p:cNvSpPr>
            <a:spLocks noGrp="1"/>
          </p:cNvSpPr>
          <p:nvPr/>
        </p:nvSpPr>
        <p:spPr>
          <a:xfrm>
            <a:off x="8267700" y="154305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7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39C2A68-8CE6-4CF5-895D-FB0D05267413}"/>
              </a:ext>
            </a:extLst>
          </p:cNvPr>
          <p:cNvSpPr>
            <a:spLocks noGrp="1"/>
          </p:cNvSpPr>
          <p:nvPr/>
        </p:nvSpPr>
        <p:spPr>
          <a:xfrm>
            <a:off x="8267700" y="206692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municípios contemplados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D213353C-3CE5-42BB-B751-118E326FBC33}"/>
              </a:ext>
            </a:extLst>
          </p:cNvPr>
          <p:cNvSpPr>
            <a:spLocks noGrp="1"/>
          </p:cNvSpPr>
          <p:nvPr/>
        </p:nvSpPr>
        <p:spPr>
          <a:xfrm>
            <a:off x="3105150" y="285750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B2B7A7E-CDD6-4100-B09C-3D71A6E21858}"/>
              </a:ext>
            </a:extLst>
          </p:cNvPr>
          <p:cNvSpPr>
            <a:spLocks noGrp="1"/>
          </p:cNvSpPr>
          <p:nvPr/>
        </p:nvSpPr>
        <p:spPr>
          <a:xfrm>
            <a:off x="3276600" y="297180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16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63D24ED-CE5E-4DF6-AA0A-ED6D2574E862}"/>
              </a:ext>
            </a:extLst>
          </p:cNvPr>
          <p:cNvSpPr>
            <a:spLocks noGrp="1"/>
          </p:cNvSpPr>
          <p:nvPr/>
        </p:nvSpPr>
        <p:spPr>
          <a:xfrm>
            <a:off x="3276600" y="349567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inscritos na plataforma EAD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9366FA3E-B2C8-4DE4-BEB8-8D7B1190389B}"/>
              </a:ext>
            </a:extLst>
          </p:cNvPr>
          <p:cNvSpPr>
            <a:spLocks noGrp="1"/>
          </p:cNvSpPr>
          <p:nvPr/>
        </p:nvSpPr>
        <p:spPr>
          <a:xfrm>
            <a:off x="5600700" y="285750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C814E93-4FC0-4073-978D-B49717E9E607}"/>
              </a:ext>
            </a:extLst>
          </p:cNvPr>
          <p:cNvSpPr>
            <a:spLocks noGrp="1"/>
          </p:cNvSpPr>
          <p:nvPr/>
        </p:nvSpPr>
        <p:spPr>
          <a:xfrm>
            <a:off x="5772150" y="297180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6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2AD5EA43-B1FB-4A40-AAEC-3892B3AE1E6A}"/>
              </a:ext>
            </a:extLst>
          </p:cNvPr>
          <p:cNvSpPr>
            <a:spLocks noGrp="1"/>
          </p:cNvSpPr>
          <p:nvPr/>
        </p:nvSpPr>
        <p:spPr>
          <a:xfrm>
            <a:off x="5772150" y="349567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encontros presenciais</a:t>
            </a: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12A989A6-5DC9-4297-AF5B-7F0E8D04E78E}"/>
              </a:ext>
            </a:extLst>
          </p:cNvPr>
          <p:cNvSpPr>
            <a:spLocks noGrp="1"/>
          </p:cNvSpPr>
          <p:nvPr/>
        </p:nvSpPr>
        <p:spPr>
          <a:xfrm>
            <a:off x="8096250" y="285750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D810B05-076B-4634-82D9-94011E32E9A1}"/>
              </a:ext>
            </a:extLst>
          </p:cNvPr>
          <p:cNvSpPr>
            <a:spLocks noGrp="1"/>
          </p:cNvSpPr>
          <p:nvPr/>
        </p:nvSpPr>
        <p:spPr>
          <a:xfrm>
            <a:off x="8267700" y="297180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4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1E26DB17-E407-4DCE-B7F3-A12F8541470F}"/>
              </a:ext>
            </a:extLst>
          </p:cNvPr>
          <p:cNvSpPr>
            <a:spLocks noGrp="1"/>
          </p:cNvSpPr>
          <p:nvPr/>
        </p:nvSpPr>
        <p:spPr>
          <a:xfrm>
            <a:off x="8267700" y="349567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instrumentos técnicos anexos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4D2196A5-15DB-49CB-8A55-66C0FEB782AC}"/>
              </a:ext>
            </a:extLst>
          </p:cNvPr>
          <p:cNvSpPr>
            <a:spLocks noGrp="1"/>
          </p:cNvSpPr>
          <p:nvPr/>
        </p:nvSpPr>
        <p:spPr>
          <a:xfrm>
            <a:off x="609600" y="4762500"/>
            <a:ext cx="10001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083F50"/>
                </a:solidFill>
              </a:defRPr>
            </a:pPr>
            <a:r>
              <a:rPr sz="1725" b="1">
                <a:solidFill>
                  <a:srgbClr val="083F50"/>
                </a:solidFill>
              </a:rPr>
              <a:t>Síntese: a mentoria não foi uma sequência aleatória de reuniões; foi o mecanismo de transição entre planejamento, articulação institucional e execução acompanhada.</a:t>
            </a:r>
          </a:p>
        </p:txBody>
      </p:sp>
    </p:spTree>
    <p:extLst>
      <p:ext uri="{BB962C8B-B14F-4D97-AF65-F5344CB8AC3E}">
        <p14:creationId xmlns:p14="http://schemas.microsoft.com/office/powerpoint/2010/main" val="858898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15193043-E001-4020-83EF-F02036D3D2A4}"/>
              </a:ext>
            </a:extLst>
          </p:cNvPr>
          <p:cNvSpPr>
            <a:spLocks noGrp="1"/>
          </p:cNvSpPr>
          <p:nvPr/>
        </p:nvSpPr>
        <p:spPr>
          <a:xfrm>
            <a:off x="666750" y="857250"/>
            <a:ext cx="9906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O ciclo de mentorias deixou um sistema de execução estruturado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B0CF6CA-AEE0-4870-9108-E6C54753E505}"/>
              </a:ext>
            </a:extLst>
          </p:cNvPr>
          <p:cNvSpPr>
            <a:spLocks noGrp="1"/>
          </p:cNvSpPr>
          <p:nvPr/>
        </p:nvSpPr>
        <p:spPr>
          <a:xfrm>
            <a:off x="666750" y="1809750"/>
            <a:ext cx="98107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0">
                <a:solidFill>
                  <a:srgbClr val="D4E7E9"/>
                </a:solidFill>
              </a:defRPr>
            </a:pPr>
            <a:r>
              <a:rPr sz="1725" b="0">
                <a:solidFill>
                  <a:srgbClr val="D4E7E9"/>
                </a:solidFill>
              </a:rPr>
              <a:t>O valor entregue não está apenas no número de encontros. Está na continuidade do Plano, na formalização institucional, na organização de 36 projetos e na construção de uma base objetiva para decisão.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AC28C25-17D9-4557-AD46-2D5A94A43A6A}"/>
              </a:ext>
            </a:extLst>
          </p:cNvPr>
          <p:cNvSpPr>
            <a:spLocks noGrp="1"/>
          </p:cNvSpPr>
          <p:nvPr/>
        </p:nvSpPr>
        <p:spPr>
          <a:xfrm>
            <a:off x="571500" y="3524250"/>
            <a:ext cx="2047875" cy="1428750"/>
          </a:xfrm>
          <a:prstGeom prst="roundRect">
            <a:avLst>
              <a:gd name="adj" fmla="val 8000"/>
            </a:avLst>
          </a:prstGeom>
          <a:solidFill>
            <a:srgbClr val="0D5264"/>
          </a:solidFill>
          <a:ln w="9525">
            <a:solidFill>
              <a:srgbClr val="2B71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8F96B33-5D7A-4394-A7BD-4BF728064ED8}"/>
              </a:ext>
            </a:extLst>
          </p:cNvPr>
          <p:cNvSpPr>
            <a:spLocks noGrp="1"/>
          </p:cNvSpPr>
          <p:nvPr/>
        </p:nvSpPr>
        <p:spPr>
          <a:xfrm>
            <a:off x="723900" y="3733800"/>
            <a:ext cx="17430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E2AA37"/>
                </a:solidFill>
              </a:defRPr>
            </a:pPr>
            <a:r>
              <a:rPr sz="1275" b="1">
                <a:solidFill>
                  <a:srgbClr val="E2AA37"/>
                </a:solidFill>
              </a:rPr>
              <a:t>Método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28A6B22-A86C-4811-A7E5-264CF9DB755E}"/>
              </a:ext>
            </a:extLst>
          </p:cNvPr>
          <p:cNvSpPr>
            <a:spLocks noGrp="1"/>
          </p:cNvSpPr>
          <p:nvPr/>
        </p:nvSpPr>
        <p:spPr>
          <a:xfrm>
            <a:off x="723900" y="4191000"/>
            <a:ext cx="17430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5 etapas conectadas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A93BDC5-AAC8-4F50-841D-8EEAE6DB2BDC}"/>
              </a:ext>
            </a:extLst>
          </p:cNvPr>
          <p:cNvSpPr>
            <a:spLocks noGrp="1"/>
          </p:cNvSpPr>
          <p:nvPr/>
        </p:nvSpPr>
        <p:spPr>
          <a:xfrm>
            <a:off x="2876550" y="3524250"/>
            <a:ext cx="2047875" cy="1428750"/>
          </a:xfrm>
          <a:prstGeom prst="roundRect">
            <a:avLst>
              <a:gd name="adj" fmla="val 8000"/>
            </a:avLst>
          </a:prstGeom>
          <a:solidFill>
            <a:srgbClr val="0D5264"/>
          </a:solidFill>
          <a:ln w="9525">
            <a:solidFill>
              <a:srgbClr val="2B71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5284813-54FB-46E1-85FE-6FA4FC73DCD4}"/>
              </a:ext>
            </a:extLst>
          </p:cNvPr>
          <p:cNvSpPr>
            <a:spLocks noGrp="1"/>
          </p:cNvSpPr>
          <p:nvPr/>
        </p:nvSpPr>
        <p:spPr>
          <a:xfrm>
            <a:off x="3028950" y="3733800"/>
            <a:ext cx="17430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E2AA37"/>
                </a:solidFill>
              </a:defRPr>
            </a:pPr>
            <a:r>
              <a:rPr sz="1275" b="1">
                <a:solidFill>
                  <a:srgbClr val="E2AA37"/>
                </a:solidFill>
              </a:rPr>
              <a:t>Escala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BB0A28D-75C4-48E4-B75B-F84BF3E2AB3C}"/>
              </a:ext>
            </a:extLst>
          </p:cNvPr>
          <p:cNvSpPr>
            <a:spLocks noGrp="1"/>
          </p:cNvSpPr>
          <p:nvPr/>
        </p:nvSpPr>
        <p:spPr>
          <a:xfrm>
            <a:off x="3028950" y="4191000"/>
            <a:ext cx="17430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7 municípios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4B52AB8-DA78-4833-95B7-AF6A9D8305EC}"/>
              </a:ext>
            </a:extLst>
          </p:cNvPr>
          <p:cNvSpPr>
            <a:spLocks noGrp="1"/>
          </p:cNvSpPr>
          <p:nvPr/>
        </p:nvSpPr>
        <p:spPr>
          <a:xfrm>
            <a:off x="5181600" y="3524250"/>
            <a:ext cx="2047875" cy="1428750"/>
          </a:xfrm>
          <a:prstGeom prst="roundRect">
            <a:avLst>
              <a:gd name="adj" fmla="val 8000"/>
            </a:avLst>
          </a:prstGeom>
          <a:solidFill>
            <a:srgbClr val="0D5264"/>
          </a:solidFill>
          <a:ln w="9525">
            <a:solidFill>
              <a:srgbClr val="2B71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8F14F4E-07B9-4182-9E67-84108A131F47}"/>
              </a:ext>
            </a:extLst>
          </p:cNvPr>
          <p:cNvSpPr>
            <a:spLocks noGrp="1"/>
          </p:cNvSpPr>
          <p:nvPr/>
        </p:nvSpPr>
        <p:spPr>
          <a:xfrm>
            <a:off x="5334000" y="3733800"/>
            <a:ext cx="17430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E2AA37"/>
                </a:solidFill>
              </a:defRPr>
            </a:pPr>
            <a:r>
              <a:rPr sz="1275" b="1">
                <a:solidFill>
                  <a:srgbClr val="E2AA37"/>
                </a:solidFill>
              </a:rPr>
              <a:t>Rastreabilidade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EF8AFD0-B179-4BDA-87B6-DC36042A5009}"/>
              </a:ext>
            </a:extLst>
          </p:cNvPr>
          <p:cNvSpPr>
            <a:spLocks noGrp="1"/>
          </p:cNvSpPr>
          <p:nvPr/>
        </p:nvSpPr>
        <p:spPr>
          <a:xfrm>
            <a:off x="5334000" y="4191000"/>
            <a:ext cx="17430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46 Mentorias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057846D-ED72-484E-B3F0-AA3347FE8709}"/>
              </a:ext>
            </a:extLst>
          </p:cNvPr>
          <p:cNvSpPr>
            <a:spLocks noGrp="1"/>
          </p:cNvSpPr>
          <p:nvPr/>
        </p:nvSpPr>
        <p:spPr>
          <a:xfrm>
            <a:off x="7486650" y="3524250"/>
            <a:ext cx="2047875" cy="1428750"/>
          </a:xfrm>
          <a:prstGeom prst="roundRect">
            <a:avLst>
              <a:gd name="adj" fmla="val 8000"/>
            </a:avLst>
          </a:prstGeom>
          <a:solidFill>
            <a:srgbClr val="0D5264"/>
          </a:solidFill>
          <a:ln w="9525">
            <a:solidFill>
              <a:srgbClr val="2B71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3065D3C-B692-4601-91DE-60FAB8987EAD}"/>
              </a:ext>
            </a:extLst>
          </p:cNvPr>
          <p:cNvSpPr>
            <a:spLocks noGrp="1"/>
          </p:cNvSpPr>
          <p:nvPr/>
        </p:nvSpPr>
        <p:spPr>
          <a:xfrm>
            <a:off x="7639050" y="3733800"/>
            <a:ext cx="17430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E2AA37"/>
                </a:solidFill>
              </a:defRPr>
            </a:pPr>
            <a:r>
              <a:rPr sz="1275" b="1">
                <a:solidFill>
                  <a:srgbClr val="E2AA37"/>
                </a:solidFill>
              </a:rPr>
              <a:t>Portfólio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91E54D5-B4D5-4FCE-8585-86D84510E211}"/>
              </a:ext>
            </a:extLst>
          </p:cNvPr>
          <p:cNvSpPr>
            <a:spLocks noGrp="1"/>
          </p:cNvSpPr>
          <p:nvPr/>
        </p:nvSpPr>
        <p:spPr>
          <a:xfrm>
            <a:off x="7639050" y="4191000"/>
            <a:ext cx="17430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36 projetos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1FF60CD8-C1A3-45F2-88D5-1E2A447FADC7}"/>
              </a:ext>
            </a:extLst>
          </p:cNvPr>
          <p:cNvSpPr>
            <a:spLocks noGrp="1"/>
          </p:cNvSpPr>
          <p:nvPr/>
        </p:nvSpPr>
        <p:spPr>
          <a:xfrm>
            <a:off x="9791700" y="3524250"/>
            <a:ext cx="2047875" cy="1428750"/>
          </a:xfrm>
          <a:prstGeom prst="roundRect">
            <a:avLst>
              <a:gd name="adj" fmla="val 8000"/>
            </a:avLst>
          </a:prstGeom>
          <a:solidFill>
            <a:srgbClr val="0D5264"/>
          </a:solidFill>
          <a:ln w="9525">
            <a:solidFill>
              <a:srgbClr val="2B718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7A664B92-33B8-490A-9893-D82C5F4D4DA3}"/>
              </a:ext>
            </a:extLst>
          </p:cNvPr>
          <p:cNvSpPr>
            <a:spLocks noGrp="1"/>
          </p:cNvSpPr>
          <p:nvPr/>
        </p:nvSpPr>
        <p:spPr>
          <a:xfrm>
            <a:off x="9944100" y="3733800"/>
            <a:ext cx="17430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E2AA37"/>
                </a:solidFill>
              </a:defRPr>
            </a:pPr>
            <a:r>
              <a:rPr sz="1275" b="1">
                <a:solidFill>
                  <a:srgbClr val="E2AA37"/>
                </a:solidFill>
              </a:rPr>
              <a:t>Próximo ciclo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9C43E93-0BDB-47DF-9CBD-367C81A44231}"/>
              </a:ext>
            </a:extLst>
          </p:cNvPr>
          <p:cNvSpPr>
            <a:spLocks noGrp="1"/>
          </p:cNvSpPr>
          <p:nvPr/>
        </p:nvSpPr>
        <p:spPr>
          <a:xfrm>
            <a:off x="9944100" y="4191000"/>
            <a:ext cx="17430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Priorizar e executar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9640B1E-94BC-4833-AB4A-27FF6DBE3A64}"/>
              </a:ext>
            </a:extLst>
          </p:cNvPr>
          <p:cNvSpPr>
            <a:spLocks noGrp="1"/>
          </p:cNvSpPr>
          <p:nvPr/>
        </p:nvSpPr>
        <p:spPr>
          <a:xfrm>
            <a:off x="666750" y="5619750"/>
            <a:ext cx="10477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Mensagem final: houve avanço real, mas a efetividade plena depende agora de orçamento, adesão municipal, responsabilidades e monitoramento permanente.</a:t>
            </a:r>
          </a:p>
        </p:txBody>
      </p:sp>
    </p:spTree>
    <p:extLst>
      <p:ext uri="{BB962C8B-B14F-4D97-AF65-F5344CB8AC3E}">
        <p14:creationId xmlns:p14="http://schemas.microsoft.com/office/powerpoint/2010/main" val="163276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9AEBB4A5-A83C-4928-BE66-E3C1367CF03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F449420-C88C-4B78-BE19-A473571D13C8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Metodologia das mentorias: cinco etapas conectadas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F22C8A4-5991-4132-96E8-50F84D58134B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As etapas organizaram o acompanhamento desde a instalação da agenda até a consolidação das evidências e decisões.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D315795-23CE-450C-85FE-A2A1E00EC06B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03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CD682D6C-5620-4A8A-BC1A-A8CBDF1AF5F9}"/>
              </a:ext>
            </a:extLst>
          </p:cNvPr>
          <p:cNvSpPr>
            <a:spLocks noGrp="1"/>
          </p:cNvSpPr>
          <p:nvPr/>
        </p:nvSpPr>
        <p:spPr>
          <a:xfrm>
            <a:off x="514350" y="1524000"/>
            <a:ext cx="2095500" cy="342900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F074BAD-698B-43BF-A4F7-A745F47BDA1B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476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550" b="1">
                <a:solidFill>
                  <a:srgbClr val="0794A6"/>
                </a:solidFill>
              </a:defRPr>
            </a:pPr>
            <a:r>
              <a:rPr sz="2550" b="1">
                <a:solidFill>
                  <a:srgbClr val="0794A6"/>
                </a:solidFill>
              </a:rPr>
              <a:t>1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044D6F3-8415-4634-BA1C-D86E5AA217F4}"/>
              </a:ext>
            </a:extLst>
          </p:cNvPr>
          <p:cNvSpPr>
            <a:spLocks noGrp="1"/>
          </p:cNvSpPr>
          <p:nvPr/>
        </p:nvSpPr>
        <p:spPr>
          <a:xfrm>
            <a:off x="685800" y="2305050"/>
            <a:ext cx="17526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083F50"/>
                </a:solidFill>
              </a:defRPr>
            </a:pPr>
            <a:r>
              <a:rPr sz="1650" b="1">
                <a:solidFill>
                  <a:srgbClr val="083F50"/>
                </a:solidFill>
              </a:rPr>
              <a:t>Instalação e alinhamento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0BB48A9-C309-4492-B5A5-90CD8A5E8B7D}"/>
              </a:ext>
            </a:extLst>
          </p:cNvPr>
          <p:cNvSpPr>
            <a:spLocks noGrp="1"/>
          </p:cNvSpPr>
          <p:nvPr/>
        </p:nvSpPr>
        <p:spPr>
          <a:xfrm>
            <a:off x="685800" y="3095625"/>
            <a:ext cx="17526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Plano de Ação, condições da mentoria e governança inicial.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D2C4B01-EB2D-4E30-B4C2-479CB88A2820}"/>
              </a:ext>
            </a:extLst>
          </p:cNvPr>
          <p:cNvSpPr>
            <a:spLocks noGrp="1"/>
          </p:cNvSpPr>
          <p:nvPr/>
        </p:nvSpPr>
        <p:spPr>
          <a:xfrm>
            <a:off x="2524125" y="2714625"/>
            <a:ext cx="304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E2AA37"/>
                </a:solidFill>
              </a:defRPr>
            </a:pPr>
            <a:r>
              <a:rPr sz="1950" b="1">
                <a:solidFill>
                  <a:srgbClr val="E2AA37"/>
                </a:solidFill>
              </a:rPr>
              <a:t>→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EB06078-C947-438B-93A5-0447927390B3}"/>
              </a:ext>
            </a:extLst>
          </p:cNvPr>
          <p:cNvSpPr>
            <a:spLocks noGrp="1"/>
          </p:cNvSpPr>
          <p:nvPr/>
        </p:nvSpPr>
        <p:spPr>
          <a:xfrm>
            <a:off x="2828925" y="1524000"/>
            <a:ext cx="2095500" cy="3429000"/>
          </a:xfrm>
          <a:prstGeom prst="roundRect">
            <a:avLst>
              <a:gd name="adj" fmla="val 5455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1F153FF-7FEC-4CDE-97E7-21B8CCE17064}"/>
              </a:ext>
            </a:extLst>
          </p:cNvPr>
          <p:cNvSpPr>
            <a:spLocks noGrp="1"/>
          </p:cNvSpPr>
          <p:nvPr/>
        </p:nvSpPr>
        <p:spPr>
          <a:xfrm>
            <a:off x="3000375" y="1695450"/>
            <a:ext cx="476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550" b="1">
                <a:solidFill>
                  <a:srgbClr val="62A96B"/>
                </a:solidFill>
              </a:defRPr>
            </a:pPr>
            <a:r>
              <a:rPr sz="2550" b="1">
                <a:solidFill>
                  <a:srgbClr val="62A96B"/>
                </a:solidFill>
              </a:rP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A0C4A40-2839-40A3-AFBA-A5FDC1660D3B}"/>
              </a:ext>
            </a:extLst>
          </p:cNvPr>
          <p:cNvSpPr>
            <a:spLocks noGrp="1"/>
          </p:cNvSpPr>
          <p:nvPr/>
        </p:nvSpPr>
        <p:spPr>
          <a:xfrm>
            <a:off x="3000375" y="2305050"/>
            <a:ext cx="17526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083F50"/>
                </a:solidFill>
              </a:defRPr>
            </a:pPr>
            <a:r>
              <a:rPr sz="1650" b="1">
                <a:solidFill>
                  <a:srgbClr val="083F50"/>
                </a:solidFill>
              </a:rPr>
              <a:t>Mobilização presencial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6D35BED-3719-4D4B-B275-1A3863AFCCA3}"/>
              </a:ext>
            </a:extLst>
          </p:cNvPr>
          <p:cNvSpPr>
            <a:spLocks noGrp="1"/>
          </p:cNvSpPr>
          <p:nvPr/>
        </p:nvSpPr>
        <p:spPr>
          <a:xfrm>
            <a:off x="3000375" y="3095625"/>
            <a:ext cx="17526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CONDER, municípios, SEDEC e SETUR: apropriação do Plano.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F89884B-FEA6-4B01-A8E6-1DC2A66731A9}"/>
              </a:ext>
            </a:extLst>
          </p:cNvPr>
          <p:cNvSpPr>
            <a:spLocks noGrp="1"/>
          </p:cNvSpPr>
          <p:nvPr/>
        </p:nvSpPr>
        <p:spPr>
          <a:xfrm>
            <a:off x="4838700" y="2714625"/>
            <a:ext cx="304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E2AA37"/>
                </a:solidFill>
              </a:defRPr>
            </a:pPr>
            <a:r>
              <a:rPr sz="1950" b="1">
                <a:solidFill>
                  <a:srgbClr val="E2AA37"/>
                </a:solidFill>
              </a:rPr>
              <a:t>→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6AAB412D-5EFA-4C76-A291-00CBB048ACF5}"/>
              </a:ext>
            </a:extLst>
          </p:cNvPr>
          <p:cNvSpPr>
            <a:spLocks noGrp="1"/>
          </p:cNvSpPr>
          <p:nvPr/>
        </p:nvSpPr>
        <p:spPr>
          <a:xfrm>
            <a:off x="5143500" y="1524000"/>
            <a:ext cx="2095500" cy="342900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FAA7256-25CA-46B4-A22E-E2DDDB78C8C5}"/>
              </a:ext>
            </a:extLst>
          </p:cNvPr>
          <p:cNvSpPr>
            <a:spLocks noGrp="1"/>
          </p:cNvSpPr>
          <p:nvPr/>
        </p:nvSpPr>
        <p:spPr>
          <a:xfrm>
            <a:off x="5314950" y="1695450"/>
            <a:ext cx="476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550" b="1">
                <a:solidFill>
                  <a:srgbClr val="E2AA37"/>
                </a:solidFill>
              </a:defRPr>
            </a:pPr>
            <a:r>
              <a:rPr sz="2550" b="1">
                <a:solidFill>
                  <a:srgbClr val="E2AA37"/>
                </a:solidFill>
              </a:rPr>
              <a:t>3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665CD28-4903-4DFC-B452-DF01A3DA9168}"/>
              </a:ext>
            </a:extLst>
          </p:cNvPr>
          <p:cNvSpPr>
            <a:spLocks noGrp="1"/>
          </p:cNvSpPr>
          <p:nvPr/>
        </p:nvSpPr>
        <p:spPr>
          <a:xfrm>
            <a:off x="5314950" y="2305050"/>
            <a:ext cx="17526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083F50"/>
                </a:solidFill>
              </a:defRPr>
            </a:pPr>
            <a:r>
              <a:rPr sz="1650" b="1">
                <a:solidFill>
                  <a:srgbClr val="083F50"/>
                </a:solidFill>
              </a:rPr>
              <a:t>Rotina híbrida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A3AAB445-7F18-4447-AA83-2AC1BEA2DDAB}"/>
              </a:ext>
            </a:extLst>
          </p:cNvPr>
          <p:cNvSpPr>
            <a:spLocks noGrp="1"/>
          </p:cNvSpPr>
          <p:nvPr/>
        </p:nvSpPr>
        <p:spPr>
          <a:xfrm>
            <a:off x="5314950" y="3095625"/>
            <a:ext cx="17526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EAD + reuniões on-line + WhatsApp para manter o acompanhamento.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C463C76-73B0-4B78-9214-D6F3079E2E0E}"/>
              </a:ext>
            </a:extLst>
          </p:cNvPr>
          <p:cNvSpPr>
            <a:spLocks noGrp="1"/>
          </p:cNvSpPr>
          <p:nvPr/>
        </p:nvSpPr>
        <p:spPr>
          <a:xfrm>
            <a:off x="7153275" y="2714625"/>
            <a:ext cx="304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E2AA37"/>
                </a:solidFill>
              </a:defRPr>
            </a:pPr>
            <a:r>
              <a:rPr sz="1950" b="1">
                <a:solidFill>
                  <a:srgbClr val="E2AA37"/>
                </a:solidFill>
              </a:rPr>
              <a:t>→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A317C3AF-BB5B-4892-BE90-798C4179575A}"/>
              </a:ext>
            </a:extLst>
          </p:cNvPr>
          <p:cNvSpPr>
            <a:spLocks noGrp="1"/>
          </p:cNvSpPr>
          <p:nvPr/>
        </p:nvSpPr>
        <p:spPr>
          <a:xfrm>
            <a:off x="7458075" y="1524000"/>
            <a:ext cx="2095500" cy="3429000"/>
          </a:xfrm>
          <a:prstGeom prst="roundRect">
            <a:avLst>
              <a:gd name="adj" fmla="val 5455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D80235EC-D77C-4834-84B9-5A28EDF7EEA6}"/>
              </a:ext>
            </a:extLst>
          </p:cNvPr>
          <p:cNvSpPr>
            <a:spLocks noGrp="1"/>
          </p:cNvSpPr>
          <p:nvPr/>
        </p:nvSpPr>
        <p:spPr>
          <a:xfrm>
            <a:off x="7629525" y="1695450"/>
            <a:ext cx="476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550" b="1">
                <a:solidFill>
                  <a:srgbClr val="F07D2E"/>
                </a:solidFill>
              </a:defRPr>
            </a:pPr>
            <a:r>
              <a:rPr sz="2550" b="1">
                <a:solidFill>
                  <a:srgbClr val="F07D2E"/>
                </a:solidFill>
              </a:rPr>
              <a:t>4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3C40344-2949-4E66-89A9-ED8767AAE68A}"/>
              </a:ext>
            </a:extLst>
          </p:cNvPr>
          <p:cNvSpPr>
            <a:spLocks noGrp="1"/>
          </p:cNvSpPr>
          <p:nvPr/>
        </p:nvSpPr>
        <p:spPr>
          <a:xfrm>
            <a:off x="7629525" y="2305050"/>
            <a:ext cx="17526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083F50"/>
                </a:solidFill>
              </a:defRPr>
            </a:pPr>
            <a:r>
              <a:rPr sz="1650" b="1">
                <a:solidFill>
                  <a:srgbClr val="083F50"/>
                </a:solidFill>
              </a:rPr>
              <a:t>Execução orientada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59E6038-8E22-406F-9315-D586423E30FC}"/>
              </a:ext>
            </a:extLst>
          </p:cNvPr>
          <p:cNvSpPr>
            <a:spLocks noGrp="1"/>
          </p:cNvSpPr>
          <p:nvPr/>
        </p:nvSpPr>
        <p:spPr>
          <a:xfrm>
            <a:off x="7629525" y="3095625"/>
            <a:ext cx="17526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Projetos, ofícios, capacitações, infraestrutura e promoção.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3B81206-4DC6-49AE-BD4E-4F8B33321CF4}"/>
              </a:ext>
            </a:extLst>
          </p:cNvPr>
          <p:cNvSpPr>
            <a:spLocks noGrp="1"/>
          </p:cNvSpPr>
          <p:nvPr/>
        </p:nvSpPr>
        <p:spPr>
          <a:xfrm>
            <a:off x="9467850" y="2714625"/>
            <a:ext cx="304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E2AA37"/>
                </a:solidFill>
              </a:defRPr>
            </a:pPr>
            <a:r>
              <a:rPr sz="1950" b="1">
                <a:solidFill>
                  <a:srgbClr val="E2AA37"/>
                </a:solidFill>
              </a:rPr>
              <a:t>→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A5448A27-546E-4EEB-A50C-1B7B96D21CF5}"/>
              </a:ext>
            </a:extLst>
          </p:cNvPr>
          <p:cNvSpPr>
            <a:spLocks noGrp="1"/>
          </p:cNvSpPr>
          <p:nvPr/>
        </p:nvSpPr>
        <p:spPr>
          <a:xfrm>
            <a:off x="9772650" y="1524000"/>
            <a:ext cx="2095500" cy="342900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9E2FCB5-6DA8-42EC-A9F3-DFC874EDAF80}"/>
              </a:ext>
            </a:extLst>
          </p:cNvPr>
          <p:cNvSpPr>
            <a:spLocks noGrp="1"/>
          </p:cNvSpPr>
          <p:nvPr/>
        </p:nvSpPr>
        <p:spPr>
          <a:xfrm>
            <a:off x="9944100" y="1695450"/>
            <a:ext cx="476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550" b="1">
                <a:solidFill>
                  <a:srgbClr val="083F50"/>
                </a:solidFill>
              </a:defRPr>
            </a:pPr>
            <a:r>
              <a:rPr sz="2550" b="1">
                <a:solidFill>
                  <a:srgbClr val="083F50"/>
                </a:solidFill>
              </a:rPr>
              <a:t>5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9610D1C-0D0D-4EAB-8561-6504FED567CD}"/>
              </a:ext>
            </a:extLst>
          </p:cNvPr>
          <p:cNvSpPr>
            <a:spLocks noGrp="1"/>
          </p:cNvSpPr>
          <p:nvPr/>
        </p:nvSpPr>
        <p:spPr>
          <a:xfrm>
            <a:off x="9944100" y="2305050"/>
            <a:ext cx="17526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083F50"/>
                </a:solidFill>
              </a:defRPr>
            </a:pPr>
            <a:r>
              <a:rPr sz="1650" b="1">
                <a:solidFill>
                  <a:srgbClr val="083F50"/>
                </a:solidFill>
              </a:rPr>
              <a:t>Consolidação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B8D7429-2934-446B-B105-1B2A45F50C68}"/>
              </a:ext>
            </a:extLst>
          </p:cNvPr>
          <p:cNvSpPr>
            <a:spLocks noGrp="1"/>
          </p:cNvSpPr>
          <p:nvPr/>
        </p:nvSpPr>
        <p:spPr>
          <a:xfrm>
            <a:off x="9944100" y="3095625"/>
            <a:ext cx="17526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343D"/>
                </a:solidFill>
              </a:defRPr>
            </a:pPr>
            <a:r>
              <a:rPr sz="1275" b="0">
                <a:solidFill>
                  <a:srgbClr val="17343D"/>
                </a:solidFill>
              </a:rPr>
              <a:t>Painel, evidências, pendências e próximos encaminhamentos.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D48DDC6C-4C04-4C80-A48A-5310B316F9B0}"/>
              </a:ext>
            </a:extLst>
          </p:cNvPr>
          <p:cNvSpPr>
            <a:spLocks noGrp="1"/>
          </p:cNvSpPr>
          <p:nvPr/>
        </p:nvSpPr>
        <p:spPr>
          <a:xfrm>
            <a:off x="609600" y="5381625"/>
            <a:ext cx="1076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083F50"/>
                </a:solidFill>
              </a:defRPr>
            </a:pPr>
            <a:r>
              <a:rPr sz="1575" b="1">
                <a:solidFill>
                  <a:srgbClr val="083F50"/>
                </a:solidFill>
              </a:rPr>
              <a:t>A metodologia evitou ações isoladas: cada etapa alimentou a seguinte e gerou registros, responsabilidades, evidências e encaminhamentos.</a:t>
            </a:r>
          </a:p>
        </p:txBody>
      </p:sp>
    </p:spTree>
    <p:extLst>
      <p:ext uri="{BB962C8B-B14F-4D97-AF65-F5344CB8AC3E}">
        <p14:creationId xmlns:p14="http://schemas.microsoft.com/office/powerpoint/2010/main" val="1605549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AF8A4D44-C828-40C3-99DD-D0427A0060E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5D53DF6-7003-4F8A-9866-CA3DDA45758E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O modelo híbrido foi uma resposta operacional à baixa adesão espontânea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2F20B5A-DF4F-4208-98FA-6AA00E600517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O on-line não substituiu o presencial: ampliou a capacidade de mobilização e cobrança.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9AA6714-0FDC-4D87-A7F0-5AF5CB82F202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04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DA8EB45-24DC-4A61-9274-2E20585A6D58}"/>
              </a:ext>
            </a:extLst>
          </p:cNvPr>
          <p:cNvSpPr>
            <a:spLocks noGrp="1"/>
          </p:cNvSpPr>
          <p:nvPr/>
        </p:nvSpPr>
        <p:spPr>
          <a:xfrm>
            <a:off x="666750" y="1666875"/>
            <a:ext cx="2428875" cy="2571750"/>
          </a:xfrm>
          <a:prstGeom prst="roundRect">
            <a:avLst>
              <a:gd name="adj" fmla="val 4706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5983B28-C8A1-4301-949B-84C1E55FB699}"/>
              </a:ext>
            </a:extLst>
          </p:cNvPr>
          <p:cNvSpPr>
            <a:spLocks noGrp="1"/>
          </p:cNvSpPr>
          <p:nvPr/>
        </p:nvSpPr>
        <p:spPr>
          <a:xfrm>
            <a:off x="876300" y="1905000"/>
            <a:ext cx="2000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00" b="1">
                <a:solidFill>
                  <a:srgbClr val="0794A6"/>
                </a:solidFill>
              </a:defRPr>
            </a:pPr>
            <a:r>
              <a:rPr sz="2100" b="1">
                <a:solidFill>
                  <a:srgbClr val="0794A6"/>
                </a:solidFill>
              </a:rPr>
              <a:t>EAD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C96A1CB-3A1C-4569-ABF5-3A12CC99AFB8}"/>
              </a:ext>
            </a:extLst>
          </p:cNvPr>
          <p:cNvSpPr>
            <a:spLocks noGrp="1"/>
          </p:cNvSpPr>
          <p:nvPr/>
        </p:nvSpPr>
        <p:spPr>
          <a:xfrm>
            <a:off x="876300" y="2619375"/>
            <a:ext cx="2000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Conteúdos, materiais e memória permanente.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BC145F1-5B58-4F5E-B32A-D81A913EA36C}"/>
              </a:ext>
            </a:extLst>
          </p:cNvPr>
          <p:cNvSpPr>
            <a:spLocks noGrp="1"/>
          </p:cNvSpPr>
          <p:nvPr/>
        </p:nvSpPr>
        <p:spPr>
          <a:xfrm>
            <a:off x="3429000" y="1666875"/>
            <a:ext cx="2428875" cy="2571750"/>
          </a:xfrm>
          <a:prstGeom prst="roundRect">
            <a:avLst>
              <a:gd name="adj" fmla="val 4706"/>
            </a:avLst>
          </a:prstGeom>
          <a:solidFill>
            <a:srgbClr val="E8F4EE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A18FE72-A82D-4565-98B5-60C7F83905B9}"/>
              </a:ext>
            </a:extLst>
          </p:cNvPr>
          <p:cNvSpPr>
            <a:spLocks noGrp="1"/>
          </p:cNvSpPr>
          <p:nvPr/>
        </p:nvSpPr>
        <p:spPr>
          <a:xfrm>
            <a:off x="3638550" y="1905000"/>
            <a:ext cx="2000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00" b="1">
                <a:solidFill>
                  <a:srgbClr val="62A96B"/>
                </a:solidFill>
              </a:defRPr>
            </a:pPr>
            <a:r>
              <a:rPr sz="2100" b="1">
                <a:solidFill>
                  <a:srgbClr val="62A96B"/>
                </a:solidFill>
              </a:rPr>
              <a:t>On-line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A62FE2F-24C1-4EEA-95E8-21845AAF0622}"/>
              </a:ext>
            </a:extLst>
          </p:cNvPr>
          <p:cNvSpPr>
            <a:spLocks noGrp="1"/>
          </p:cNvSpPr>
          <p:nvPr/>
        </p:nvSpPr>
        <p:spPr>
          <a:xfrm>
            <a:off x="3638550" y="2619375"/>
            <a:ext cx="2000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Rotina de alinhamento, dúvidas e acompanhamento.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D593B0F-3563-4F4D-A049-049F477E902B}"/>
              </a:ext>
            </a:extLst>
          </p:cNvPr>
          <p:cNvSpPr>
            <a:spLocks noGrp="1"/>
          </p:cNvSpPr>
          <p:nvPr/>
        </p:nvSpPr>
        <p:spPr>
          <a:xfrm>
            <a:off x="6191250" y="1666875"/>
            <a:ext cx="2428875" cy="2571750"/>
          </a:xfrm>
          <a:prstGeom prst="roundRect">
            <a:avLst>
              <a:gd name="adj" fmla="val 4706"/>
            </a:avLst>
          </a:prstGeom>
          <a:solidFill>
            <a:srgbClr val="FFF5DE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5504225-27F9-423B-8902-C7653C18D91C}"/>
              </a:ext>
            </a:extLst>
          </p:cNvPr>
          <p:cNvSpPr>
            <a:spLocks noGrp="1"/>
          </p:cNvSpPr>
          <p:nvPr/>
        </p:nvSpPr>
        <p:spPr>
          <a:xfrm>
            <a:off x="6400800" y="1905000"/>
            <a:ext cx="2000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00" b="1">
                <a:solidFill>
                  <a:srgbClr val="E2AA37"/>
                </a:solidFill>
              </a:defRPr>
            </a:pPr>
            <a:r>
              <a:rPr sz="2100" b="1">
                <a:solidFill>
                  <a:srgbClr val="E2AA37"/>
                </a:solidFill>
              </a:rPr>
              <a:t>Presencial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5248D6F-19E3-4D55-A3E6-0FBA8AEE99D1}"/>
              </a:ext>
            </a:extLst>
          </p:cNvPr>
          <p:cNvSpPr>
            <a:spLocks noGrp="1"/>
          </p:cNvSpPr>
          <p:nvPr/>
        </p:nvSpPr>
        <p:spPr>
          <a:xfrm>
            <a:off x="6400800" y="2619375"/>
            <a:ext cx="2000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Mobilização política, técnica e territorial.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C48AB9E2-7606-4BF2-ADDF-1DE0330D42E1}"/>
              </a:ext>
            </a:extLst>
          </p:cNvPr>
          <p:cNvSpPr>
            <a:spLocks noGrp="1"/>
          </p:cNvSpPr>
          <p:nvPr/>
        </p:nvSpPr>
        <p:spPr>
          <a:xfrm>
            <a:off x="8953500" y="1666875"/>
            <a:ext cx="2428875" cy="2571750"/>
          </a:xfrm>
          <a:prstGeom prst="roundRect">
            <a:avLst>
              <a:gd name="adj" fmla="val 4706"/>
            </a:avLst>
          </a:prstGeom>
          <a:solidFill>
            <a:srgbClr val="FFF0E8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1BBC9CF-72C5-42E9-B281-E0868D98A4B7}"/>
              </a:ext>
            </a:extLst>
          </p:cNvPr>
          <p:cNvSpPr>
            <a:spLocks noGrp="1"/>
          </p:cNvSpPr>
          <p:nvPr/>
        </p:nvSpPr>
        <p:spPr>
          <a:xfrm>
            <a:off x="9163050" y="1905000"/>
            <a:ext cx="2000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00" b="1">
                <a:solidFill>
                  <a:srgbClr val="F07D2E"/>
                </a:solidFill>
              </a:defRPr>
            </a:pPr>
            <a:r>
              <a:rPr sz="2100" b="1">
                <a:solidFill>
                  <a:srgbClr val="F07D2E"/>
                </a:solidFill>
              </a:rPr>
              <a:t>WhatsApp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4C3FA53-6CF1-48B6-97E2-B46A55A0BFCE}"/>
              </a:ext>
            </a:extLst>
          </p:cNvPr>
          <p:cNvSpPr>
            <a:spLocks noGrp="1"/>
          </p:cNvSpPr>
          <p:nvPr/>
        </p:nvSpPr>
        <p:spPr>
          <a:xfrm>
            <a:off x="9163050" y="2619375"/>
            <a:ext cx="2000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Convites, lembretes, materiais e respostas rápidas.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905ED72-A63D-409C-A38D-BBFBF2D1F159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B94B4B"/>
                </a:solidFill>
              </a:defRPr>
            </a:pPr>
            <a:r>
              <a:rPr sz="1500" b="1">
                <a:solidFill>
                  <a:srgbClr val="B94B4B"/>
                </a:solidFill>
              </a:rPr>
              <a:t>Leitura crítica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638498B-E3B2-42A1-A2DA-F24E8C89845A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10477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0">
                <a:solidFill>
                  <a:srgbClr val="17343D"/>
                </a:solidFill>
              </a:defRPr>
            </a:pPr>
            <a:r>
              <a:rPr sz="1500" b="0">
                <a:solidFill>
                  <a:srgbClr val="17343D"/>
                </a:solidFill>
              </a:rPr>
              <a:t>A baixa participação municipal permaneceu como fragilidade. A adaptação metodológica evitou a paralisação, mas não substitui a pactuação formal de responsabilidades.</a:t>
            </a:r>
          </a:p>
        </p:txBody>
      </p:sp>
    </p:spTree>
    <p:extLst>
      <p:ext uri="{BB962C8B-B14F-4D97-AF65-F5344CB8AC3E}">
        <p14:creationId xmlns:p14="http://schemas.microsoft.com/office/powerpoint/2010/main" val="46907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tângulo: Cantos Arredondados 73">
            <a:extLst>
              <a:ext uri="{FF2B5EF4-FFF2-40B4-BE49-F238E27FC236}">
                <a16:creationId xmlns:a16="http://schemas.microsoft.com/office/drawing/2014/main" id="{29C2556B-5EAE-451F-8A83-7816083F633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97C64BB-6696-4209-B8A5-022132808B45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A cadência aumentou quando a execução exigiu acompanhamento semanal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177F9B4-CFF4-4DFD-B282-17B07F215C4C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Foram realizados 46 encontros entre janeiro de 2025 e julho de 2026.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A7B3140-D777-4617-9C77-B96258C97290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05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EC0AC8E-8334-409C-AD86-5EF2B6672CF8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7524750" cy="9525"/>
          </a:xfrm>
          <a:prstGeom prst="roundRect">
            <a:avLst>
              <a:gd name="adj" fmla="val 50000"/>
            </a:avLst>
          </a:prstGeom>
          <a:solidFill>
            <a:srgbClr val="C9DCDD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B09DAAF-6EA1-4FBB-8E88-0D24084A224A}"/>
              </a:ext>
            </a:extLst>
          </p:cNvPr>
          <p:cNvSpPr>
            <a:spLocks noGrp="1"/>
          </p:cNvSpPr>
          <p:nvPr/>
        </p:nvSpPr>
        <p:spPr>
          <a:xfrm>
            <a:off x="400050" y="4629150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0">
                <a:solidFill>
                  <a:srgbClr val="58727A"/>
                </a:solidFill>
              </a:defRPr>
            </a:pPr>
            <a:r>
              <a:rPr sz="900" b="0">
                <a:solidFill>
                  <a:srgbClr val="58727A"/>
                </a:solidFill>
              </a:rPr>
              <a:t>0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7FFA7B7-3EF4-4663-81F3-A57D7724C71F}"/>
              </a:ext>
            </a:extLst>
          </p:cNvPr>
          <p:cNvSpPr>
            <a:spLocks noGrp="1"/>
          </p:cNvSpPr>
          <p:nvPr/>
        </p:nvSpPr>
        <p:spPr>
          <a:xfrm>
            <a:off x="666750" y="4076700"/>
            <a:ext cx="7524750" cy="9525"/>
          </a:xfrm>
          <a:prstGeom prst="roundRect">
            <a:avLst>
              <a:gd name="adj" fmla="val 50000"/>
            </a:avLst>
          </a:prstGeom>
          <a:solidFill>
            <a:srgbClr val="C9DCDD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F616D86-342C-4D6C-B8F0-B8C81CEF3C01}"/>
              </a:ext>
            </a:extLst>
          </p:cNvPr>
          <p:cNvSpPr>
            <a:spLocks noGrp="1"/>
          </p:cNvSpPr>
          <p:nvPr/>
        </p:nvSpPr>
        <p:spPr>
          <a:xfrm>
            <a:off x="400050" y="3943350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0">
                <a:solidFill>
                  <a:srgbClr val="58727A"/>
                </a:solidFill>
              </a:defRPr>
            </a:pPr>
            <a:r>
              <a:rPr sz="900" b="0">
                <a:solidFill>
                  <a:srgbClr val="58727A"/>
                </a:solidFill>
              </a:rPr>
              <a:t>1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2CC27E3-65EC-4B35-9DF4-DC7A1819CCF2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7524750" cy="9525"/>
          </a:xfrm>
          <a:prstGeom prst="roundRect">
            <a:avLst>
              <a:gd name="adj" fmla="val 50000"/>
            </a:avLst>
          </a:prstGeom>
          <a:solidFill>
            <a:srgbClr val="C9DCDD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A2828D0-AEB8-47A6-9ACC-5D63BD2F8A41}"/>
              </a:ext>
            </a:extLst>
          </p:cNvPr>
          <p:cNvSpPr>
            <a:spLocks noGrp="1"/>
          </p:cNvSpPr>
          <p:nvPr/>
        </p:nvSpPr>
        <p:spPr>
          <a:xfrm>
            <a:off x="400050" y="3257550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0">
                <a:solidFill>
                  <a:srgbClr val="58727A"/>
                </a:solidFill>
              </a:defRPr>
            </a:pPr>
            <a:r>
              <a:rPr sz="900" b="0">
                <a:solidFill>
                  <a:srgbClr val="58727A"/>
                </a:solidFill>
              </a:rPr>
              <a:t>2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0EBF62C-3A17-44C9-BC71-ADF7F64963C8}"/>
              </a:ext>
            </a:extLst>
          </p:cNvPr>
          <p:cNvSpPr>
            <a:spLocks noGrp="1"/>
          </p:cNvSpPr>
          <p:nvPr/>
        </p:nvSpPr>
        <p:spPr>
          <a:xfrm>
            <a:off x="666750" y="2705100"/>
            <a:ext cx="7524750" cy="9525"/>
          </a:xfrm>
          <a:prstGeom prst="roundRect">
            <a:avLst>
              <a:gd name="adj" fmla="val 50000"/>
            </a:avLst>
          </a:prstGeom>
          <a:solidFill>
            <a:srgbClr val="C9DCDD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5270365-531B-43C4-8145-2EF5DDFB390D}"/>
              </a:ext>
            </a:extLst>
          </p:cNvPr>
          <p:cNvSpPr>
            <a:spLocks noGrp="1"/>
          </p:cNvSpPr>
          <p:nvPr/>
        </p:nvSpPr>
        <p:spPr>
          <a:xfrm>
            <a:off x="400050" y="2571750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0">
                <a:solidFill>
                  <a:srgbClr val="58727A"/>
                </a:solidFill>
              </a:defRPr>
            </a:pPr>
            <a:r>
              <a:rPr sz="900" b="0">
                <a:solidFill>
                  <a:srgbClr val="58727A"/>
                </a:solidFill>
              </a:rPr>
              <a:t>3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A882AC8-5F8C-4BCD-A01F-6BB049153DB0}"/>
              </a:ext>
            </a:extLst>
          </p:cNvPr>
          <p:cNvSpPr>
            <a:spLocks noGrp="1"/>
          </p:cNvSpPr>
          <p:nvPr/>
        </p:nvSpPr>
        <p:spPr>
          <a:xfrm>
            <a:off x="666750" y="2019300"/>
            <a:ext cx="7524750" cy="9525"/>
          </a:xfrm>
          <a:prstGeom prst="roundRect">
            <a:avLst>
              <a:gd name="adj" fmla="val 50000"/>
            </a:avLst>
          </a:prstGeom>
          <a:solidFill>
            <a:srgbClr val="C9DCDD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C58A7B0-F007-403F-AF4C-33367702D149}"/>
              </a:ext>
            </a:extLst>
          </p:cNvPr>
          <p:cNvSpPr>
            <a:spLocks noGrp="1"/>
          </p:cNvSpPr>
          <p:nvPr/>
        </p:nvSpPr>
        <p:spPr>
          <a:xfrm>
            <a:off x="400050" y="1885950"/>
            <a:ext cx="209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0">
                <a:solidFill>
                  <a:srgbClr val="58727A"/>
                </a:solidFill>
              </a:defRPr>
            </a:pPr>
            <a:r>
              <a:rPr sz="900" b="0">
                <a:solidFill>
                  <a:srgbClr val="58727A"/>
                </a:solidFill>
              </a:rPr>
              <a:t>4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1355806-EB71-42AF-9DD6-1D8DE1D6B997}"/>
              </a:ext>
            </a:extLst>
          </p:cNvPr>
          <p:cNvSpPr>
            <a:spLocks noGrp="1"/>
          </p:cNvSpPr>
          <p:nvPr/>
        </p:nvSpPr>
        <p:spPr>
          <a:xfrm>
            <a:off x="781050" y="4076700"/>
            <a:ext cx="247650" cy="6858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BFCD623-772B-4591-AB52-0984AE78E0BC}"/>
              </a:ext>
            </a:extLst>
          </p:cNvPr>
          <p:cNvSpPr>
            <a:spLocks noGrp="1"/>
          </p:cNvSpPr>
          <p:nvPr/>
        </p:nvSpPr>
        <p:spPr>
          <a:xfrm>
            <a:off x="781050" y="37909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1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5C89ED7-44CA-4D51-BC52-CBA9DA6CB3D8}"/>
              </a:ext>
            </a:extLst>
          </p:cNvPr>
          <p:cNvSpPr>
            <a:spLocks noGrp="1"/>
          </p:cNvSpPr>
          <p:nvPr/>
        </p:nvSpPr>
        <p:spPr>
          <a:xfrm>
            <a:off x="69532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J/25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98C5337D-2D4F-4A1E-8498-74EC566438E4}"/>
              </a:ext>
            </a:extLst>
          </p:cNvPr>
          <p:cNvSpPr>
            <a:spLocks noGrp="1"/>
          </p:cNvSpPr>
          <p:nvPr/>
        </p:nvSpPr>
        <p:spPr>
          <a:xfrm>
            <a:off x="1209675" y="3390900"/>
            <a:ext cx="247650" cy="13716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3771EFE-A64B-439D-A61C-C5CFC6590EAC}"/>
              </a:ext>
            </a:extLst>
          </p:cNvPr>
          <p:cNvSpPr>
            <a:spLocks noGrp="1"/>
          </p:cNvSpPr>
          <p:nvPr/>
        </p:nvSpPr>
        <p:spPr>
          <a:xfrm>
            <a:off x="1209675" y="31051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2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31F5400-F08D-472F-ACD4-38C523760CA7}"/>
              </a:ext>
            </a:extLst>
          </p:cNvPr>
          <p:cNvSpPr>
            <a:spLocks noGrp="1"/>
          </p:cNvSpPr>
          <p:nvPr/>
        </p:nvSpPr>
        <p:spPr>
          <a:xfrm>
            <a:off x="112395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Mar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4089695C-5750-4FAD-BE36-4388F8BC0F5D}"/>
              </a:ext>
            </a:extLst>
          </p:cNvPr>
          <p:cNvSpPr>
            <a:spLocks noGrp="1"/>
          </p:cNvSpPr>
          <p:nvPr/>
        </p:nvSpPr>
        <p:spPr>
          <a:xfrm>
            <a:off x="1638300" y="3390900"/>
            <a:ext cx="247650" cy="13716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031F950-6825-4069-B879-CF323375EEB1}"/>
              </a:ext>
            </a:extLst>
          </p:cNvPr>
          <p:cNvSpPr>
            <a:spLocks noGrp="1"/>
          </p:cNvSpPr>
          <p:nvPr/>
        </p:nvSpPr>
        <p:spPr>
          <a:xfrm>
            <a:off x="1638300" y="31051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2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8A916BB-9E40-44A2-8DB5-1F58E36BF98C}"/>
              </a:ext>
            </a:extLst>
          </p:cNvPr>
          <p:cNvSpPr>
            <a:spLocks noGrp="1"/>
          </p:cNvSpPr>
          <p:nvPr/>
        </p:nvSpPr>
        <p:spPr>
          <a:xfrm>
            <a:off x="155257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Mai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4DC1CCD2-FBFA-411F-9D1F-965E8AB28FB9}"/>
              </a:ext>
            </a:extLst>
          </p:cNvPr>
          <p:cNvSpPr>
            <a:spLocks noGrp="1"/>
          </p:cNvSpPr>
          <p:nvPr/>
        </p:nvSpPr>
        <p:spPr>
          <a:xfrm>
            <a:off x="2066925" y="3390900"/>
            <a:ext cx="247650" cy="13716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26F297E6-ED65-4469-A77A-CFC3329D956C}"/>
              </a:ext>
            </a:extLst>
          </p:cNvPr>
          <p:cNvSpPr>
            <a:spLocks noGrp="1"/>
          </p:cNvSpPr>
          <p:nvPr/>
        </p:nvSpPr>
        <p:spPr>
          <a:xfrm>
            <a:off x="2066925" y="31051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2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10F11635-EC66-4A3A-85F4-74457551FFBC}"/>
              </a:ext>
            </a:extLst>
          </p:cNvPr>
          <p:cNvSpPr>
            <a:spLocks noGrp="1"/>
          </p:cNvSpPr>
          <p:nvPr/>
        </p:nvSpPr>
        <p:spPr>
          <a:xfrm>
            <a:off x="198120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Jun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E54534F5-D674-4C1D-966C-2D9A28FB5ADD}"/>
              </a:ext>
            </a:extLst>
          </p:cNvPr>
          <p:cNvSpPr>
            <a:spLocks noGrp="1"/>
          </p:cNvSpPr>
          <p:nvPr/>
        </p:nvSpPr>
        <p:spPr>
          <a:xfrm>
            <a:off x="2495550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4E1C1F14-62B3-4667-A04F-583B25BDC416}"/>
              </a:ext>
            </a:extLst>
          </p:cNvPr>
          <p:cNvSpPr>
            <a:spLocks noGrp="1"/>
          </p:cNvSpPr>
          <p:nvPr/>
        </p:nvSpPr>
        <p:spPr>
          <a:xfrm>
            <a:off x="2495550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310B2223-3D25-49BA-A6D6-4F8496799B02}"/>
              </a:ext>
            </a:extLst>
          </p:cNvPr>
          <p:cNvSpPr>
            <a:spLocks noGrp="1"/>
          </p:cNvSpPr>
          <p:nvPr/>
        </p:nvSpPr>
        <p:spPr>
          <a:xfrm>
            <a:off x="240982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Jul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6146D6B8-C4DA-4201-98F3-AF1057530D30}"/>
              </a:ext>
            </a:extLst>
          </p:cNvPr>
          <p:cNvSpPr>
            <a:spLocks noGrp="1"/>
          </p:cNvSpPr>
          <p:nvPr/>
        </p:nvSpPr>
        <p:spPr>
          <a:xfrm>
            <a:off x="2924175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BDD6E49-5912-404D-ADBB-2E124BE3E492}"/>
              </a:ext>
            </a:extLst>
          </p:cNvPr>
          <p:cNvSpPr>
            <a:spLocks noGrp="1"/>
          </p:cNvSpPr>
          <p:nvPr/>
        </p:nvSpPr>
        <p:spPr>
          <a:xfrm>
            <a:off x="2924175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699FE5FA-35EF-49FD-B7FF-4B575C8B1358}"/>
              </a:ext>
            </a:extLst>
          </p:cNvPr>
          <p:cNvSpPr>
            <a:spLocks noGrp="1"/>
          </p:cNvSpPr>
          <p:nvPr/>
        </p:nvSpPr>
        <p:spPr>
          <a:xfrm>
            <a:off x="283845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Ago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23134C10-D6BA-4E6A-9F02-B613FD74DFDA}"/>
              </a:ext>
            </a:extLst>
          </p:cNvPr>
          <p:cNvSpPr>
            <a:spLocks noGrp="1"/>
          </p:cNvSpPr>
          <p:nvPr/>
        </p:nvSpPr>
        <p:spPr>
          <a:xfrm>
            <a:off x="3352800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9C16AAE1-D78F-4BC5-906F-1FCD71D1F4A8}"/>
              </a:ext>
            </a:extLst>
          </p:cNvPr>
          <p:cNvSpPr>
            <a:spLocks noGrp="1"/>
          </p:cNvSpPr>
          <p:nvPr/>
        </p:nvSpPr>
        <p:spPr>
          <a:xfrm>
            <a:off x="3352800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E4DECBC7-0EF7-4F41-9C99-E74EC2702E1C}"/>
              </a:ext>
            </a:extLst>
          </p:cNvPr>
          <p:cNvSpPr>
            <a:spLocks noGrp="1"/>
          </p:cNvSpPr>
          <p:nvPr/>
        </p:nvSpPr>
        <p:spPr>
          <a:xfrm>
            <a:off x="326707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Set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901B401C-19C6-4791-8250-A7E2FB1711DD}"/>
              </a:ext>
            </a:extLst>
          </p:cNvPr>
          <p:cNvSpPr>
            <a:spLocks noGrp="1"/>
          </p:cNvSpPr>
          <p:nvPr/>
        </p:nvSpPr>
        <p:spPr>
          <a:xfrm>
            <a:off x="3781425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491A3686-42E5-4AE4-842F-B8290C3FF2EF}"/>
              </a:ext>
            </a:extLst>
          </p:cNvPr>
          <p:cNvSpPr>
            <a:spLocks noGrp="1"/>
          </p:cNvSpPr>
          <p:nvPr/>
        </p:nvSpPr>
        <p:spPr>
          <a:xfrm>
            <a:off x="3781425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7D21CA7-974E-453B-BB36-AE8929D25AF4}"/>
              </a:ext>
            </a:extLst>
          </p:cNvPr>
          <p:cNvSpPr>
            <a:spLocks noGrp="1"/>
          </p:cNvSpPr>
          <p:nvPr/>
        </p:nvSpPr>
        <p:spPr>
          <a:xfrm>
            <a:off x="369570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Out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980F19AE-8FB9-482D-921C-309D2879576D}"/>
              </a:ext>
            </a:extLst>
          </p:cNvPr>
          <p:cNvSpPr>
            <a:spLocks noGrp="1"/>
          </p:cNvSpPr>
          <p:nvPr/>
        </p:nvSpPr>
        <p:spPr>
          <a:xfrm>
            <a:off x="4210050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45CA518C-7163-4091-8FD6-1709479D53E9}"/>
              </a:ext>
            </a:extLst>
          </p:cNvPr>
          <p:cNvSpPr>
            <a:spLocks noGrp="1"/>
          </p:cNvSpPr>
          <p:nvPr/>
        </p:nvSpPr>
        <p:spPr>
          <a:xfrm>
            <a:off x="4210050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C86E697E-1F35-43B6-B911-6745576B6141}"/>
              </a:ext>
            </a:extLst>
          </p:cNvPr>
          <p:cNvSpPr>
            <a:spLocks noGrp="1"/>
          </p:cNvSpPr>
          <p:nvPr/>
        </p:nvSpPr>
        <p:spPr>
          <a:xfrm>
            <a:off x="412432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Nov</a:t>
            </a: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10123E6A-E432-40E5-8215-692DF7471CD2}"/>
              </a:ext>
            </a:extLst>
          </p:cNvPr>
          <p:cNvSpPr>
            <a:spLocks noGrp="1"/>
          </p:cNvSpPr>
          <p:nvPr/>
        </p:nvSpPr>
        <p:spPr>
          <a:xfrm>
            <a:off x="4638675" y="4076700"/>
            <a:ext cx="247650" cy="6858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41499473-D0FA-45FC-9EC9-E3878F7E385F}"/>
              </a:ext>
            </a:extLst>
          </p:cNvPr>
          <p:cNvSpPr>
            <a:spLocks noGrp="1"/>
          </p:cNvSpPr>
          <p:nvPr/>
        </p:nvSpPr>
        <p:spPr>
          <a:xfrm>
            <a:off x="4638675" y="37909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1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ED34ED4B-C4C8-4255-82C4-576051DB537D}"/>
              </a:ext>
            </a:extLst>
          </p:cNvPr>
          <p:cNvSpPr>
            <a:spLocks noGrp="1"/>
          </p:cNvSpPr>
          <p:nvPr/>
        </p:nvSpPr>
        <p:spPr>
          <a:xfrm>
            <a:off x="455295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Dez</a:t>
            </a:r>
          </a:p>
        </p:txBody>
      </p: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78A26F53-CE7C-40FD-AA55-7A3141622D98}"/>
              </a:ext>
            </a:extLst>
          </p:cNvPr>
          <p:cNvSpPr>
            <a:spLocks noGrp="1"/>
          </p:cNvSpPr>
          <p:nvPr/>
        </p:nvSpPr>
        <p:spPr>
          <a:xfrm>
            <a:off x="5067300" y="2019300"/>
            <a:ext cx="247650" cy="27432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C27019F0-21DB-4391-9F2E-D98312D9FBBD}"/>
              </a:ext>
            </a:extLst>
          </p:cNvPr>
          <p:cNvSpPr>
            <a:spLocks noGrp="1"/>
          </p:cNvSpPr>
          <p:nvPr/>
        </p:nvSpPr>
        <p:spPr>
          <a:xfrm>
            <a:off x="5067300" y="17335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4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336EF8D7-770D-4715-BA9F-739AEFD740B4}"/>
              </a:ext>
            </a:extLst>
          </p:cNvPr>
          <p:cNvSpPr>
            <a:spLocks noGrp="1"/>
          </p:cNvSpPr>
          <p:nvPr/>
        </p:nvSpPr>
        <p:spPr>
          <a:xfrm>
            <a:off x="498157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J/26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250BFF96-4C7C-4C9D-9A9F-893ACB766B9E}"/>
              </a:ext>
            </a:extLst>
          </p:cNvPr>
          <p:cNvSpPr>
            <a:spLocks noGrp="1"/>
          </p:cNvSpPr>
          <p:nvPr/>
        </p:nvSpPr>
        <p:spPr>
          <a:xfrm>
            <a:off x="5495925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E3A5E966-52F8-4A89-89A5-C8DAC406F903}"/>
              </a:ext>
            </a:extLst>
          </p:cNvPr>
          <p:cNvSpPr>
            <a:spLocks noGrp="1"/>
          </p:cNvSpPr>
          <p:nvPr/>
        </p:nvSpPr>
        <p:spPr>
          <a:xfrm>
            <a:off x="5495925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1227BDC6-1703-4026-A4DE-3CB916253879}"/>
              </a:ext>
            </a:extLst>
          </p:cNvPr>
          <p:cNvSpPr>
            <a:spLocks noGrp="1"/>
          </p:cNvSpPr>
          <p:nvPr/>
        </p:nvSpPr>
        <p:spPr>
          <a:xfrm>
            <a:off x="541020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Fev</a:t>
            </a:r>
          </a:p>
        </p:txBody>
      </p:sp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id="{68202D82-1BA0-4D90-8E37-7ACC02BCF466}"/>
              </a:ext>
            </a:extLst>
          </p:cNvPr>
          <p:cNvSpPr>
            <a:spLocks noGrp="1"/>
          </p:cNvSpPr>
          <p:nvPr/>
        </p:nvSpPr>
        <p:spPr>
          <a:xfrm>
            <a:off x="5924550" y="2019300"/>
            <a:ext cx="247650" cy="27432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8CE42F30-DC04-434D-A392-4D1125B6D841}"/>
              </a:ext>
            </a:extLst>
          </p:cNvPr>
          <p:cNvSpPr>
            <a:spLocks noGrp="1"/>
          </p:cNvSpPr>
          <p:nvPr/>
        </p:nvSpPr>
        <p:spPr>
          <a:xfrm>
            <a:off x="5924550" y="17335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4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DBCA1E69-650D-4868-97C6-9B68FD5750FD}"/>
              </a:ext>
            </a:extLst>
          </p:cNvPr>
          <p:cNvSpPr>
            <a:spLocks noGrp="1"/>
          </p:cNvSpPr>
          <p:nvPr/>
        </p:nvSpPr>
        <p:spPr>
          <a:xfrm>
            <a:off x="583882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Mar</a:t>
            </a:r>
          </a:p>
        </p:txBody>
      </p:sp>
      <p:sp>
        <p:nvSpPr>
          <p:cNvPr id="54" name="Retângulo: Cantos Arredondados 53">
            <a:extLst>
              <a:ext uri="{FF2B5EF4-FFF2-40B4-BE49-F238E27FC236}">
                <a16:creationId xmlns:a16="http://schemas.microsoft.com/office/drawing/2014/main" id="{741D9978-2468-4CE9-AA87-7F95F6041A01}"/>
              </a:ext>
            </a:extLst>
          </p:cNvPr>
          <p:cNvSpPr>
            <a:spLocks noGrp="1"/>
          </p:cNvSpPr>
          <p:nvPr/>
        </p:nvSpPr>
        <p:spPr>
          <a:xfrm>
            <a:off x="6353175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4A7ECCDC-EBEA-4B4C-8BB8-E49B9B5A361F}"/>
              </a:ext>
            </a:extLst>
          </p:cNvPr>
          <p:cNvSpPr>
            <a:spLocks noGrp="1"/>
          </p:cNvSpPr>
          <p:nvPr/>
        </p:nvSpPr>
        <p:spPr>
          <a:xfrm>
            <a:off x="6353175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201E19A5-6161-48CA-9282-A5D73FA55663}"/>
              </a:ext>
            </a:extLst>
          </p:cNvPr>
          <p:cNvSpPr>
            <a:spLocks noGrp="1"/>
          </p:cNvSpPr>
          <p:nvPr/>
        </p:nvSpPr>
        <p:spPr>
          <a:xfrm>
            <a:off x="626745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Abr</a:t>
            </a:r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72062F5F-D7E4-4297-841D-88800187ED22}"/>
              </a:ext>
            </a:extLst>
          </p:cNvPr>
          <p:cNvSpPr>
            <a:spLocks noGrp="1"/>
          </p:cNvSpPr>
          <p:nvPr/>
        </p:nvSpPr>
        <p:spPr>
          <a:xfrm>
            <a:off x="6781800" y="2019300"/>
            <a:ext cx="247650" cy="27432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DBADAABA-A1E3-4AED-91C5-01FEF0738C70}"/>
              </a:ext>
            </a:extLst>
          </p:cNvPr>
          <p:cNvSpPr>
            <a:spLocks noGrp="1"/>
          </p:cNvSpPr>
          <p:nvPr/>
        </p:nvSpPr>
        <p:spPr>
          <a:xfrm>
            <a:off x="6781800" y="17335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4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B8022EBA-99D1-4C57-9175-483C1025899D}"/>
              </a:ext>
            </a:extLst>
          </p:cNvPr>
          <p:cNvSpPr>
            <a:spLocks noGrp="1"/>
          </p:cNvSpPr>
          <p:nvPr/>
        </p:nvSpPr>
        <p:spPr>
          <a:xfrm>
            <a:off x="669607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Mai</a:t>
            </a:r>
          </a:p>
        </p:txBody>
      </p:sp>
      <p:sp>
        <p:nvSpPr>
          <p:cNvPr id="60" name="Retângulo: Cantos Arredondados 59">
            <a:extLst>
              <a:ext uri="{FF2B5EF4-FFF2-40B4-BE49-F238E27FC236}">
                <a16:creationId xmlns:a16="http://schemas.microsoft.com/office/drawing/2014/main" id="{879BEBCE-22F3-4A67-89DE-972EBA8AF33F}"/>
              </a:ext>
            </a:extLst>
          </p:cNvPr>
          <p:cNvSpPr>
            <a:spLocks noGrp="1"/>
          </p:cNvSpPr>
          <p:nvPr/>
        </p:nvSpPr>
        <p:spPr>
          <a:xfrm>
            <a:off x="7210425" y="2705100"/>
            <a:ext cx="247650" cy="20574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36812AF4-FEE1-4B67-822F-24EC1DE3CCE5}"/>
              </a:ext>
            </a:extLst>
          </p:cNvPr>
          <p:cNvSpPr>
            <a:spLocks noGrp="1"/>
          </p:cNvSpPr>
          <p:nvPr/>
        </p:nvSpPr>
        <p:spPr>
          <a:xfrm>
            <a:off x="7210425" y="24193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3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18F77275-5DA0-4461-A5BD-3C212B75AB52}"/>
              </a:ext>
            </a:extLst>
          </p:cNvPr>
          <p:cNvSpPr>
            <a:spLocks noGrp="1"/>
          </p:cNvSpPr>
          <p:nvPr/>
        </p:nvSpPr>
        <p:spPr>
          <a:xfrm>
            <a:off x="7124700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Jun</a:t>
            </a:r>
          </a:p>
        </p:txBody>
      </p:sp>
      <p:sp>
        <p:nvSpPr>
          <p:cNvPr id="63" name="Retângulo: Cantos Arredondados 62">
            <a:extLst>
              <a:ext uri="{FF2B5EF4-FFF2-40B4-BE49-F238E27FC236}">
                <a16:creationId xmlns:a16="http://schemas.microsoft.com/office/drawing/2014/main" id="{8C982055-89C4-4541-A989-F6EDCA5A3E4B}"/>
              </a:ext>
            </a:extLst>
          </p:cNvPr>
          <p:cNvSpPr>
            <a:spLocks noGrp="1"/>
          </p:cNvSpPr>
          <p:nvPr/>
        </p:nvSpPr>
        <p:spPr>
          <a:xfrm>
            <a:off x="7639050" y="3390900"/>
            <a:ext cx="247650" cy="1371600"/>
          </a:xfrm>
          <a:prstGeom prst="roundRect">
            <a:avLst>
              <a:gd name="adj" fmla="val 46154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CF179EEE-73C6-4ED7-A4C6-4BD929C3A707}"/>
              </a:ext>
            </a:extLst>
          </p:cNvPr>
          <p:cNvSpPr>
            <a:spLocks noGrp="1"/>
          </p:cNvSpPr>
          <p:nvPr/>
        </p:nvSpPr>
        <p:spPr>
          <a:xfrm>
            <a:off x="7639050" y="3105150"/>
            <a:ext cx="2476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900" b="1">
                <a:solidFill>
                  <a:srgbClr val="083F50"/>
                </a:solidFill>
              </a:defRPr>
            </a:pPr>
            <a:r>
              <a:rPr sz="900" b="1">
                <a:solidFill>
                  <a:srgbClr val="083F50"/>
                </a:solidFill>
              </a:rPr>
              <a:t>2</a:t>
            </a: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9E60CF7F-BBA6-4751-8369-1165DC316067}"/>
              </a:ext>
            </a:extLst>
          </p:cNvPr>
          <p:cNvSpPr>
            <a:spLocks noGrp="1"/>
          </p:cNvSpPr>
          <p:nvPr/>
        </p:nvSpPr>
        <p:spPr>
          <a:xfrm>
            <a:off x="7553325" y="4857750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825" b="0">
                <a:solidFill>
                  <a:srgbClr val="58727A"/>
                </a:solidFill>
              </a:defRPr>
            </a:pPr>
            <a:r>
              <a:rPr sz="825" b="0">
                <a:solidFill>
                  <a:srgbClr val="58727A"/>
                </a:solidFill>
              </a:rPr>
              <a:t>Jul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id="{077E3A9C-C01A-4C94-A1CC-D4587D85340E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7524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083F50"/>
                </a:solidFill>
              </a:defRPr>
            </a:pPr>
            <a:r>
              <a:rPr sz="1125" b="1">
                <a:solidFill>
                  <a:srgbClr val="083F50"/>
                </a:solidFill>
              </a:rPr>
              <a:t>Encontros realizados por mês</a:t>
            </a:r>
          </a:p>
        </p:txBody>
      </p:sp>
      <p:sp>
        <p:nvSpPr>
          <p:cNvPr id="67" name="Retângulo: Cantos Arredondados 66">
            <a:extLst>
              <a:ext uri="{FF2B5EF4-FFF2-40B4-BE49-F238E27FC236}">
                <a16:creationId xmlns:a16="http://schemas.microsoft.com/office/drawing/2014/main" id="{A51DD721-AE33-4554-9DE1-E66062E6CD5A}"/>
              </a:ext>
            </a:extLst>
          </p:cNvPr>
          <p:cNvSpPr>
            <a:spLocks noGrp="1"/>
          </p:cNvSpPr>
          <p:nvPr/>
        </p:nvSpPr>
        <p:spPr>
          <a:xfrm>
            <a:off x="8763000" y="1714500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C758D303-9826-4ED1-8611-91C109148BD2}"/>
              </a:ext>
            </a:extLst>
          </p:cNvPr>
          <p:cNvSpPr>
            <a:spLocks noGrp="1"/>
          </p:cNvSpPr>
          <p:nvPr/>
        </p:nvSpPr>
        <p:spPr>
          <a:xfrm>
            <a:off x="8934450" y="1828800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0794A6"/>
                </a:solidFill>
              </a:defRPr>
            </a:pPr>
            <a:r>
              <a:rPr sz="2700" b="1">
                <a:solidFill>
                  <a:srgbClr val="0794A6"/>
                </a:solidFill>
              </a:rPr>
              <a:t>40</a:t>
            </a: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B2450054-DBBC-481E-B3BA-04B315D49903}"/>
              </a:ext>
            </a:extLst>
          </p:cNvPr>
          <p:cNvSpPr>
            <a:spLocks noGrp="1"/>
          </p:cNvSpPr>
          <p:nvPr/>
        </p:nvSpPr>
        <p:spPr>
          <a:xfrm>
            <a:off x="8934450" y="2352675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on-line / EAD</a:t>
            </a:r>
          </a:p>
        </p:txBody>
      </p:sp>
      <p:sp>
        <p:nvSpPr>
          <p:cNvPr id="70" name="Retângulo: Cantos Arredondados 69">
            <a:extLst>
              <a:ext uri="{FF2B5EF4-FFF2-40B4-BE49-F238E27FC236}">
                <a16:creationId xmlns:a16="http://schemas.microsoft.com/office/drawing/2014/main" id="{454FD1A4-6A3D-45DD-8169-6C108DA1AA9B}"/>
              </a:ext>
            </a:extLst>
          </p:cNvPr>
          <p:cNvSpPr>
            <a:spLocks noGrp="1"/>
          </p:cNvSpPr>
          <p:nvPr/>
        </p:nvSpPr>
        <p:spPr>
          <a:xfrm>
            <a:off x="8763000" y="3095625"/>
            <a:ext cx="2381250" cy="1200150"/>
          </a:xfrm>
          <a:prstGeom prst="roundRect">
            <a:avLst>
              <a:gd name="adj" fmla="val 952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226C7345-2993-4545-A488-B750398DC89D}"/>
              </a:ext>
            </a:extLst>
          </p:cNvPr>
          <p:cNvSpPr>
            <a:spLocks noGrp="1"/>
          </p:cNvSpPr>
          <p:nvPr/>
        </p:nvSpPr>
        <p:spPr>
          <a:xfrm>
            <a:off x="8934450" y="3209925"/>
            <a:ext cx="2038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62A96B"/>
                </a:solidFill>
              </a:defRPr>
            </a:pPr>
            <a:r>
              <a:rPr sz="2700" b="1">
                <a:solidFill>
                  <a:srgbClr val="62A96B"/>
                </a:solidFill>
              </a:rPr>
              <a:t>6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424809FA-F583-4A81-8CE4-6CE941DD29F5}"/>
              </a:ext>
            </a:extLst>
          </p:cNvPr>
          <p:cNvSpPr>
            <a:spLocks noGrp="1"/>
          </p:cNvSpPr>
          <p:nvPr/>
        </p:nvSpPr>
        <p:spPr>
          <a:xfrm>
            <a:off x="8934450" y="3733800"/>
            <a:ext cx="2038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343D"/>
                </a:solidFill>
              </a:defRPr>
            </a:pPr>
            <a:r>
              <a:rPr sz="1200" b="1">
                <a:solidFill>
                  <a:srgbClr val="17343D"/>
                </a:solidFill>
              </a:rPr>
              <a:t>presenciais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46D71830-D0A5-4FB3-91B8-E4A083B029DB}"/>
              </a:ext>
            </a:extLst>
          </p:cNvPr>
          <p:cNvSpPr>
            <a:spLocks noGrp="1"/>
          </p:cNvSpPr>
          <p:nvPr/>
        </p:nvSpPr>
        <p:spPr>
          <a:xfrm>
            <a:off x="8763000" y="4714875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083F50"/>
                </a:solidFill>
              </a:defRPr>
            </a:pPr>
            <a:r>
              <a:rPr sz="1275" b="1">
                <a:solidFill>
                  <a:srgbClr val="083F50"/>
                </a:solidFill>
              </a:rPr>
              <a:t>Encerramento do ciclo: 09/07/2026.</a:t>
            </a:r>
          </a:p>
        </p:txBody>
      </p:sp>
    </p:spTree>
    <p:extLst>
      <p:ext uri="{BB962C8B-B14F-4D97-AF65-F5344CB8AC3E}">
        <p14:creationId xmlns:p14="http://schemas.microsoft.com/office/powerpoint/2010/main" val="203320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4F642E39-B3B7-4252-8C78-61E6F8B3F14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CA7BEB2-28FD-4C46-B916-6ABAE9CABB16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As etapas presenciais marcaram decisões e mobilizações estratégicas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331025D-5E42-4ED4-85B2-A72B090BA0A6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Seis encontros foram distribuídos em três ciclos, e não concentrados em um único evento.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80E704D-6A91-4861-AF70-74E7A5881CFD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06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C0B734B-C656-41FC-A7F0-D05E3C2591B8}"/>
              </a:ext>
            </a:extLst>
          </p:cNvPr>
          <p:cNvSpPr>
            <a:spLocks noGrp="1"/>
          </p:cNvSpPr>
          <p:nvPr/>
        </p:nvSpPr>
        <p:spPr>
          <a:xfrm>
            <a:off x="666750" y="1571625"/>
            <a:ext cx="1714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0794A6"/>
                </a:solidFill>
              </a:defRPr>
            </a:pPr>
            <a:r>
              <a:rPr sz="1950" b="1">
                <a:solidFill>
                  <a:srgbClr val="0794A6"/>
                </a:solidFill>
              </a:rPr>
              <a:t>MAR/2025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9BB920E-D79D-41FF-B5D5-5C095B8F30FF}"/>
              </a:ext>
            </a:extLst>
          </p:cNvPr>
          <p:cNvSpPr>
            <a:spLocks noGrp="1"/>
          </p:cNvSpPr>
          <p:nvPr/>
        </p:nvSpPr>
        <p:spPr>
          <a:xfrm>
            <a:off x="2333625" y="1571625"/>
            <a:ext cx="8667750" cy="9525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EBE6E43-6307-4817-8E3A-88AB6A86C701}"/>
              </a:ext>
            </a:extLst>
          </p:cNvPr>
          <p:cNvSpPr>
            <a:spLocks noGrp="1"/>
          </p:cNvSpPr>
          <p:nvPr/>
        </p:nvSpPr>
        <p:spPr>
          <a:xfrm>
            <a:off x="2619375" y="1685925"/>
            <a:ext cx="1714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083F50"/>
                </a:solidFill>
              </a:defRPr>
            </a:pPr>
            <a:r>
              <a:rPr sz="1425" b="1">
                <a:solidFill>
                  <a:srgbClr val="083F50"/>
                </a:solidFill>
              </a:rPr>
              <a:t>2 encontros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E6F5CA-4627-46B6-ADCC-95B23DBA8FD8}"/>
              </a:ext>
            </a:extLst>
          </p:cNvPr>
          <p:cNvSpPr>
            <a:spLocks noGrp="1"/>
          </p:cNvSpPr>
          <p:nvPr/>
        </p:nvSpPr>
        <p:spPr>
          <a:xfrm>
            <a:off x="4429125" y="1666875"/>
            <a:ext cx="6191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Apresentação no CONDER/RO e reunião com prefeituras e setores do Governo.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765138F-F020-47CF-9154-47670CC10694}"/>
              </a:ext>
            </a:extLst>
          </p:cNvPr>
          <p:cNvSpPr>
            <a:spLocks noGrp="1"/>
          </p:cNvSpPr>
          <p:nvPr/>
        </p:nvSpPr>
        <p:spPr>
          <a:xfrm>
            <a:off x="666750" y="2905125"/>
            <a:ext cx="1714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62A96B"/>
                </a:solidFill>
              </a:defRPr>
            </a:pPr>
            <a:r>
              <a:rPr sz="1950" b="1">
                <a:solidFill>
                  <a:srgbClr val="62A96B"/>
                </a:solidFill>
              </a:rPr>
              <a:t>MAI/2025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DA0E592-D693-4BDE-9FE2-7CC81A420A1D}"/>
              </a:ext>
            </a:extLst>
          </p:cNvPr>
          <p:cNvSpPr>
            <a:spLocks noGrp="1"/>
          </p:cNvSpPr>
          <p:nvPr/>
        </p:nvSpPr>
        <p:spPr>
          <a:xfrm>
            <a:off x="2333625" y="2905125"/>
            <a:ext cx="8667750" cy="952500"/>
          </a:xfrm>
          <a:prstGeom prst="roundRect">
            <a:avLst>
              <a:gd name="adj" fmla="val 12000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B6FA50F-4EFA-43F5-BD19-30778F0BCA49}"/>
              </a:ext>
            </a:extLst>
          </p:cNvPr>
          <p:cNvSpPr>
            <a:spLocks noGrp="1"/>
          </p:cNvSpPr>
          <p:nvPr/>
        </p:nvSpPr>
        <p:spPr>
          <a:xfrm>
            <a:off x="2619375" y="3019425"/>
            <a:ext cx="1714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083F50"/>
                </a:solidFill>
              </a:defRPr>
            </a:pPr>
            <a:r>
              <a:rPr sz="1425" b="1">
                <a:solidFill>
                  <a:srgbClr val="083F50"/>
                </a:solidFill>
              </a:rPr>
              <a:t>2 encontros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F6AF61D-0733-494E-A6A5-F5325B621DF4}"/>
              </a:ext>
            </a:extLst>
          </p:cNvPr>
          <p:cNvSpPr>
            <a:spLocks noGrp="1"/>
          </p:cNvSpPr>
          <p:nvPr/>
        </p:nvSpPr>
        <p:spPr>
          <a:xfrm>
            <a:off x="4429125" y="3000375"/>
            <a:ext cx="6191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Governança, EAD, capacitação, captação e alinhamento SEDEC/SETUR.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FA4E446-18E6-41E8-A451-2DE8A4A1A4FD}"/>
              </a:ext>
            </a:extLst>
          </p:cNvPr>
          <p:cNvSpPr>
            <a:spLocks noGrp="1"/>
          </p:cNvSpPr>
          <p:nvPr/>
        </p:nvSpPr>
        <p:spPr>
          <a:xfrm>
            <a:off x="666750" y="4238625"/>
            <a:ext cx="1714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950" b="1">
                <a:solidFill>
                  <a:srgbClr val="E2AA37"/>
                </a:solidFill>
              </a:defRPr>
            </a:pPr>
            <a:r>
              <a:rPr sz="1950" b="1">
                <a:solidFill>
                  <a:srgbClr val="E2AA37"/>
                </a:solidFill>
              </a:rPr>
              <a:t>OUT/2025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882F171-FA40-4B3F-95B7-FCDA78451C71}"/>
              </a:ext>
            </a:extLst>
          </p:cNvPr>
          <p:cNvSpPr>
            <a:spLocks noGrp="1"/>
          </p:cNvSpPr>
          <p:nvPr/>
        </p:nvSpPr>
        <p:spPr>
          <a:xfrm>
            <a:off x="2333625" y="4238625"/>
            <a:ext cx="8667750" cy="9525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31009B7-29EA-47F0-B9E0-7DB16E173CB3}"/>
              </a:ext>
            </a:extLst>
          </p:cNvPr>
          <p:cNvSpPr>
            <a:spLocks noGrp="1"/>
          </p:cNvSpPr>
          <p:nvPr/>
        </p:nvSpPr>
        <p:spPr>
          <a:xfrm>
            <a:off x="2619375" y="4352925"/>
            <a:ext cx="1714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083F50"/>
                </a:solidFill>
              </a:defRPr>
            </a:pPr>
            <a:r>
              <a:rPr sz="1425" b="1">
                <a:solidFill>
                  <a:srgbClr val="083F50"/>
                </a:solidFill>
              </a:rPr>
              <a:t>2 encontros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86C33A3-68F1-4FEC-B175-88473D75159B}"/>
              </a:ext>
            </a:extLst>
          </p:cNvPr>
          <p:cNvSpPr>
            <a:spLocks noGrp="1"/>
          </p:cNvSpPr>
          <p:nvPr/>
        </p:nvSpPr>
        <p:spPr>
          <a:xfrm>
            <a:off x="4429125" y="4333875"/>
            <a:ext cx="6191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Expoturismo: Governo do Estado, representantes municipais e entrega técnica.</a:t>
            </a:r>
          </a:p>
        </p:txBody>
      </p:sp>
    </p:spTree>
    <p:extLst>
      <p:ext uri="{BB962C8B-B14F-4D97-AF65-F5344CB8AC3E}">
        <p14:creationId xmlns:p14="http://schemas.microsoft.com/office/powerpoint/2010/main" val="1247003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92A1B50D-F0B5-4262-83FA-FB9E51B43CB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B2B5766-9F01-40FB-A391-19DD5DD2610B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O EAD sustentou a continuidade, mas o acesso foi irregular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F20D17C-52BC-4290-ACB8-A8F098FBC9F7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Os gráficos originais mostram picos de uso e longos períodos de baixa atividade — evidência de que a plataforma precisou ser combinada com mobilização ativa.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49089D5-E46C-4938-906E-F24A97782BB3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07</a:t>
            </a:r>
          </a:p>
        </p:txBody>
      </p:sp>
      <p:pic>
        <p:nvPicPr>
          <p:cNvPr id="18" name="Imagem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22437" y="1571625"/>
            <a:ext cx="5232127" cy="252412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C750F02-4AF5-414C-B778-B0E30A8E2C3F}"/>
              </a:ext>
            </a:extLst>
          </p:cNvPr>
          <p:cNvSpPr>
            <a:spLocks noGrp="1"/>
          </p:cNvSpPr>
          <p:nvPr/>
        </p:nvSpPr>
        <p:spPr>
          <a:xfrm>
            <a:off x="762000" y="419100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0794A6"/>
                </a:solidFill>
              </a:defRPr>
            </a:pPr>
            <a:r>
              <a:rPr sz="1650" b="1">
                <a:solidFill>
                  <a:srgbClr val="0794A6"/>
                </a:solidFill>
              </a:rPr>
              <a:t>2025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06A765F-5074-45B9-9693-CF3E71E6F164}"/>
              </a:ext>
            </a:extLst>
          </p:cNvPr>
          <p:cNvSpPr>
            <a:spLocks noGrp="1"/>
          </p:cNvSpPr>
          <p:nvPr/>
        </p:nvSpPr>
        <p:spPr>
          <a:xfrm>
            <a:off x="762000" y="4552950"/>
            <a:ext cx="4762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Maior dispersão ao longo do ano, com picos em momentos de mobilização e entregas.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ACBCDC5-5D78-4119-B548-14290B40F5B2}"/>
              </a:ext>
            </a:extLst>
          </p:cNvPr>
          <p:cNvSpPr>
            <a:spLocks noGrp="1"/>
          </p:cNvSpPr>
          <p:nvPr/>
        </p:nvSpPr>
        <p:spPr>
          <a:xfrm>
            <a:off x="6477000" y="419100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62A96B"/>
                </a:solidFill>
              </a:defRPr>
            </a:pPr>
            <a:r>
              <a:rPr sz="1650" b="1">
                <a:solidFill>
                  <a:srgbClr val="62A96B"/>
                </a:solidFill>
              </a:rPr>
              <a:t>2026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CF48995-B3B3-4A15-9415-D64F3406911E}"/>
              </a:ext>
            </a:extLst>
          </p:cNvPr>
          <p:cNvSpPr>
            <a:spLocks noGrp="1"/>
          </p:cNvSpPr>
          <p:nvPr/>
        </p:nvSpPr>
        <p:spPr>
          <a:xfrm>
            <a:off x="6477000" y="4552950"/>
            <a:ext cx="4762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17343D"/>
                </a:solidFill>
              </a:defRPr>
            </a:pPr>
            <a:r>
              <a:rPr sz="1350" b="0">
                <a:solidFill>
                  <a:srgbClr val="17343D"/>
                </a:solidFill>
              </a:rPr>
              <a:t>Uso concentrado em alguns períodos; o gráfico não sustenta leitura de adesão contínua.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31A421A-A6E0-4B1F-B78C-88A9EB33C760}"/>
              </a:ext>
            </a:extLst>
          </p:cNvPr>
          <p:cNvSpPr>
            <a:spLocks noGrp="1"/>
          </p:cNvSpPr>
          <p:nvPr/>
        </p:nvSpPr>
        <p:spPr>
          <a:xfrm>
            <a:off x="666750" y="5953125"/>
            <a:ext cx="857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0">
                <a:solidFill>
                  <a:srgbClr val="58727A"/>
                </a:solidFill>
              </a:defRPr>
            </a:pPr>
            <a:r>
              <a:rPr sz="975" b="0">
                <a:solidFill>
                  <a:srgbClr val="58727A"/>
                </a:solidFill>
              </a:rPr>
              <a:t>Fonte: registros gráficos incorporados ao Relatório Consolidado das Mentorias.</a:t>
            </a:r>
          </a:p>
        </p:txBody>
      </p:sp>
      <p:pic>
        <p:nvPicPr>
          <p:cNvPr id="24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75692" y="1501140"/>
            <a:ext cx="5144135" cy="2560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088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D291A48-F1CB-4F88-AA31-DF186F598DB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E89786E-BF76-493E-8213-B8EB7BD1CE2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Os 36 projetos estão organizados em quatro perspectivas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DF7F77B-D2F1-4D62-8CED-475E175A4171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A maturidade é apresentada dentro de cada perspectiva, preservando a estrutura do painel do relatório.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5F52445-11D5-4776-A183-6AFC86709A9B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09</a:t>
            </a:r>
          </a:p>
        </p:txBody>
      </p:sp>
      <p:graphicFrame>
        <p:nvGraphicFramePr>
          <p:cNvPr id="28" name="Chart"/>
          <p:cNvGraphicFramePr/>
          <p:nvPr/>
        </p:nvGraphicFramePr>
        <p:xfrm>
          <a:off x="666750" y="1476375"/>
          <a:ext cx="4000500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58329D0-035C-4E37-BE3C-585A8AEB8B82}"/>
              </a:ext>
            </a:extLst>
          </p:cNvPr>
          <p:cNvSpPr>
            <a:spLocks noGrp="1"/>
          </p:cNvSpPr>
          <p:nvPr/>
        </p:nvSpPr>
        <p:spPr>
          <a:xfrm>
            <a:off x="5334000" y="1476375"/>
            <a:ext cx="5810250" cy="800100"/>
          </a:xfrm>
          <a:prstGeom prst="roundRect">
            <a:avLst>
              <a:gd name="adj" fmla="val 14286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D70714E-CB1B-4A07-AC5B-D222CC8F2FFD}"/>
              </a:ext>
            </a:extLst>
          </p:cNvPr>
          <p:cNvSpPr>
            <a:spLocks noGrp="1"/>
          </p:cNvSpPr>
          <p:nvPr/>
        </p:nvSpPr>
        <p:spPr>
          <a:xfrm>
            <a:off x="5524500" y="1609725"/>
            <a:ext cx="5238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0794A6"/>
                </a:solidFill>
              </a:defRPr>
            </a:pPr>
            <a:r>
              <a:rPr sz="1800" b="1">
                <a:solidFill>
                  <a:srgbClr val="0794A6"/>
                </a:solidFill>
              </a:rPr>
              <a:t>P1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D0BD7EB-647F-4098-9AA2-065A9B471C62}"/>
              </a:ext>
            </a:extLst>
          </p:cNvPr>
          <p:cNvSpPr>
            <a:spLocks noGrp="1"/>
          </p:cNvSpPr>
          <p:nvPr/>
        </p:nvSpPr>
        <p:spPr>
          <a:xfrm>
            <a:off x="6191250" y="157162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Aprendizado e Crescimento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AD346C7-BFF2-49ED-A50F-E926F47FCA7F}"/>
              </a:ext>
            </a:extLst>
          </p:cNvPr>
          <p:cNvSpPr>
            <a:spLocks noGrp="1"/>
          </p:cNvSpPr>
          <p:nvPr/>
        </p:nvSpPr>
        <p:spPr>
          <a:xfrm>
            <a:off x="9620250" y="1647825"/>
            <a:ext cx="123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350" b="1">
                <a:solidFill>
                  <a:srgbClr val="17343D"/>
                </a:solidFill>
              </a:defRPr>
            </a:pPr>
            <a:r>
              <a:rPr sz="1350" b="1">
                <a:solidFill>
                  <a:srgbClr val="17343D"/>
                </a:solidFill>
              </a:rPr>
              <a:t>19 projetos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9161513B-B1B1-4A65-BDDF-F5E45F252B51}"/>
              </a:ext>
            </a:extLst>
          </p:cNvPr>
          <p:cNvSpPr>
            <a:spLocks noGrp="1"/>
          </p:cNvSpPr>
          <p:nvPr/>
        </p:nvSpPr>
        <p:spPr>
          <a:xfrm>
            <a:off x="5334000" y="2476500"/>
            <a:ext cx="5810250" cy="800100"/>
          </a:xfrm>
          <a:prstGeom prst="roundRect">
            <a:avLst>
              <a:gd name="adj" fmla="val 14286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02C0884-5695-491C-8D2D-A13C6F116F85}"/>
              </a:ext>
            </a:extLst>
          </p:cNvPr>
          <p:cNvSpPr>
            <a:spLocks noGrp="1"/>
          </p:cNvSpPr>
          <p:nvPr/>
        </p:nvSpPr>
        <p:spPr>
          <a:xfrm>
            <a:off x="5524500" y="2609850"/>
            <a:ext cx="5238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62A96B"/>
                </a:solidFill>
              </a:defRPr>
            </a:pPr>
            <a:r>
              <a:rPr sz="1800" b="1">
                <a:solidFill>
                  <a:srgbClr val="62A96B"/>
                </a:solidFill>
              </a:rPr>
              <a:t>P2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282CB2D-2D84-4A57-98CC-58ACB389CBF2}"/>
              </a:ext>
            </a:extLst>
          </p:cNvPr>
          <p:cNvSpPr>
            <a:spLocks noGrp="1"/>
          </p:cNvSpPr>
          <p:nvPr/>
        </p:nvSpPr>
        <p:spPr>
          <a:xfrm>
            <a:off x="6191250" y="2571750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Processos Internos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544131A-2656-414C-9519-5266749C1184}"/>
              </a:ext>
            </a:extLst>
          </p:cNvPr>
          <p:cNvSpPr>
            <a:spLocks noGrp="1"/>
          </p:cNvSpPr>
          <p:nvPr/>
        </p:nvSpPr>
        <p:spPr>
          <a:xfrm>
            <a:off x="9620250" y="2647950"/>
            <a:ext cx="123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350" b="1">
                <a:solidFill>
                  <a:srgbClr val="17343D"/>
                </a:solidFill>
              </a:defRPr>
            </a:pPr>
            <a:r>
              <a:rPr sz="1350" b="1">
                <a:solidFill>
                  <a:srgbClr val="17343D"/>
                </a:solidFill>
              </a:rPr>
              <a:t>7 projetos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613C242-36B0-473C-BCB8-F1D479AE9D20}"/>
              </a:ext>
            </a:extLst>
          </p:cNvPr>
          <p:cNvSpPr>
            <a:spLocks noGrp="1"/>
          </p:cNvSpPr>
          <p:nvPr/>
        </p:nvSpPr>
        <p:spPr>
          <a:xfrm>
            <a:off x="5334000" y="3476625"/>
            <a:ext cx="5810250" cy="800100"/>
          </a:xfrm>
          <a:prstGeom prst="roundRect">
            <a:avLst>
              <a:gd name="adj" fmla="val 14286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74A3101-756D-4792-B4F5-F91C596DE57C}"/>
              </a:ext>
            </a:extLst>
          </p:cNvPr>
          <p:cNvSpPr>
            <a:spLocks noGrp="1"/>
          </p:cNvSpPr>
          <p:nvPr/>
        </p:nvSpPr>
        <p:spPr>
          <a:xfrm>
            <a:off x="5524500" y="3609975"/>
            <a:ext cx="5238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E2AA37"/>
                </a:solidFill>
              </a:defRPr>
            </a:pPr>
            <a:r>
              <a:rPr sz="1800" b="1">
                <a:solidFill>
                  <a:srgbClr val="E2AA37"/>
                </a:solidFill>
              </a:rPr>
              <a:t>P3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2E5F669-4DE4-40E9-B517-B3694083CD82}"/>
              </a:ext>
            </a:extLst>
          </p:cNvPr>
          <p:cNvSpPr>
            <a:spLocks noGrp="1"/>
          </p:cNvSpPr>
          <p:nvPr/>
        </p:nvSpPr>
        <p:spPr>
          <a:xfrm>
            <a:off x="6191250" y="3571875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Mercado / Promoção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A9265FB-F83C-472A-802E-2DAC76096192}"/>
              </a:ext>
            </a:extLst>
          </p:cNvPr>
          <p:cNvSpPr>
            <a:spLocks noGrp="1"/>
          </p:cNvSpPr>
          <p:nvPr/>
        </p:nvSpPr>
        <p:spPr>
          <a:xfrm>
            <a:off x="9620250" y="3648075"/>
            <a:ext cx="123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350" b="1">
                <a:solidFill>
                  <a:srgbClr val="17343D"/>
                </a:solidFill>
              </a:defRPr>
            </a:pPr>
            <a:r>
              <a:rPr sz="1350" b="1">
                <a:solidFill>
                  <a:srgbClr val="17343D"/>
                </a:solidFill>
              </a:rPr>
              <a:t>5 projetos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A808A75C-06AA-4E30-92CB-BC586384CFA9}"/>
              </a:ext>
            </a:extLst>
          </p:cNvPr>
          <p:cNvSpPr>
            <a:spLocks noGrp="1"/>
          </p:cNvSpPr>
          <p:nvPr/>
        </p:nvSpPr>
        <p:spPr>
          <a:xfrm>
            <a:off x="5334000" y="4476750"/>
            <a:ext cx="5810250" cy="800100"/>
          </a:xfrm>
          <a:prstGeom prst="roundRect">
            <a:avLst>
              <a:gd name="adj" fmla="val 14286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22BCE88B-F892-44DB-98AD-96BA35E9BB0A}"/>
              </a:ext>
            </a:extLst>
          </p:cNvPr>
          <p:cNvSpPr>
            <a:spLocks noGrp="1"/>
          </p:cNvSpPr>
          <p:nvPr/>
        </p:nvSpPr>
        <p:spPr>
          <a:xfrm>
            <a:off x="5524500" y="4610100"/>
            <a:ext cx="5238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F07D2E"/>
                </a:solidFill>
              </a:defRPr>
            </a:pPr>
            <a:r>
              <a:rPr sz="1800" b="1">
                <a:solidFill>
                  <a:srgbClr val="F07D2E"/>
                </a:solidFill>
              </a:rPr>
              <a:t>P4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18FA78D-DA16-47C8-894B-A88C13B3F962}"/>
              </a:ext>
            </a:extLst>
          </p:cNvPr>
          <p:cNvSpPr>
            <a:spLocks noGrp="1"/>
          </p:cNvSpPr>
          <p:nvPr/>
        </p:nvSpPr>
        <p:spPr>
          <a:xfrm>
            <a:off x="6191250" y="4572000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Clientes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E604DA0-0DD8-40D0-99FA-B23D8A8F13C2}"/>
              </a:ext>
            </a:extLst>
          </p:cNvPr>
          <p:cNvSpPr>
            <a:spLocks noGrp="1"/>
          </p:cNvSpPr>
          <p:nvPr/>
        </p:nvSpPr>
        <p:spPr>
          <a:xfrm>
            <a:off x="9620250" y="4648200"/>
            <a:ext cx="1238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350" b="1">
                <a:solidFill>
                  <a:srgbClr val="17343D"/>
                </a:solidFill>
              </a:defRPr>
            </a:pPr>
            <a:r>
              <a:rPr sz="1350" b="1">
                <a:solidFill>
                  <a:srgbClr val="17343D"/>
                </a:solidFill>
              </a:rPr>
              <a:t>5 projetos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5FB7A85-E8E3-40E3-B04B-FB373F9490EF}"/>
              </a:ext>
            </a:extLst>
          </p:cNvPr>
          <p:cNvSpPr>
            <a:spLocks noGrp="1"/>
          </p:cNvSpPr>
          <p:nvPr/>
        </p:nvSpPr>
        <p:spPr>
          <a:xfrm>
            <a:off x="5334000" y="5667375"/>
            <a:ext cx="5810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0">
                <a:solidFill>
                  <a:srgbClr val="58727A"/>
                </a:solidFill>
              </a:defRPr>
            </a:pPr>
            <a:r>
              <a:rPr sz="1050" b="0">
                <a:solidFill>
                  <a:srgbClr val="58727A"/>
                </a:solidFill>
              </a:rPr>
              <a:t>As perspectivas definem o agrupamento; os níveis 1 a 5 indicam o estágio de maturidade de cada projeto.</a:t>
            </a:r>
          </a:p>
        </p:txBody>
      </p:sp>
    </p:spTree>
    <p:extLst>
      <p:ext uri="{BB962C8B-B14F-4D97-AF65-F5344CB8AC3E}">
        <p14:creationId xmlns:p14="http://schemas.microsoft.com/office/powerpoint/2010/main" val="880386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24251D26-11AA-420E-9DA2-20A2761FD96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oundRect">
            <a:avLst>
              <a:gd name="adj" fmla="val 50000"/>
            </a:avLst>
          </a:prstGeom>
          <a:solidFill>
            <a:srgbClr val="0794A6"/>
          </a:solidFill>
          <a:ln w="9525">
            <a:solidFill>
              <a:srgbClr val="0794A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204292A-1873-4D3A-B8BF-F633B7E94AE7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72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083F50"/>
                </a:solidFill>
              </a:defRPr>
            </a:pPr>
            <a:r>
              <a:rPr sz="2400" b="1">
                <a:solidFill>
                  <a:srgbClr val="083F50"/>
                </a:solidFill>
              </a:rPr>
              <a:t>P1 — Aprendizado e Crescimento | Projetos 1–5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F07558C-FBB3-4563-9893-CD3542097306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10972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58727A"/>
                </a:solidFill>
              </a:defRPr>
            </a:pPr>
            <a:r>
              <a:rPr sz="1200" b="0">
                <a:solidFill>
                  <a:srgbClr val="58727A"/>
                </a:solidFill>
              </a:rPr>
              <a:t>Projetos na ordem da perspectiva, com a situação atual imediatamente à frente.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B6C3DAC-F285-4E75-881E-95C5007FE81B}"/>
              </a:ext>
            </a:extLst>
          </p:cNvPr>
          <p:cNvSpPr>
            <a:spLocks noGrp="1"/>
          </p:cNvSpPr>
          <p:nvPr/>
        </p:nvSpPr>
        <p:spPr>
          <a:xfrm>
            <a:off x="11239500" y="6400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1050" b="1">
                <a:solidFill>
                  <a:srgbClr val="E2AA37"/>
                </a:solidFill>
              </a:defRPr>
            </a:pPr>
            <a:r>
              <a:rPr sz="1050" b="1">
                <a:solidFill>
                  <a:srgbClr val="E2AA37"/>
                </a:solidFill>
              </a:rPr>
              <a:t>14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F926DEA-9823-4BEC-9226-38D41879D88B}"/>
              </a:ext>
            </a:extLst>
          </p:cNvPr>
          <p:cNvSpPr>
            <a:spLocks noGrp="1"/>
          </p:cNvSpPr>
          <p:nvPr/>
        </p:nvSpPr>
        <p:spPr>
          <a:xfrm>
            <a:off x="1381125" y="12192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PROJETO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4997111-46A8-46CF-96F8-E587AFD87068}"/>
              </a:ext>
            </a:extLst>
          </p:cNvPr>
          <p:cNvSpPr>
            <a:spLocks noGrp="1"/>
          </p:cNvSpPr>
          <p:nvPr/>
        </p:nvSpPr>
        <p:spPr>
          <a:xfrm>
            <a:off x="4000500" y="1219200"/>
            <a:ext cx="16668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NÍVEL • SITUAÇÃO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665CED5-FBAB-4438-8462-45F0025C06AA}"/>
              </a:ext>
            </a:extLst>
          </p:cNvPr>
          <p:cNvSpPr>
            <a:spLocks noGrp="1"/>
          </p:cNvSpPr>
          <p:nvPr/>
        </p:nvSpPr>
        <p:spPr>
          <a:xfrm>
            <a:off x="5810250" y="12192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EVIDÊNCIA / REALIZADO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1C09FD5-F732-4809-9010-884108F352E2}"/>
              </a:ext>
            </a:extLst>
          </p:cNvPr>
          <p:cNvSpPr>
            <a:spLocks noGrp="1"/>
          </p:cNvSpPr>
          <p:nvPr/>
        </p:nvSpPr>
        <p:spPr>
          <a:xfrm>
            <a:off x="8810625" y="12192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58727A"/>
                </a:solidFill>
              </a:defRPr>
            </a:pPr>
            <a:r>
              <a:rPr sz="1050" b="1">
                <a:solidFill>
                  <a:srgbClr val="58727A"/>
                </a:solidFill>
              </a:rPr>
              <a:t>PRÓXIMO PASSO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BB77DDF2-59D7-477C-9430-D7413F6DB10E}"/>
              </a:ext>
            </a:extLst>
          </p:cNvPr>
          <p:cNvSpPr>
            <a:spLocks noGrp="1"/>
          </p:cNvSpPr>
          <p:nvPr/>
        </p:nvSpPr>
        <p:spPr>
          <a:xfrm>
            <a:off x="619125" y="14668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68C2CE-00A6-442A-BF1D-010B74B23046}"/>
              </a:ext>
            </a:extLst>
          </p:cNvPr>
          <p:cNvSpPr>
            <a:spLocks noGrp="1"/>
          </p:cNvSpPr>
          <p:nvPr/>
        </p:nvSpPr>
        <p:spPr>
          <a:xfrm>
            <a:off x="781050" y="16573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794A6"/>
                </a:solidFill>
              </a:defRPr>
            </a:pPr>
            <a:r>
              <a:rPr sz="1350" b="1">
                <a:solidFill>
                  <a:srgbClr val="0794A6"/>
                </a:solidFill>
              </a:rPr>
              <a:t>1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30E0AD3-6A2A-4382-A6BB-6A88982EED95}"/>
              </a:ext>
            </a:extLst>
          </p:cNvPr>
          <p:cNvSpPr>
            <a:spLocks noGrp="1"/>
          </p:cNvSpPr>
          <p:nvPr/>
        </p:nvSpPr>
        <p:spPr>
          <a:xfrm>
            <a:off x="1285875" y="15525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Formação de guia de pesca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1463856-15F9-44CD-B562-1A792EC9A7CC}"/>
              </a:ext>
            </a:extLst>
          </p:cNvPr>
          <p:cNvSpPr>
            <a:spLocks noGrp="1"/>
          </p:cNvSpPr>
          <p:nvPr/>
        </p:nvSpPr>
        <p:spPr>
          <a:xfrm>
            <a:off x="4000500" y="15525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N3 • Em andamento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10B668A-2534-4381-A948-142BA6973EC9}"/>
              </a:ext>
            </a:extLst>
          </p:cNvPr>
          <p:cNvSpPr>
            <a:spLocks noGrp="1"/>
          </p:cNvSpPr>
          <p:nvPr/>
        </p:nvSpPr>
        <p:spPr>
          <a:xfrm>
            <a:off x="5810250" y="15430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Solicitações IDEP/SEBRAE; capacitação em São Francisco.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61A19-BD18-43E4-9352-D3892E23B97C}"/>
              </a:ext>
            </a:extLst>
          </p:cNvPr>
          <p:cNvSpPr>
            <a:spLocks noGrp="1"/>
          </p:cNvSpPr>
          <p:nvPr/>
        </p:nvSpPr>
        <p:spPr>
          <a:xfrm>
            <a:off x="8810625" y="15430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Confirmar turmas, calendário e evidências.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445A5D1-3422-4761-9A92-05499650F483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8982226-2D45-4C9F-8554-DCE089B15455}"/>
              </a:ext>
            </a:extLst>
          </p:cNvPr>
          <p:cNvSpPr>
            <a:spLocks noGrp="1"/>
          </p:cNvSpPr>
          <p:nvPr/>
        </p:nvSpPr>
        <p:spPr>
          <a:xfrm>
            <a:off x="781050" y="25527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62A96B"/>
                </a:solidFill>
              </a:defRPr>
            </a:pPr>
            <a:r>
              <a:rPr sz="1350" b="1">
                <a:solidFill>
                  <a:srgbClr val="62A96B"/>
                </a:solidFill>
              </a:rPr>
              <a:t>2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4F9BCF5-09D6-41DE-A7B2-43D6299D87F3}"/>
              </a:ext>
            </a:extLst>
          </p:cNvPr>
          <p:cNvSpPr>
            <a:spLocks noGrp="1"/>
          </p:cNvSpPr>
          <p:nvPr/>
        </p:nvSpPr>
        <p:spPr>
          <a:xfrm>
            <a:off x="1285875" y="24479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Recepção e atendimento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140571D-B250-44E7-A64A-430EF60AA4E6}"/>
              </a:ext>
            </a:extLst>
          </p:cNvPr>
          <p:cNvSpPr>
            <a:spLocks noGrp="1"/>
          </p:cNvSpPr>
          <p:nvPr/>
        </p:nvSpPr>
        <p:spPr>
          <a:xfrm>
            <a:off x="4000500" y="24479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tratativa administrativa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BFAC188-028B-4439-8ED3-3AAF872AC7F1}"/>
              </a:ext>
            </a:extLst>
          </p:cNvPr>
          <p:cNvSpPr>
            <a:spLocks noGrp="1"/>
          </p:cNvSpPr>
          <p:nvPr/>
        </p:nvSpPr>
        <p:spPr>
          <a:xfrm>
            <a:off x="5810250" y="24384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Solicitações formalizadas, inclusive curso remoto.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0CEEB3A-D0AE-4119-9E14-46A35719AE79}"/>
              </a:ext>
            </a:extLst>
          </p:cNvPr>
          <p:cNvSpPr>
            <a:spLocks noGrp="1"/>
          </p:cNvSpPr>
          <p:nvPr/>
        </p:nvSpPr>
        <p:spPr>
          <a:xfrm>
            <a:off x="8810625" y="24384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calendário e responsáveis municipais.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1EC760A5-B9D7-471F-B9F9-4AA609B897A0}"/>
              </a:ext>
            </a:extLst>
          </p:cNvPr>
          <p:cNvSpPr>
            <a:spLocks noGrp="1"/>
          </p:cNvSpPr>
          <p:nvPr/>
        </p:nvSpPr>
        <p:spPr>
          <a:xfrm>
            <a:off x="619125" y="32575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4572ABB-0251-40AC-A045-AFF14AFE0805}"/>
              </a:ext>
            </a:extLst>
          </p:cNvPr>
          <p:cNvSpPr>
            <a:spLocks noGrp="1"/>
          </p:cNvSpPr>
          <p:nvPr/>
        </p:nvSpPr>
        <p:spPr>
          <a:xfrm>
            <a:off x="781050" y="3448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E2AA37"/>
                </a:solidFill>
              </a:defRPr>
            </a:pPr>
            <a:r>
              <a:rPr sz="1350" b="1">
                <a:solidFill>
                  <a:srgbClr val="E2AA37"/>
                </a:solidFill>
              </a:rPr>
              <a:t>3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17C55664-8211-4040-A497-F8C258091B58}"/>
              </a:ext>
            </a:extLst>
          </p:cNvPr>
          <p:cNvSpPr>
            <a:spLocks noGrp="1"/>
          </p:cNvSpPr>
          <p:nvPr/>
        </p:nvSpPr>
        <p:spPr>
          <a:xfrm>
            <a:off x="1285875" y="33432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Gastronomia regional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B7B172A0-5C85-4E74-8595-F30E282B2F2A}"/>
              </a:ext>
            </a:extLst>
          </p:cNvPr>
          <p:cNvSpPr>
            <a:spLocks noGrp="1"/>
          </p:cNvSpPr>
          <p:nvPr/>
        </p:nvSpPr>
        <p:spPr>
          <a:xfrm>
            <a:off x="4000500" y="33432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Em tratativa institucional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E7BC352-0047-417E-AF5F-1368E003AB8C}"/>
              </a:ext>
            </a:extLst>
          </p:cNvPr>
          <p:cNvSpPr>
            <a:spLocks noGrp="1"/>
          </p:cNvSpPr>
          <p:nvPr/>
        </p:nvSpPr>
        <p:spPr>
          <a:xfrm>
            <a:off x="5810250" y="33337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Demandas encaminhadas ao IDEP e SEBRAE.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EC3FC3F8-636B-47B2-B9DD-9F0F6C73620D}"/>
              </a:ext>
            </a:extLst>
          </p:cNvPr>
          <p:cNvSpPr>
            <a:spLocks noGrp="1"/>
          </p:cNvSpPr>
          <p:nvPr/>
        </p:nvSpPr>
        <p:spPr>
          <a:xfrm>
            <a:off x="8810625" y="33337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Executar turmas e registrar produtos gerados.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FFF3A920-D3BA-4D24-9498-F3FC06A2C58C}"/>
              </a:ext>
            </a:extLst>
          </p:cNvPr>
          <p:cNvSpPr>
            <a:spLocks noGrp="1"/>
          </p:cNvSpPr>
          <p:nvPr/>
        </p:nvSpPr>
        <p:spPr>
          <a:xfrm>
            <a:off x="619125" y="415290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EAF4F4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D6D9F5D-AD02-4963-989F-D165822C5934}"/>
              </a:ext>
            </a:extLst>
          </p:cNvPr>
          <p:cNvSpPr>
            <a:spLocks noGrp="1"/>
          </p:cNvSpPr>
          <p:nvPr/>
        </p:nvSpPr>
        <p:spPr>
          <a:xfrm>
            <a:off x="781050" y="434340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07D2E"/>
                </a:solidFill>
              </a:defRPr>
            </a:pPr>
            <a:r>
              <a:rPr sz="1350" b="1">
                <a:solidFill>
                  <a:srgbClr val="F07D2E"/>
                </a:solidFill>
              </a:rPr>
              <a:t>4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837124EF-C70C-4BBD-BAFD-6BA80115FD56}"/>
              </a:ext>
            </a:extLst>
          </p:cNvPr>
          <p:cNvSpPr>
            <a:spLocks noGrp="1"/>
          </p:cNvSpPr>
          <p:nvPr/>
        </p:nvSpPr>
        <p:spPr>
          <a:xfrm>
            <a:off x="1285875" y="423862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Sinalização turística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8469C0A2-76D7-4477-A0A2-865FBE02B277}"/>
              </a:ext>
            </a:extLst>
          </p:cNvPr>
          <p:cNvSpPr>
            <a:spLocks noGrp="1"/>
          </p:cNvSpPr>
          <p:nvPr/>
        </p:nvSpPr>
        <p:spPr>
          <a:xfrm>
            <a:off x="4000500" y="423862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N4 • Implantada; exige consolidação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4C131253-E792-43A8-B8C8-4BF489D07A6E}"/>
              </a:ext>
            </a:extLst>
          </p:cNvPr>
          <p:cNvSpPr>
            <a:spLocks noGrp="1"/>
          </p:cNvSpPr>
          <p:nvPr/>
        </p:nvSpPr>
        <p:spPr>
          <a:xfrm>
            <a:off x="5810250" y="422910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Placas instaladas e relatórios fotográficos.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3994F20A-3A7C-467D-84EF-A8296606EC35}"/>
              </a:ext>
            </a:extLst>
          </p:cNvPr>
          <p:cNvSpPr>
            <a:spLocks noGrp="1"/>
          </p:cNvSpPr>
          <p:nvPr/>
        </p:nvSpPr>
        <p:spPr>
          <a:xfrm>
            <a:off x="8810625" y="422910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Consolidar mapa e plano de manutenção.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F7BE985-4898-4838-AA78-3AFEB7ABF4D4}"/>
              </a:ext>
            </a:extLst>
          </p:cNvPr>
          <p:cNvSpPr>
            <a:spLocks noGrp="1"/>
          </p:cNvSpPr>
          <p:nvPr/>
        </p:nvSpPr>
        <p:spPr>
          <a:xfrm>
            <a:off x="619125" y="5048250"/>
            <a:ext cx="1066800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9525">
            <a:solidFill>
              <a:srgbClr val="C9DC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53FB7132-456B-4A0D-A4F6-DE94CF118A60}"/>
              </a:ext>
            </a:extLst>
          </p:cNvPr>
          <p:cNvSpPr>
            <a:spLocks noGrp="1"/>
          </p:cNvSpPr>
          <p:nvPr/>
        </p:nvSpPr>
        <p:spPr>
          <a:xfrm>
            <a:off x="781050" y="52387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083F50"/>
                </a:solidFill>
              </a:defRPr>
            </a:pPr>
            <a:r>
              <a:rPr sz="1350" b="1">
                <a:solidFill>
                  <a:srgbClr val="083F50"/>
                </a:solidFill>
              </a:rPr>
              <a:t>5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A0E40B44-020D-44CA-BCE9-222301554EB5}"/>
              </a:ext>
            </a:extLst>
          </p:cNvPr>
          <p:cNvSpPr>
            <a:spLocks noGrp="1"/>
          </p:cNvSpPr>
          <p:nvPr/>
        </p:nvSpPr>
        <p:spPr>
          <a:xfrm>
            <a:off x="1285875" y="5133975"/>
            <a:ext cx="2571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83F50"/>
                </a:solidFill>
              </a:defRPr>
            </a:pPr>
            <a:r>
              <a:rPr sz="1200" b="1">
                <a:solidFill>
                  <a:srgbClr val="083F50"/>
                </a:solidFill>
              </a:rPr>
              <a:t>Centros de Atendimento - CAT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1D021A2D-9A20-46FF-8683-B0E1CE3386C4}"/>
              </a:ext>
            </a:extLst>
          </p:cNvPr>
          <p:cNvSpPr>
            <a:spLocks noGrp="1"/>
          </p:cNvSpPr>
          <p:nvPr/>
        </p:nvSpPr>
        <p:spPr>
          <a:xfrm>
            <a:off x="4000500" y="5133975"/>
            <a:ext cx="1666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0794A6"/>
                </a:solidFill>
              </a:defRPr>
            </a:pPr>
            <a:r>
              <a:rPr sz="1200" b="1">
                <a:solidFill>
                  <a:srgbClr val="0794A6"/>
                </a:solidFill>
              </a:rPr>
              <a:t>N2 • Parcial; estágios distintos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704C2C1B-3AE9-47D0-8F21-E98A5616AC30}"/>
              </a:ext>
            </a:extLst>
          </p:cNvPr>
          <p:cNvSpPr>
            <a:spLocks noGrp="1"/>
          </p:cNvSpPr>
          <p:nvPr/>
        </p:nvSpPr>
        <p:spPr>
          <a:xfrm>
            <a:off x="5810250" y="5124450"/>
            <a:ext cx="28575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Situações diferentes em quatro municípios.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510735DD-E525-4897-B751-2FBD0A23080E}"/>
              </a:ext>
            </a:extLst>
          </p:cNvPr>
          <p:cNvSpPr>
            <a:spLocks noGrp="1"/>
          </p:cNvSpPr>
          <p:nvPr/>
        </p:nvSpPr>
        <p:spPr>
          <a:xfrm>
            <a:off x="8810625" y="5124450"/>
            <a:ext cx="233362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343D"/>
                </a:solidFill>
              </a:defRPr>
            </a:pPr>
            <a:r>
              <a:rPr sz="1200" b="0">
                <a:solidFill>
                  <a:srgbClr val="17343D"/>
                </a:solidFill>
              </a:rPr>
              <a:t>Definir modelo, orçamento e cronograma.</a:t>
            </a:r>
          </a:p>
        </p:txBody>
      </p:sp>
    </p:spTree>
    <p:extLst>
      <p:ext uri="{BB962C8B-B14F-4D97-AF65-F5344CB8AC3E}">
        <p14:creationId xmlns:p14="http://schemas.microsoft.com/office/powerpoint/2010/main" val="203347107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2133</Words>
  <Application>Microsoft Office PowerPoint</Application>
  <DocSecurity>0</DocSecurity>
  <PresentationFormat>Widescreen</PresentationFormat>
  <Paragraphs>447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2" baseType="lpstr">
      <vt:lpstr>Calibri</vt:lpstr>
      <vt:lpstr>ChatGPT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maria auxiliadora martins castro rosa</cp:lastModifiedBy>
  <cp:revision>1</cp:revision>
  <dcterms:created xsi:type="dcterms:W3CDTF">2026-07-28T19:23:59Z</dcterms:created>
  <dcterms:modified xsi:type="dcterms:W3CDTF">2026-07-28T19:27:41Z</dcterms:modified>
</cp:coreProperties>
</file>