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notesMasterIdLst>
    <p:notesMasterId r:id="rId69"/>
  </p:notesMasterIdLst>
  <p:sldIdLst>
    <p:sldId id="2561" r:id="rId2"/>
    <p:sldId id="2578" r:id="rId3"/>
    <p:sldId id="2562" r:id="rId4"/>
    <p:sldId id="2600" r:id="rId5"/>
    <p:sldId id="2628" r:id="rId6"/>
    <p:sldId id="2627" r:id="rId7"/>
    <p:sldId id="420" r:id="rId8"/>
    <p:sldId id="421" r:id="rId9"/>
    <p:sldId id="2563" r:id="rId10"/>
    <p:sldId id="2564" r:id="rId11"/>
    <p:sldId id="2580" r:id="rId12"/>
    <p:sldId id="2579" r:id="rId13"/>
    <p:sldId id="2647" r:id="rId14"/>
    <p:sldId id="2646" r:id="rId15"/>
    <p:sldId id="2629" r:id="rId16"/>
    <p:sldId id="2630" r:id="rId17"/>
    <p:sldId id="2635" r:id="rId18"/>
    <p:sldId id="2636" r:id="rId19"/>
    <p:sldId id="2638" r:id="rId20"/>
    <p:sldId id="2639" r:id="rId21"/>
    <p:sldId id="2632" r:id="rId22"/>
    <p:sldId id="2633" r:id="rId23"/>
    <p:sldId id="2641" r:id="rId24"/>
    <p:sldId id="2634" r:id="rId25"/>
    <p:sldId id="2642" r:id="rId26"/>
    <p:sldId id="2643" r:id="rId27"/>
    <p:sldId id="2644" r:id="rId28"/>
    <p:sldId id="2645" r:id="rId29"/>
    <p:sldId id="2649" r:id="rId30"/>
    <p:sldId id="2597" r:id="rId31"/>
    <p:sldId id="2599" r:id="rId32"/>
    <p:sldId id="2591" r:id="rId33"/>
    <p:sldId id="2593" r:id="rId34"/>
    <p:sldId id="2596" r:id="rId35"/>
    <p:sldId id="2665" r:id="rId36"/>
    <p:sldId id="2666" r:id="rId37"/>
    <p:sldId id="2667" r:id="rId38"/>
    <p:sldId id="2598" r:id="rId39"/>
    <p:sldId id="2626" r:id="rId40"/>
    <p:sldId id="2601" r:id="rId41"/>
    <p:sldId id="2618" r:id="rId42"/>
    <p:sldId id="2619" r:id="rId43"/>
    <p:sldId id="2620" r:id="rId44"/>
    <p:sldId id="2621" r:id="rId45"/>
    <p:sldId id="2622" r:id="rId46"/>
    <p:sldId id="2623" r:id="rId47"/>
    <p:sldId id="2624" r:id="rId48"/>
    <p:sldId id="2625" r:id="rId49"/>
    <p:sldId id="2664" r:id="rId50"/>
    <p:sldId id="2662" r:id="rId51"/>
    <p:sldId id="2663" r:id="rId52"/>
    <p:sldId id="2661" r:id="rId53"/>
    <p:sldId id="2660" r:id="rId54"/>
    <p:sldId id="2650" r:id="rId55"/>
    <p:sldId id="2651" r:id="rId56"/>
    <p:sldId id="2652" r:id="rId57"/>
    <p:sldId id="2653" r:id="rId58"/>
    <p:sldId id="2654" r:id="rId59"/>
    <p:sldId id="2655" r:id="rId60"/>
    <p:sldId id="2656" r:id="rId61"/>
    <p:sldId id="2657" r:id="rId62"/>
    <p:sldId id="2658" r:id="rId63"/>
    <p:sldId id="2659" r:id="rId64"/>
    <p:sldId id="262" r:id="rId65"/>
    <p:sldId id="2648" r:id="rId66"/>
    <p:sldId id="263" r:id="rId67"/>
    <p:sldId id="264" r:id="rId68"/>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édio 2 - Ênfas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Estilo Mé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Estilo Médio 2 - Ênfase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12C8C85-51F0-491E-9774-3900AFEF0FD7}" styleName="Estilo Claro 2 - Ênfase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3296810-A885-4BE3-A3E7-6D5BEEA58F35}" styleName="Estilo Médio 2 - Ênfase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Estilo Médio 3 - Ênfase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3" autoAdjust="0"/>
    <p:restoredTop sz="94629"/>
  </p:normalViewPr>
  <p:slideViewPr>
    <p:cSldViewPr snapToGrid="0">
      <p:cViewPr varScale="1">
        <p:scale>
          <a:sx n="66" d="100"/>
          <a:sy n="66" d="100"/>
        </p:scale>
        <p:origin x="1253" y="2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Pasta1"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2916666666666665E-2"/>
          <c:y val="4.5478028773235868E-2"/>
          <c:w val="0.95416666666666672"/>
          <c:h val="0.7726098561338206"/>
        </c:manualLayout>
      </c:layout>
      <c:barChart>
        <c:barDir val="col"/>
        <c:grouping val="stack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elete val="1"/>
          </c:dLbls>
          <c:cat>
            <c:strRef>
              <c:f>Planilha1!$E$3:$E$10</c:f>
              <c:strCache>
                <c:ptCount val="8"/>
                <c:pt idx="0">
                  <c:v>Falta Fiscalização</c:v>
                </c:pt>
                <c:pt idx="1">
                  <c:v>Divulgação e Plano de Turismo</c:v>
                </c:pt>
                <c:pt idx="2">
                  <c:v>Investimento Infraestrutura</c:v>
                </c:pt>
                <c:pt idx="3">
                  <c:v>Fechamento da Pesca</c:v>
                </c:pt>
                <c:pt idx="4">
                  <c:v>Formação Profissional</c:v>
                </c:pt>
                <c:pt idx="5">
                  <c:v>Liberação da pesca do Pirarucu</c:v>
                </c:pt>
                <c:pt idx="6">
                  <c:v>Repovoamento do rio Guaporé</c:v>
                </c:pt>
                <c:pt idx="7">
                  <c:v>Falta de voo</c:v>
                </c:pt>
              </c:strCache>
            </c:strRef>
          </c:cat>
          <c:val>
            <c:numRef>
              <c:f>Planilha1!$F$3:$F$10</c:f>
              <c:numCache>
                <c:formatCode>General</c:formatCode>
                <c:ptCount val="8"/>
                <c:pt idx="0">
                  <c:v>24</c:v>
                </c:pt>
                <c:pt idx="1">
                  <c:v>21</c:v>
                </c:pt>
                <c:pt idx="2">
                  <c:v>10</c:v>
                </c:pt>
                <c:pt idx="3">
                  <c:v>9</c:v>
                </c:pt>
                <c:pt idx="4">
                  <c:v>5</c:v>
                </c:pt>
                <c:pt idx="5">
                  <c:v>2</c:v>
                </c:pt>
                <c:pt idx="6">
                  <c:v>2</c:v>
                </c:pt>
                <c:pt idx="7">
                  <c:v>1</c:v>
                </c:pt>
              </c:numCache>
            </c:numRef>
          </c:val>
          <c:extLst>
            <c:ext xmlns:c16="http://schemas.microsoft.com/office/drawing/2014/chart" uri="{C3380CC4-5D6E-409C-BE32-E72D297353CC}">
              <c16:uniqueId val="{00000000-8FE9-420D-A060-ECCCE8352AC3}"/>
            </c:ext>
          </c:extLst>
        </c:ser>
        <c:dLbls>
          <c:dLblPos val="ctr"/>
          <c:showLegendKey val="0"/>
          <c:showVal val="1"/>
          <c:showCatName val="0"/>
          <c:showSerName val="0"/>
          <c:showPercent val="0"/>
          <c:showBubbleSize val="0"/>
        </c:dLbls>
        <c:gapWidth val="150"/>
        <c:overlap val="100"/>
        <c:axId val="430543743"/>
        <c:axId val="430544703"/>
      </c:barChart>
      <c:catAx>
        <c:axId val="430543743"/>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pt-BR"/>
          </a:p>
        </c:txPr>
        <c:crossAx val="430544703"/>
        <c:crosses val="autoZero"/>
        <c:auto val="1"/>
        <c:lblAlgn val="ctr"/>
        <c:lblOffset val="100"/>
        <c:noMultiLvlLbl val="0"/>
      </c:catAx>
      <c:valAx>
        <c:axId val="43054470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crossAx val="43054374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t-BR"/>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diagrams/_rels/data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colors1.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1D0FEF-5279-4D26-AB41-9484C946D744}" type="doc">
      <dgm:prSet loTypeId="urn:microsoft.com/office/officeart/2018/2/layout/IconLabelList" loCatId="icon" qsTypeId="urn:microsoft.com/office/officeart/2005/8/quickstyle/simple1" qsCatId="simple" csTypeId="urn:microsoft.com/office/officeart/2018/5/colors/Iconchunking_neutralbg_accent1_2" csCatId="accent1" phldr="1"/>
      <dgm:spPr/>
      <dgm:t>
        <a:bodyPr/>
        <a:lstStyle/>
        <a:p>
          <a:endParaRPr lang="en-US"/>
        </a:p>
      </dgm:t>
    </dgm:pt>
    <dgm:pt modelId="{A30E83F0-B01F-4494-8B14-F6F17F57D786}">
      <dgm:prSet custT="1"/>
      <dgm:spPr/>
      <dgm:t>
        <a:bodyPr/>
        <a:lstStyle/>
        <a:p>
          <a:pPr>
            <a:lnSpc>
              <a:spcPct val="100000"/>
            </a:lnSpc>
          </a:pPr>
          <a:r>
            <a:rPr lang="pt-BR" sz="2000" b="1" dirty="0"/>
            <a:t>Regulamentação Eficaz - </a:t>
          </a:r>
          <a:r>
            <a:rPr lang="pt-BR" sz="2000" dirty="0"/>
            <a:t>Implementação de políticas mais robustas para garantir a sustentabilidade a longo prazo das práticas de pesca.</a:t>
          </a:r>
          <a:endParaRPr lang="en-US" sz="2000" dirty="0"/>
        </a:p>
      </dgm:t>
    </dgm:pt>
    <dgm:pt modelId="{C7967E88-FCD1-4428-AFE8-0A648D9139C5}" type="parTrans" cxnId="{669D477A-A444-41C8-9ED9-8189139125FA}">
      <dgm:prSet/>
      <dgm:spPr/>
      <dgm:t>
        <a:bodyPr/>
        <a:lstStyle/>
        <a:p>
          <a:endParaRPr lang="en-US" sz="2000"/>
        </a:p>
      </dgm:t>
    </dgm:pt>
    <dgm:pt modelId="{FF087D24-4DFA-4D61-92D0-6FB9B7D7E96B}" type="sibTrans" cxnId="{669D477A-A444-41C8-9ED9-8189139125FA}">
      <dgm:prSet/>
      <dgm:spPr/>
      <dgm:t>
        <a:bodyPr/>
        <a:lstStyle/>
        <a:p>
          <a:endParaRPr lang="en-US" sz="2000"/>
        </a:p>
      </dgm:t>
    </dgm:pt>
    <dgm:pt modelId="{6AC679B1-9FD7-4412-8B46-442AB245518F}">
      <dgm:prSet custT="1"/>
      <dgm:spPr/>
      <dgm:t>
        <a:bodyPr/>
        <a:lstStyle/>
        <a:p>
          <a:pPr>
            <a:lnSpc>
              <a:spcPct val="100000"/>
            </a:lnSpc>
          </a:pPr>
          <a:r>
            <a:rPr lang="pt-BR" sz="2000" b="1"/>
            <a:t>Capacitação Local - </a:t>
          </a:r>
          <a:r>
            <a:rPr lang="pt-BR" sz="2000"/>
            <a:t>Treinamento de pescadores, monitores de pesca e comunidades para atender às demandas do turismo sustentável.</a:t>
          </a:r>
          <a:endParaRPr lang="en-US" sz="2000"/>
        </a:p>
      </dgm:t>
    </dgm:pt>
    <dgm:pt modelId="{68CB418C-08D0-4165-8977-19234C49BB66}" type="parTrans" cxnId="{89E2C45C-9A10-4929-BD9B-140F794BB546}">
      <dgm:prSet/>
      <dgm:spPr/>
      <dgm:t>
        <a:bodyPr/>
        <a:lstStyle/>
        <a:p>
          <a:endParaRPr lang="en-US" sz="2000"/>
        </a:p>
      </dgm:t>
    </dgm:pt>
    <dgm:pt modelId="{9C427004-CE46-478E-B957-B132C1D53A3D}" type="sibTrans" cxnId="{89E2C45C-9A10-4929-BD9B-140F794BB546}">
      <dgm:prSet/>
      <dgm:spPr/>
      <dgm:t>
        <a:bodyPr/>
        <a:lstStyle/>
        <a:p>
          <a:endParaRPr lang="en-US" sz="2000"/>
        </a:p>
      </dgm:t>
    </dgm:pt>
    <dgm:pt modelId="{289CC94F-D5C0-48C7-B5BE-585D86A45F44}">
      <dgm:prSet custT="1"/>
      <dgm:spPr/>
      <dgm:t>
        <a:bodyPr/>
        <a:lstStyle/>
        <a:p>
          <a:pPr>
            <a:lnSpc>
              <a:spcPct val="100000"/>
            </a:lnSpc>
          </a:pPr>
          <a:r>
            <a:rPr lang="pt-BR" sz="2000" b="1"/>
            <a:t>Tecnologias Avançadas - </a:t>
          </a:r>
          <a:r>
            <a:rPr lang="pt-BR" sz="2000"/>
            <a:t>Integração de drones e sensores aquáticos para melhorar o monitoramento, a fiscalização e a gestão dos recursos pesqueiros.</a:t>
          </a:r>
          <a:endParaRPr lang="en-US" sz="2000"/>
        </a:p>
      </dgm:t>
    </dgm:pt>
    <dgm:pt modelId="{B2257433-3C42-4D76-AD0E-B781BD1D7DCA}" type="parTrans" cxnId="{E03132E3-B1FC-4D67-8BAD-DFA291DCBBA7}">
      <dgm:prSet/>
      <dgm:spPr/>
      <dgm:t>
        <a:bodyPr/>
        <a:lstStyle/>
        <a:p>
          <a:endParaRPr lang="en-US" sz="2000"/>
        </a:p>
      </dgm:t>
    </dgm:pt>
    <dgm:pt modelId="{074F15F4-16EC-48D6-9291-977898D7EBB6}" type="sibTrans" cxnId="{E03132E3-B1FC-4D67-8BAD-DFA291DCBBA7}">
      <dgm:prSet/>
      <dgm:spPr/>
      <dgm:t>
        <a:bodyPr/>
        <a:lstStyle/>
        <a:p>
          <a:endParaRPr lang="en-US" sz="2000"/>
        </a:p>
      </dgm:t>
    </dgm:pt>
    <dgm:pt modelId="{29BE5CDE-1A45-4AB8-9FB7-D502D69F929C}">
      <dgm:prSet custT="1"/>
      <dgm:spPr/>
      <dgm:t>
        <a:bodyPr/>
        <a:lstStyle/>
        <a:p>
          <a:pPr>
            <a:lnSpc>
              <a:spcPct val="100000"/>
            </a:lnSpc>
          </a:pPr>
          <a:r>
            <a:rPr lang="pt-BR" sz="2000" b="1"/>
            <a:t>Educação Ambiental - </a:t>
          </a:r>
          <a:r>
            <a:rPr lang="pt-BR" sz="2000"/>
            <a:t>Maior ênfase na conscientização de turistas e comunidades locais sobre a importância da pesca sustentável.</a:t>
          </a:r>
          <a:endParaRPr lang="en-US" sz="2000"/>
        </a:p>
      </dgm:t>
    </dgm:pt>
    <dgm:pt modelId="{22544F54-DE33-42B4-8B85-550521887BAC}" type="parTrans" cxnId="{BEC073AF-1459-4604-ABDE-DA3D145B7F55}">
      <dgm:prSet/>
      <dgm:spPr/>
      <dgm:t>
        <a:bodyPr/>
        <a:lstStyle/>
        <a:p>
          <a:endParaRPr lang="en-US" sz="2000"/>
        </a:p>
      </dgm:t>
    </dgm:pt>
    <dgm:pt modelId="{220BCFC2-DD89-4175-9120-5E91973814D9}" type="sibTrans" cxnId="{BEC073AF-1459-4604-ABDE-DA3D145B7F55}">
      <dgm:prSet/>
      <dgm:spPr/>
      <dgm:t>
        <a:bodyPr/>
        <a:lstStyle/>
        <a:p>
          <a:endParaRPr lang="en-US" sz="2000"/>
        </a:p>
      </dgm:t>
    </dgm:pt>
    <dgm:pt modelId="{2A361533-0B94-4590-88D7-9B3BC56CB399}" type="pres">
      <dgm:prSet presAssocID="{001D0FEF-5279-4D26-AB41-9484C946D744}" presName="root" presStyleCnt="0">
        <dgm:presLayoutVars>
          <dgm:dir/>
          <dgm:resizeHandles val="exact"/>
        </dgm:presLayoutVars>
      </dgm:prSet>
      <dgm:spPr/>
    </dgm:pt>
    <dgm:pt modelId="{6DF21DA4-8C89-4052-8CC6-8B3E75DCA74D}" type="pres">
      <dgm:prSet presAssocID="{A30E83F0-B01F-4494-8B14-F6F17F57D786}" presName="compNode" presStyleCnt="0"/>
      <dgm:spPr/>
    </dgm:pt>
    <dgm:pt modelId="{C38512AB-123C-40D2-B792-838DEB08E5EF}" type="pres">
      <dgm:prSet presAssocID="{A30E83F0-B01F-4494-8B14-F6F17F57D786}"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escaria"/>
        </a:ext>
      </dgm:extLst>
    </dgm:pt>
    <dgm:pt modelId="{F8A4BACA-799E-467A-95AD-2002B310B527}" type="pres">
      <dgm:prSet presAssocID="{A30E83F0-B01F-4494-8B14-F6F17F57D786}" presName="spaceRect" presStyleCnt="0"/>
      <dgm:spPr/>
    </dgm:pt>
    <dgm:pt modelId="{31FB8130-C127-4B6B-ACF4-5A3C4FBEE4BF}" type="pres">
      <dgm:prSet presAssocID="{A30E83F0-B01F-4494-8B14-F6F17F57D786}" presName="textRect" presStyleLbl="revTx" presStyleIdx="0" presStyleCnt="4">
        <dgm:presLayoutVars>
          <dgm:chMax val="1"/>
          <dgm:chPref val="1"/>
        </dgm:presLayoutVars>
      </dgm:prSet>
      <dgm:spPr/>
    </dgm:pt>
    <dgm:pt modelId="{3F653E36-39D4-49AF-B105-E32B97622BC4}" type="pres">
      <dgm:prSet presAssocID="{FF087D24-4DFA-4D61-92D0-6FB9B7D7E96B}" presName="sibTrans" presStyleCnt="0"/>
      <dgm:spPr/>
    </dgm:pt>
    <dgm:pt modelId="{42DD1B6B-24C1-485E-B580-6A45A2AE8FD5}" type="pres">
      <dgm:prSet presAssocID="{6AC679B1-9FD7-4412-8B46-442AB245518F}" presName="compNode" presStyleCnt="0"/>
      <dgm:spPr/>
    </dgm:pt>
    <dgm:pt modelId="{12264E82-96F4-4B05-B341-A447215392F3}" type="pres">
      <dgm:prSet presAssocID="{6AC679B1-9FD7-4412-8B46-442AB245518F}"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eixe"/>
        </a:ext>
      </dgm:extLst>
    </dgm:pt>
    <dgm:pt modelId="{2FB580DB-ACF0-46E0-9535-832DBB689E71}" type="pres">
      <dgm:prSet presAssocID="{6AC679B1-9FD7-4412-8B46-442AB245518F}" presName="spaceRect" presStyleCnt="0"/>
      <dgm:spPr/>
    </dgm:pt>
    <dgm:pt modelId="{609A9AE2-0C39-49BF-9945-C30919C6F139}" type="pres">
      <dgm:prSet presAssocID="{6AC679B1-9FD7-4412-8B46-442AB245518F}" presName="textRect" presStyleLbl="revTx" presStyleIdx="1" presStyleCnt="4">
        <dgm:presLayoutVars>
          <dgm:chMax val="1"/>
          <dgm:chPref val="1"/>
        </dgm:presLayoutVars>
      </dgm:prSet>
      <dgm:spPr/>
    </dgm:pt>
    <dgm:pt modelId="{943D510D-811D-45D3-8028-B27059AC5DAA}" type="pres">
      <dgm:prSet presAssocID="{9C427004-CE46-478E-B957-B132C1D53A3D}" presName="sibTrans" presStyleCnt="0"/>
      <dgm:spPr/>
    </dgm:pt>
    <dgm:pt modelId="{0DAA064E-14E4-4D09-A9C7-C09924190E47}" type="pres">
      <dgm:prSet presAssocID="{289CC94F-D5C0-48C7-B5BE-585D86A45F44}" presName="compNode" presStyleCnt="0"/>
      <dgm:spPr/>
    </dgm:pt>
    <dgm:pt modelId="{E157B3E7-07BF-4B12-B150-3577C6DEDD7D}" type="pres">
      <dgm:prSet presAssocID="{289CC94F-D5C0-48C7-B5BE-585D86A45F44}"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Robô"/>
        </a:ext>
      </dgm:extLst>
    </dgm:pt>
    <dgm:pt modelId="{F739F131-428B-487D-91BE-76DA93C25389}" type="pres">
      <dgm:prSet presAssocID="{289CC94F-D5C0-48C7-B5BE-585D86A45F44}" presName="spaceRect" presStyleCnt="0"/>
      <dgm:spPr/>
    </dgm:pt>
    <dgm:pt modelId="{F8CDA65C-1EBE-42BD-8769-5CF66D2D6984}" type="pres">
      <dgm:prSet presAssocID="{289CC94F-D5C0-48C7-B5BE-585D86A45F44}" presName="textRect" presStyleLbl="revTx" presStyleIdx="2" presStyleCnt="4">
        <dgm:presLayoutVars>
          <dgm:chMax val="1"/>
          <dgm:chPref val="1"/>
        </dgm:presLayoutVars>
      </dgm:prSet>
      <dgm:spPr/>
    </dgm:pt>
    <dgm:pt modelId="{9C13A48A-11B0-4156-B225-1CC7DBF46C0D}" type="pres">
      <dgm:prSet presAssocID="{074F15F4-16EC-48D6-9291-977898D7EBB6}" presName="sibTrans" presStyleCnt="0"/>
      <dgm:spPr/>
    </dgm:pt>
    <dgm:pt modelId="{E4A804FE-5766-49E5-B9C9-73A0985182ED}" type="pres">
      <dgm:prSet presAssocID="{29BE5CDE-1A45-4AB8-9FB7-D502D69F929C}" presName="compNode" presStyleCnt="0"/>
      <dgm:spPr/>
    </dgm:pt>
    <dgm:pt modelId="{DF5D4A69-CB08-45E7-A652-4D9465186E94}" type="pres">
      <dgm:prSet presAssocID="{29BE5CDE-1A45-4AB8-9FB7-D502D69F929C}"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arcador"/>
        </a:ext>
      </dgm:extLst>
    </dgm:pt>
    <dgm:pt modelId="{1E2AB446-9B07-486B-9498-C0A0C3FE3C69}" type="pres">
      <dgm:prSet presAssocID="{29BE5CDE-1A45-4AB8-9FB7-D502D69F929C}" presName="spaceRect" presStyleCnt="0"/>
      <dgm:spPr/>
    </dgm:pt>
    <dgm:pt modelId="{8ACF6DD7-F21C-4271-80D7-59AA597CE709}" type="pres">
      <dgm:prSet presAssocID="{29BE5CDE-1A45-4AB8-9FB7-D502D69F929C}" presName="textRect" presStyleLbl="revTx" presStyleIdx="3" presStyleCnt="4">
        <dgm:presLayoutVars>
          <dgm:chMax val="1"/>
          <dgm:chPref val="1"/>
        </dgm:presLayoutVars>
      </dgm:prSet>
      <dgm:spPr/>
    </dgm:pt>
  </dgm:ptLst>
  <dgm:cxnLst>
    <dgm:cxn modelId="{D9B50024-205D-402B-ABD0-2764FCE8251D}" type="presOf" srcId="{A30E83F0-B01F-4494-8B14-F6F17F57D786}" destId="{31FB8130-C127-4B6B-ACF4-5A3C4FBEE4BF}" srcOrd="0" destOrd="0" presId="urn:microsoft.com/office/officeart/2018/2/layout/IconLabelList"/>
    <dgm:cxn modelId="{89E2C45C-9A10-4929-BD9B-140F794BB546}" srcId="{001D0FEF-5279-4D26-AB41-9484C946D744}" destId="{6AC679B1-9FD7-4412-8B46-442AB245518F}" srcOrd="1" destOrd="0" parTransId="{68CB418C-08D0-4165-8977-19234C49BB66}" sibTransId="{9C427004-CE46-478E-B957-B132C1D53A3D}"/>
    <dgm:cxn modelId="{62850044-30FD-4470-A18A-EFBD22393104}" type="presOf" srcId="{001D0FEF-5279-4D26-AB41-9484C946D744}" destId="{2A361533-0B94-4590-88D7-9B3BC56CB399}" srcOrd="0" destOrd="0" presId="urn:microsoft.com/office/officeart/2018/2/layout/IconLabelList"/>
    <dgm:cxn modelId="{669D477A-A444-41C8-9ED9-8189139125FA}" srcId="{001D0FEF-5279-4D26-AB41-9484C946D744}" destId="{A30E83F0-B01F-4494-8B14-F6F17F57D786}" srcOrd="0" destOrd="0" parTransId="{C7967E88-FCD1-4428-AFE8-0A648D9139C5}" sibTransId="{FF087D24-4DFA-4D61-92D0-6FB9B7D7E96B}"/>
    <dgm:cxn modelId="{6FD7C197-15AE-4443-A42A-4DD6566A2D69}" type="presOf" srcId="{6AC679B1-9FD7-4412-8B46-442AB245518F}" destId="{609A9AE2-0C39-49BF-9945-C30919C6F139}" srcOrd="0" destOrd="0" presId="urn:microsoft.com/office/officeart/2018/2/layout/IconLabelList"/>
    <dgm:cxn modelId="{BEC073AF-1459-4604-ABDE-DA3D145B7F55}" srcId="{001D0FEF-5279-4D26-AB41-9484C946D744}" destId="{29BE5CDE-1A45-4AB8-9FB7-D502D69F929C}" srcOrd="3" destOrd="0" parTransId="{22544F54-DE33-42B4-8B85-550521887BAC}" sibTransId="{220BCFC2-DD89-4175-9120-5E91973814D9}"/>
    <dgm:cxn modelId="{751229C8-93C1-4E6D-B2B4-8D568EAD85E6}" type="presOf" srcId="{289CC94F-D5C0-48C7-B5BE-585D86A45F44}" destId="{F8CDA65C-1EBE-42BD-8769-5CF66D2D6984}" srcOrd="0" destOrd="0" presId="urn:microsoft.com/office/officeart/2018/2/layout/IconLabelList"/>
    <dgm:cxn modelId="{D0B1DAD0-C417-4689-9329-0746D06CE36F}" type="presOf" srcId="{29BE5CDE-1A45-4AB8-9FB7-D502D69F929C}" destId="{8ACF6DD7-F21C-4271-80D7-59AA597CE709}" srcOrd="0" destOrd="0" presId="urn:microsoft.com/office/officeart/2018/2/layout/IconLabelList"/>
    <dgm:cxn modelId="{E03132E3-B1FC-4D67-8BAD-DFA291DCBBA7}" srcId="{001D0FEF-5279-4D26-AB41-9484C946D744}" destId="{289CC94F-D5C0-48C7-B5BE-585D86A45F44}" srcOrd="2" destOrd="0" parTransId="{B2257433-3C42-4D76-AD0E-B781BD1D7DCA}" sibTransId="{074F15F4-16EC-48D6-9291-977898D7EBB6}"/>
    <dgm:cxn modelId="{953457A9-A9FA-4AF1-B13A-075752CAE13F}" type="presParOf" srcId="{2A361533-0B94-4590-88D7-9B3BC56CB399}" destId="{6DF21DA4-8C89-4052-8CC6-8B3E75DCA74D}" srcOrd="0" destOrd="0" presId="urn:microsoft.com/office/officeart/2018/2/layout/IconLabelList"/>
    <dgm:cxn modelId="{14B4149E-5EB0-468D-A5C8-8A312D4756C7}" type="presParOf" srcId="{6DF21DA4-8C89-4052-8CC6-8B3E75DCA74D}" destId="{C38512AB-123C-40D2-B792-838DEB08E5EF}" srcOrd="0" destOrd="0" presId="urn:microsoft.com/office/officeart/2018/2/layout/IconLabelList"/>
    <dgm:cxn modelId="{8F449358-7400-41C0-B050-D51C1496DE66}" type="presParOf" srcId="{6DF21DA4-8C89-4052-8CC6-8B3E75DCA74D}" destId="{F8A4BACA-799E-467A-95AD-2002B310B527}" srcOrd="1" destOrd="0" presId="urn:microsoft.com/office/officeart/2018/2/layout/IconLabelList"/>
    <dgm:cxn modelId="{6EFD184A-FCEE-4865-9911-E580A76554F5}" type="presParOf" srcId="{6DF21DA4-8C89-4052-8CC6-8B3E75DCA74D}" destId="{31FB8130-C127-4B6B-ACF4-5A3C4FBEE4BF}" srcOrd="2" destOrd="0" presId="urn:microsoft.com/office/officeart/2018/2/layout/IconLabelList"/>
    <dgm:cxn modelId="{B2D59B7B-1DCE-4B49-8B1B-D430195A1120}" type="presParOf" srcId="{2A361533-0B94-4590-88D7-9B3BC56CB399}" destId="{3F653E36-39D4-49AF-B105-E32B97622BC4}" srcOrd="1" destOrd="0" presId="urn:microsoft.com/office/officeart/2018/2/layout/IconLabelList"/>
    <dgm:cxn modelId="{52A22029-6C5F-4B0A-AD95-7238C3BEADCD}" type="presParOf" srcId="{2A361533-0B94-4590-88D7-9B3BC56CB399}" destId="{42DD1B6B-24C1-485E-B580-6A45A2AE8FD5}" srcOrd="2" destOrd="0" presId="urn:microsoft.com/office/officeart/2018/2/layout/IconLabelList"/>
    <dgm:cxn modelId="{043C4A51-7687-47C8-8E29-FFFD820B3CCE}" type="presParOf" srcId="{42DD1B6B-24C1-485E-B580-6A45A2AE8FD5}" destId="{12264E82-96F4-4B05-B341-A447215392F3}" srcOrd="0" destOrd="0" presId="urn:microsoft.com/office/officeart/2018/2/layout/IconLabelList"/>
    <dgm:cxn modelId="{81EA2F5D-A755-4854-80FD-C2753BE90E46}" type="presParOf" srcId="{42DD1B6B-24C1-485E-B580-6A45A2AE8FD5}" destId="{2FB580DB-ACF0-46E0-9535-832DBB689E71}" srcOrd="1" destOrd="0" presId="urn:microsoft.com/office/officeart/2018/2/layout/IconLabelList"/>
    <dgm:cxn modelId="{133BD073-BC9B-4B1C-9796-4543CB424372}" type="presParOf" srcId="{42DD1B6B-24C1-485E-B580-6A45A2AE8FD5}" destId="{609A9AE2-0C39-49BF-9945-C30919C6F139}" srcOrd="2" destOrd="0" presId="urn:microsoft.com/office/officeart/2018/2/layout/IconLabelList"/>
    <dgm:cxn modelId="{280DE42E-7276-4868-8A1B-359BBA256A8B}" type="presParOf" srcId="{2A361533-0B94-4590-88D7-9B3BC56CB399}" destId="{943D510D-811D-45D3-8028-B27059AC5DAA}" srcOrd="3" destOrd="0" presId="urn:microsoft.com/office/officeart/2018/2/layout/IconLabelList"/>
    <dgm:cxn modelId="{7A9DEA2C-5036-4030-A091-4B1AF3304271}" type="presParOf" srcId="{2A361533-0B94-4590-88D7-9B3BC56CB399}" destId="{0DAA064E-14E4-4D09-A9C7-C09924190E47}" srcOrd="4" destOrd="0" presId="urn:microsoft.com/office/officeart/2018/2/layout/IconLabelList"/>
    <dgm:cxn modelId="{26D3B8E9-28EA-4C7F-A2E3-0E482A5DBB0D}" type="presParOf" srcId="{0DAA064E-14E4-4D09-A9C7-C09924190E47}" destId="{E157B3E7-07BF-4B12-B150-3577C6DEDD7D}" srcOrd="0" destOrd="0" presId="urn:microsoft.com/office/officeart/2018/2/layout/IconLabelList"/>
    <dgm:cxn modelId="{25A7B682-1F86-4B67-9FFE-2655B5871260}" type="presParOf" srcId="{0DAA064E-14E4-4D09-A9C7-C09924190E47}" destId="{F739F131-428B-487D-91BE-76DA93C25389}" srcOrd="1" destOrd="0" presId="urn:microsoft.com/office/officeart/2018/2/layout/IconLabelList"/>
    <dgm:cxn modelId="{5636F841-DDE7-4386-8D7F-4EB4DC0F14E5}" type="presParOf" srcId="{0DAA064E-14E4-4D09-A9C7-C09924190E47}" destId="{F8CDA65C-1EBE-42BD-8769-5CF66D2D6984}" srcOrd="2" destOrd="0" presId="urn:microsoft.com/office/officeart/2018/2/layout/IconLabelList"/>
    <dgm:cxn modelId="{30AAABEA-CFBD-49D9-BC55-0F171896869C}" type="presParOf" srcId="{2A361533-0B94-4590-88D7-9B3BC56CB399}" destId="{9C13A48A-11B0-4156-B225-1CC7DBF46C0D}" srcOrd="5" destOrd="0" presId="urn:microsoft.com/office/officeart/2018/2/layout/IconLabelList"/>
    <dgm:cxn modelId="{1D0E9794-C91D-482B-B63A-584FB96ACC3F}" type="presParOf" srcId="{2A361533-0B94-4590-88D7-9B3BC56CB399}" destId="{E4A804FE-5766-49E5-B9C9-73A0985182ED}" srcOrd="6" destOrd="0" presId="urn:microsoft.com/office/officeart/2018/2/layout/IconLabelList"/>
    <dgm:cxn modelId="{7DAF5156-BB60-40EB-909B-51B68EB54461}" type="presParOf" srcId="{E4A804FE-5766-49E5-B9C9-73A0985182ED}" destId="{DF5D4A69-CB08-45E7-A652-4D9465186E94}" srcOrd="0" destOrd="0" presId="urn:microsoft.com/office/officeart/2018/2/layout/IconLabelList"/>
    <dgm:cxn modelId="{1F8A992C-9C9F-4E64-B9A1-A8F50CDF878C}" type="presParOf" srcId="{E4A804FE-5766-49E5-B9C9-73A0985182ED}" destId="{1E2AB446-9B07-486B-9498-C0A0C3FE3C69}" srcOrd="1" destOrd="0" presId="urn:microsoft.com/office/officeart/2018/2/layout/IconLabelList"/>
    <dgm:cxn modelId="{10B2F0C7-6546-4944-BE07-16A77A07AEFD}" type="presParOf" srcId="{E4A804FE-5766-49E5-B9C9-73A0985182ED}" destId="{8ACF6DD7-F21C-4271-80D7-59AA597CE709}"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D096C26-695A-4455-9FDD-861E36182A32}" type="doc">
      <dgm:prSet loTypeId="urn:microsoft.com/office/officeart/2005/8/layout/lProcess1" loCatId="process" qsTypeId="urn:microsoft.com/office/officeart/2005/8/quickstyle/simple1" qsCatId="simple" csTypeId="urn:microsoft.com/office/officeart/2005/8/colors/accent1_2" csCatId="accent1" phldr="1"/>
      <dgm:spPr/>
      <dgm:t>
        <a:bodyPr/>
        <a:lstStyle/>
        <a:p>
          <a:endParaRPr lang="pt-BR"/>
        </a:p>
      </dgm:t>
    </dgm:pt>
    <dgm:pt modelId="{5E77E878-8E5B-4BBF-BDF7-FD428E368947}">
      <dgm:prSet phldrT="[Texto]" custT="1"/>
      <dgm:spPr/>
      <dgm:t>
        <a:bodyPr/>
        <a:lstStyle/>
        <a:p>
          <a:r>
            <a:rPr lang="pt-BR" sz="6300" dirty="0"/>
            <a:t>Cenário Otimista</a:t>
          </a:r>
        </a:p>
      </dgm:t>
    </dgm:pt>
    <dgm:pt modelId="{CA1A93C8-9CC5-4457-975F-0B0425FB6B40}" type="parTrans" cxnId="{3DD8E3F1-9D22-49F5-9A83-636643D9DF50}">
      <dgm:prSet/>
      <dgm:spPr/>
      <dgm:t>
        <a:bodyPr/>
        <a:lstStyle/>
        <a:p>
          <a:endParaRPr lang="pt-BR"/>
        </a:p>
      </dgm:t>
    </dgm:pt>
    <dgm:pt modelId="{C8566CD8-4F97-48C6-B674-93D9B4FEEACC}" type="sibTrans" cxnId="{3DD8E3F1-9D22-49F5-9A83-636643D9DF50}">
      <dgm:prSet/>
      <dgm:spPr/>
      <dgm:t>
        <a:bodyPr/>
        <a:lstStyle/>
        <a:p>
          <a:endParaRPr lang="pt-BR"/>
        </a:p>
      </dgm:t>
    </dgm:pt>
    <dgm:pt modelId="{D2E3E0B0-8343-4F07-9463-0B54E07561D2}">
      <dgm:prSet phldrT="[Texto]"/>
      <dgm:spPr/>
      <dgm:t>
        <a:bodyPr/>
        <a:lstStyle/>
        <a:p>
          <a:pPr>
            <a:buFont typeface="Arial" panose="020B0604020202020204" pitchFamily="34" charset="0"/>
            <a:buChar char="●"/>
          </a:pPr>
          <a:r>
            <a:rPr lang="pt-BR" b="1" dirty="0">
              <a:effectLst/>
              <a:latin typeface="Noto Sans Symbols"/>
              <a:ea typeface="Noto Sans Symbols"/>
              <a:cs typeface="Noto Sans Symbols"/>
            </a:rPr>
            <a:t>Atingir 20.000 turistas na temporada 2029/2030</a:t>
          </a:r>
          <a:r>
            <a:rPr lang="pt-BR" dirty="0">
              <a:solidFill>
                <a:srgbClr val="000000"/>
              </a:solidFill>
              <a:effectLst/>
              <a:latin typeface="Noto Sans Symbols"/>
              <a:ea typeface="Noto Sans Symbols"/>
              <a:cs typeface="Noto Sans Symbols"/>
            </a:rPr>
            <a:t>: Alinhado com as </a:t>
          </a:r>
          <a:r>
            <a:rPr lang="pt-BR" dirty="0">
              <a:effectLst/>
              <a:latin typeface="Noto Sans Symbols"/>
              <a:ea typeface="Noto Sans Symbols"/>
              <a:cs typeface="Noto Sans Symbols"/>
            </a:rPr>
            <a:t>informações </a:t>
          </a:r>
          <a:r>
            <a:rPr lang="pt-BR" dirty="0">
              <a:solidFill>
                <a:srgbClr val="000000"/>
              </a:solidFill>
              <a:effectLst/>
              <a:latin typeface="Noto Sans Symbols"/>
              <a:ea typeface="Noto Sans Symbols"/>
              <a:cs typeface="Noto Sans Symbols"/>
            </a:rPr>
            <a:t>observadas </a:t>
          </a:r>
          <a:r>
            <a:rPr lang="pt-BR" dirty="0">
              <a:effectLst/>
              <a:latin typeface="Noto Sans Symbols"/>
              <a:ea typeface="Noto Sans Symbols"/>
              <a:cs typeface="Noto Sans Symbols"/>
            </a:rPr>
            <a:t>no estado do Amazonas;</a:t>
          </a:r>
          <a:r>
            <a:rPr lang="pt-BR" dirty="0">
              <a:solidFill>
                <a:srgbClr val="5B9BD5"/>
              </a:solidFill>
              <a:effectLst/>
              <a:latin typeface="Noto Sans Symbols"/>
              <a:ea typeface="Noto Sans Symbols"/>
              <a:cs typeface="Noto Sans Symbols"/>
            </a:rPr>
            <a:t>.</a:t>
          </a:r>
          <a:endParaRPr lang="pt-BR" dirty="0"/>
        </a:p>
      </dgm:t>
    </dgm:pt>
    <dgm:pt modelId="{85E7CA5F-6D09-4C3F-A0D7-18B2600E2CD7}" type="parTrans" cxnId="{F5941576-F5D0-4FE0-AEFC-4763135CE894}">
      <dgm:prSet/>
      <dgm:spPr/>
      <dgm:t>
        <a:bodyPr/>
        <a:lstStyle/>
        <a:p>
          <a:endParaRPr lang="pt-BR"/>
        </a:p>
      </dgm:t>
    </dgm:pt>
    <dgm:pt modelId="{70546C00-2C6F-4371-BF91-E1EBD913C7B3}" type="sibTrans" cxnId="{F5941576-F5D0-4FE0-AEFC-4763135CE894}">
      <dgm:prSet/>
      <dgm:spPr/>
      <dgm:t>
        <a:bodyPr/>
        <a:lstStyle/>
        <a:p>
          <a:endParaRPr lang="pt-BR"/>
        </a:p>
      </dgm:t>
    </dgm:pt>
    <dgm:pt modelId="{48018C44-FD16-49F7-9E9B-394701CEF400}">
      <dgm:prSet phldrT="[Texto]"/>
      <dgm:spPr/>
      <dgm:t>
        <a:bodyPr/>
        <a:lstStyle/>
        <a:p>
          <a:pPr>
            <a:buFont typeface="Arial" panose="020B0604020202020204" pitchFamily="34" charset="0"/>
            <a:buChar char="●"/>
          </a:pPr>
          <a:r>
            <a:rPr lang="pt-BR" b="1" dirty="0">
              <a:effectLst/>
              <a:latin typeface="Noto Sans Symbols"/>
              <a:ea typeface="Noto Sans Symbols"/>
              <a:cs typeface="Noto Sans Symbols"/>
            </a:rPr>
            <a:t>Gerar movimentação financeira em torno de 120 milhões de reais: </a:t>
          </a:r>
          <a:r>
            <a:rPr lang="pt-BR" dirty="0">
              <a:effectLst/>
              <a:latin typeface="Noto Sans Symbols"/>
              <a:ea typeface="Noto Sans Symbols"/>
              <a:cs typeface="Noto Sans Symbols"/>
            </a:rPr>
            <a:t>movimentação direta e indireta</a:t>
          </a:r>
          <a:endParaRPr lang="pt-BR" dirty="0"/>
        </a:p>
      </dgm:t>
    </dgm:pt>
    <dgm:pt modelId="{3F70F155-B475-4564-B2F3-C90CABF6EA57}" type="parTrans" cxnId="{C4AC150B-C459-49B4-974A-D5997BE65825}">
      <dgm:prSet/>
      <dgm:spPr/>
      <dgm:t>
        <a:bodyPr/>
        <a:lstStyle/>
        <a:p>
          <a:endParaRPr lang="pt-BR"/>
        </a:p>
      </dgm:t>
    </dgm:pt>
    <dgm:pt modelId="{CBC09E2D-6DFA-4B44-9185-9FCA02EE3552}" type="sibTrans" cxnId="{C4AC150B-C459-49B4-974A-D5997BE65825}">
      <dgm:prSet/>
      <dgm:spPr/>
      <dgm:t>
        <a:bodyPr/>
        <a:lstStyle/>
        <a:p>
          <a:endParaRPr lang="pt-BR"/>
        </a:p>
      </dgm:t>
    </dgm:pt>
    <dgm:pt modelId="{EF6B4C96-DDBF-4151-8098-6E884654FD12}" type="pres">
      <dgm:prSet presAssocID="{9D096C26-695A-4455-9FDD-861E36182A32}" presName="Name0" presStyleCnt="0">
        <dgm:presLayoutVars>
          <dgm:dir/>
          <dgm:animLvl val="lvl"/>
          <dgm:resizeHandles val="exact"/>
        </dgm:presLayoutVars>
      </dgm:prSet>
      <dgm:spPr/>
    </dgm:pt>
    <dgm:pt modelId="{750699F6-629D-4AF5-BD16-9A2EF5556EF5}" type="pres">
      <dgm:prSet presAssocID="{5E77E878-8E5B-4BBF-BDF7-FD428E368947}" presName="vertFlow" presStyleCnt="0"/>
      <dgm:spPr/>
    </dgm:pt>
    <dgm:pt modelId="{F611278D-8E25-41ED-B742-667CD6E724E9}" type="pres">
      <dgm:prSet presAssocID="{5E77E878-8E5B-4BBF-BDF7-FD428E368947}" presName="header" presStyleLbl="node1" presStyleIdx="0" presStyleCnt="1"/>
      <dgm:spPr/>
    </dgm:pt>
    <dgm:pt modelId="{D37BDE65-B244-4B72-8339-68CFF35E4DBE}" type="pres">
      <dgm:prSet presAssocID="{85E7CA5F-6D09-4C3F-A0D7-18B2600E2CD7}" presName="parTrans" presStyleLbl="sibTrans2D1" presStyleIdx="0" presStyleCnt="2"/>
      <dgm:spPr/>
    </dgm:pt>
    <dgm:pt modelId="{0D9BB1C3-29B8-4248-A873-5EDB09AB83DC}" type="pres">
      <dgm:prSet presAssocID="{D2E3E0B0-8343-4F07-9463-0B54E07561D2}" presName="child" presStyleLbl="alignAccFollowNode1" presStyleIdx="0" presStyleCnt="2">
        <dgm:presLayoutVars>
          <dgm:chMax val="0"/>
          <dgm:bulletEnabled val="1"/>
        </dgm:presLayoutVars>
      </dgm:prSet>
      <dgm:spPr/>
    </dgm:pt>
    <dgm:pt modelId="{A9ECF62E-3875-4E7E-AEF9-497C173F3E12}" type="pres">
      <dgm:prSet presAssocID="{70546C00-2C6F-4371-BF91-E1EBD913C7B3}" presName="sibTrans" presStyleLbl="sibTrans2D1" presStyleIdx="1" presStyleCnt="2"/>
      <dgm:spPr/>
    </dgm:pt>
    <dgm:pt modelId="{2578E477-52D6-4371-BB39-708F39D0AE2F}" type="pres">
      <dgm:prSet presAssocID="{48018C44-FD16-49F7-9E9B-394701CEF400}" presName="child" presStyleLbl="alignAccFollowNode1" presStyleIdx="1" presStyleCnt="2">
        <dgm:presLayoutVars>
          <dgm:chMax val="0"/>
          <dgm:bulletEnabled val="1"/>
        </dgm:presLayoutVars>
      </dgm:prSet>
      <dgm:spPr/>
    </dgm:pt>
  </dgm:ptLst>
  <dgm:cxnLst>
    <dgm:cxn modelId="{EEA53202-3E2F-45F1-BC97-41542B58B22E}" type="presOf" srcId="{5E77E878-8E5B-4BBF-BDF7-FD428E368947}" destId="{F611278D-8E25-41ED-B742-667CD6E724E9}" srcOrd="0" destOrd="0" presId="urn:microsoft.com/office/officeart/2005/8/layout/lProcess1"/>
    <dgm:cxn modelId="{C4AC150B-C459-49B4-974A-D5997BE65825}" srcId="{5E77E878-8E5B-4BBF-BDF7-FD428E368947}" destId="{48018C44-FD16-49F7-9E9B-394701CEF400}" srcOrd="1" destOrd="0" parTransId="{3F70F155-B475-4564-B2F3-C90CABF6EA57}" sibTransId="{CBC09E2D-6DFA-4B44-9185-9FCA02EE3552}"/>
    <dgm:cxn modelId="{0689C26A-7928-494D-AB9B-1566C8352B7F}" type="presOf" srcId="{D2E3E0B0-8343-4F07-9463-0B54E07561D2}" destId="{0D9BB1C3-29B8-4248-A873-5EDB09AB83DC}" srcOrd="0" destOrd="0" presId="urn:microsoft.com/office/officeart/2005/8/layout/lProcess1"/>
    <dgm:cxn modelId="{EDFA5470-67A4-44E0-9AC5-D1D88F11012E}" type="presOf" srcId="{85E7CA5F-6D09-4C3F-A0D7-18B2600E2CD7}" destId="{D37BDE65-B244-4B72-8339-68CFF35E4DBE}" srcOrd="0" destOrd="0" presId="urn:microsoft.com/office/officeart/2005/8/layout/lProcess1"/>
    <dgm:cxn modelId="{EE057E71-2CC6-450F-95E0-047A86A6EBFF}" type="presOf" srcId="{9D096C26-695A-4455-9FDD-861E36182A32}" destId="{EF6B4C96-DDBF-4151-8098-6E884654FD12}" srcOrd="0" destOrd="0" presId="urn:microsoft.com/office/officeart/2005/8/layout/lProcess1"/>
    <dgm:cxn modelId="{F5941576-F5D0-4FE0-AEFC-4763135CE894}" srcId="{5E77E878-8E5B-4BBF-BDF7-FD428E368947}" destId="{D2E3E0B0-8343-4F07-9463-0B54E07561D2}" srcOrd="0" destOrd="0" parTransId="{85E7CA5F-6D09-4C3F-A0D7-18B2600E2CD7}" sibTransId="{70546C00-2C6F-4371-BF91-E1EBD913C7B3}"/>
    <dgm:cxn modelId="{FA998ACE-7ED5-435F-97F3-77B89F15601D}" type="presOf" srcId="{70546C00-2C6F-4371-BF91-E1EBD913C7B3}" destId="{A9ECF62E-3875-4E7E-AEF9-497C173F3E12}" srcOrd="0" destOrd="0" presId="urn:microsoft.com/office/officeart/2005/8/layout/lProcess1"/>
    <dgm:cxn modelId="{E26E5EF0-4FF5-496C-81AD-8BD511B1011D}" type="presOf" srcId="{48018C44-FD16-49F7-9E9B-394701CEF400}" destId="{2578E477-52D6-4371-BB39-708F39D0AE2F}" srcOrd="0" destOrd="0" presId="urn:microsoft.com/office/officeart/2005/8/layout/lProcess1"/>
    <dgm:cxn modelId="{3DD8E3F1-9D22-49F5-9A83-636643D9DF50}" srcId="{9D096C26-695A-4455-9FDD-861E36182A32}" destId="{5E77E878-8E5B-4BBF-BDF7-FD428E368947}" srcOrd="0" destOrd="0" parTransId="{CA1A93C8-9CC5-4457-975F-0B0425FB6B40}" sibTransId="{C8566CD8-4F97-48C6-B674-93D9B4FEEACC}"/>
    <dgm:cxn modelId="{BCF23D68-4E30-454C-9A47-3F288ABF69AC}" type="presParOf" srcId="{EF6B4C96-DDBF-4151-8098-6E884654FD12}" destId="{750699F6-629D-4AF5-BD16-9A2EF5556EF5}" srcOrd="0" destOrd="0" presId="urn:microsoft.com/office/officeart/2005/8/layout/lProcess1"/>
    <dgm:cxn modelId="{6C87B83B-F773-4CFE-B5E3-3C2EAB551D06}" type="presParOf" srcId="{750699F6-629D-4AF5-BD16-9A2EF5556EF5}" destId="{F611278D-8E25-41ED-B742-667CD6E724E9}" srcOrd="0" destOrd="0" presId="urn:microsoft.com/office/officeart/2005/8/layout/lProcess1"/>
    <dgm:cxn modelId="{AFEDC740-264E-4D8D-81EE-A6E1A1A31CDF}" type="presParOf" srcId="{750699F6-629D-4AF5-BD16-9A2EF5556EF5}" destId="{D37BDE65-B244-4B72-8339-68CFF35E4DBE}" srcOrd="1" destOrd="0" presId="urn:microsoft.com/office/officeart/2005/8/layout/lProcess1"/>
    <dgm:cxn modelId="{A2EE0233-390F-4881-A250-D88B7867BF84}" type="presParOf" srcId="{750699F6-629D-4AF5-BD16-9A2EF5556EF5}" destId="{0D9BB1C3-29B8-4248-A873-5EDB09AB83DC}" srcOrd="2" destOrd="0" presId="urn:microsoft.com/office/officeart/2005/8/layout/lProcess1"/>
    <dgm:cxn modelId="{99A937E4-74E7-446C-95CF-A13AD5B2DDB0}" type="presParOf" srcId="{750699F6-629D-4AF5-BD16-9A2EF5556EF5}" destId="{A9ECF62E-3875-4E7E-AEF9-497C173F3E12}" srcOrd="3" destOrd="0" presId="urn:microsoft.com/office/officeart/2005/8/layout/lProcess1"/>
    <dgm:cxn modelId="{78F20AA3-596E-4271-BDE2-FD915DCD22CA}" type="presParOf" srcId="{750699F6-629D-4AF5-BD16-9A2EF5556EF5}" destId="{2578E477-52D6-4371-BB39-708F39D0AE2F}" srcOrd="4" destOrd="0" presId="urn:microsoft.com/office/officeart/2005/8/layout/l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D096C26-695A-4455-9FDD-861E36182A32}" type="doc">
      <dgm:prSet loTypeId="urn:microsoft.com/office/officeart/2005/8/layout/lProcess1" loCatId="process" qsTypeId="urn:microsoft.com/office/officeart/2005/8/quickstyle/simple1" qsCatId="simple" csTypeId="urn:microsoft.com/office/officeart/2005/8/colors/accent1_2" csCatId="accent1" phldr="1"/>
      <dgm:spPr/>
      <dgm:t>
        <a:bodyPr/>
        <a:lstStyle/>
        <a:p>
          <a:endParaRPr lang="pt-BR"/>
        </a:p>
      </dgm:t>
    </dgm:pt>
    <dgm:pt modelId="{9C5DBEB9-A1C9-4A5B-8C7E-BD340B97FFF6}">
      <dgm:prSet phldrT="[Texto]" custT="1"/>
      <dgm:spPr/>
      <dgm:t>
        <a:bodyPr/>
        <a:lstStyle/>
        <a:p>
          <a:r>
            <a:rPr lang="pt-BR" sz="5400" dirty="0"/>
            <a:t>Cenário Pessimista</a:t>
          </a:r>
        </a:p>
      </dgm:t>
    </dgm:pt>
    <dgm:pt modelId="{17E6459A-A8AD-4328-9197-B108DC8E9E4C}" type="parTrans" cxnId="{6708700A-E2EE-4689-8A16-ED0C9E70B1FA}">
      <dgm:prSet/>
      <dgm:spPr/>
      <dgm:t>
        <a:bodyPr/>
        <a:lstStyle/>
        <a:p>
          <a:endParaRPr lang="pt-BR"/>
        </a:p>
      </dgm:t>
    </dgm:pt>
    <dgm:pt modelId="{57AE0C0A-AC06-4260-958B-C9ED2E7EF014}" type="sibTrans" cxnId="{6708700A-E2EE-4689-8A16-ED0C9E70B1FA}">
      <dgm:prSet/>
      <dgm:spPr/>
      <dgm:t>
        <a:bodyPr/>
        <a:lstStyle/>
        <a:p>
          <a:endParaRPr lang="pt-BR"/>
        </a:p>
      </dgm:t>
    </dgm:pt>
    <dgm:pt modelId="{3A71A5F5-2EC9-4FA5-A763-6266302207A4}">
      <dgm:prSet/>
      <dgm:spPr/>
      <dgm:t>
        <a:bodyPr/>
        <a:lstStyle/>
        <a:p>
          <a:pPr>
            <a:buFont typeface="Arial" panose="020B0604020202020204" pitchFamily="34" charset="0"/>
            <a:buChar char="●"/>
          </a:pPr>
          <a:r>
            <a:rPr lang="pt-BR" b="0" dirty="0"/>
            <a:t>Extinção de Rondônia no mercado nacional como destino de pesca esportiva;</a:t>
          </a:r>
        </a:p>
      </dgm:t>
    </dgm:pt>
    <dgm:pt modelId="{51A43D00-20B5-4B05-B098-EA0E1D11BD0B}" type="parTrans" cxnId="{89197D62-61B7-44CD-9A93-1AF2791407C8}">
      <dgm:prSet/>
      <dgm:spPr/>
      <dgm:t>
        <a:bodyPr/>
        <a:lstStyle/>
        <a:p>
          <a:endParaRPr lang="pt-BR"/>
        </a:p>
      </dgm:t>
    </dgm:pt>
    <dgm:pt modelId="{9A92A40B-7A9F-4AB8-9E86-2C30C78356CB}" type="sibTrans" cxnId="{89197D62-61B7-44CD-9A93-1AF2791407C8}">
      <dgm:prSet/>
      <dgm:spPr/>
      <dgm:t>
        <a:bodyPr/>
        <a:lstStyle/>
        <a:p>
          <a:endParaRPr lang="pt-BR"/>
        </a:p>
      </dgm:t>
    </dgm:pt>
    <dgm:pt modelId="{9B851C85-88A6-4017-8222-43D6920699BC}">
      <dgm:prSet/>
      <dgm:spPr/>
      <dgm:t>
        <a:bodyPr/>
        <a:lstStyle/>
        <a:p>
          <a:pPr>
            <a:buFont typeface="Arial" panose="020B0604020202020204" pitchFamily="34" charset="0"/>
            <a:buChar char="●"/>
          </a:pPr>
          <a:r>
            <a:rPr lang="pt-BR" b="0" dirty="0"/>
            <a:t>Desemprego crescente nas comunidades ribeirinhas e nos municípios que exploram o turismo da pesca esportiva.</a:t>
          </a:r>
        </a:p>
      </dgm:t>
    </dgm:pt>
    <dgm:pt modelId="{3530E056-E7B0-4B6E-9C11-FE6CCC73AB2B}" type="parTrans" cxnId="{EDFE7383-662B-42B5-9E84-EA47F9892B08}">
      <dgm:prSet/>
      <dgm:spPr/>
      <dgm:t>
        <a:bodyPr/>
        <a:lstStyle/>
        <a:p>
          <a:endParaRPr lang="pt-BR"/>
        </a:p>
      </dgm:t>
    </dgm:pt>
    <dgm:pt modelId="{E1C189CE-C704-46A5-8770-A15D96AAFEAD}" type="sibTrans" cxnId="{EDFE7383-662B-42B5-9E84-EA47F9892B08}">
      <dgm:prSet/>
      <dgm:spPr/>
      <dgm:t>
        <a:bodyPr/>
        <a:lstStyle/>
        <a:p>
          <a:endParaRPr lang="pt-BR"/>
        </a:p>
      </dgm:t>
    </dgm:pt>
    <dgm:pt modelId="{EF6B4C96-DDBF-4151-8098-6E884654FD12}" type="pres">
      <dgm:prSet presAssocID="{9D096C26-695A-4455-9FDD-861E36182A32}" presName="Name0" presStyleCnt="0">
        <dgm:presLayoutVars>
          <dgm:dir/>
          <dgm:animLvl val="lvl"/>
          <dgm:resizeHandles val="exact"/>
        </dgm:presLayoutVars>
      </dgm:prSet>
      <dgm:spPr/>
    </dgm:pt>
    <dgm:pt modelId="{7098FC0C-CA6B-45D2-8AE2-978238E063D3}" type="pres">
      <dgm:prSet presAssocID="{9C5DBEB9-A1C9-4A5B-8C7E-BD340B97FFF6}" presName="vertFlow" presStyleCnt="0"/>
      <dgm:spPr/>
    </dgm:pt>
    <dgm:pt modelId="{4264B050-93D0-43E1-83A1-87AF33EAE657}" type="pres">
      <dgm:prSet presAssocID="{9C5DBEB9-A1C9-4A5B-8C7E-BD340B97FFF6}" presName="header" presStyleLbl="node1" presStyleIdx="0" presStyleCnt="1" custLinFactNeighborX="-11006" custLinFactNeighborY="28516"/>
      <dgm:spPr/>
    </dgm:pt>
    <dgm:pt modelId="{A7AD3A33-AD0C-4979-B2CC-666EC4E06CF0}" type="pres">
      <dgm:prSet presAssocID="{51A43D00-20B5-4B05-B098-EA0E1D11BD0B}" presName="parTrans" presStyleLbl="sibTrans2D1" presStyleIdx="0" presStyleCnt="2"/>
      <dgm:spPr/>
    </dgm:pt>
    <dgm:pt modelId="{93904FDE-02C0-4843-B8A3-414882BE49D1}" type="pres">
      <dgm:prSet presAssocID="{3A71A5F5-2EC9-4FA5-A763-6266302207A4}" presName="child" presStyleLbl="alignAccFollowNode1" presStyleIdx="0" presStyleCnt="2" custLinFactNeighborX="-11705">
        <dgm:presLayoutVars>
          <dgm:chMax val="0"/>
          <dgm:bulletEnabled val="1"/>
        </dgm:presLayoutVars>
      </dgm:prSet>
      <dgm:spPr/>
    </dgm:pt>
    <dgm:pt modelId="{9F137467-9966-4CF1-AF5D-9E5237F9BEBA}" type="pres">
      <dgm:prSet presAssocID="{9A92A40B-7A9F-4AB8-9E86-2C30C78356CB}" presName="sibTrans" presStyleLbl="sibTrans2D1" presStyleIdx="1" presStyleCnt="2"/>
      <dgm:spPr/>
    </dgm:pt>
    <dgm:pt modelId="{425295AD-DB67-4833-910D-861A7E50D450}" type="pres">
      <dgm:prSet presAssocID="{9B851C85-88A6-4017-8222-43D6920699BC}" presName="child" presStyleLbl="alignAccFollowNode1" presStyleIdx="1" presStyleCnt="2" custLinFactNeighborX="-11705">
        <dgm:presLayoutVars>
          <dgm:chMax val="0"/>
          <dgm:bulletEnabled val="1"/>
        </dgm:presLayoutVars>
      </dgm:prSet>
      <dgm:spPr/>
    </dgm:pt>
  </dgm:ptLst>
  <dgm:cxnLst>
    <dgm:cxn modelId="{6708700A-E2EE-4689-8A16-ED0C9E70B1FA}" srcId="{9D096C26-695A-4455-9FDD-861E36182A32}" destId="{9C5DBEB9-A1C9-4A5B-8C7E-BD340B97FFF6}" srcOrd="0" destOrd="0" parTransId="{17E6459A-A8AD-4328-9197-B108DC8E9E4C}" sibTransId="{57AE0C0A-AC06-4260-958B-C9ED2E7EF014}"/>
    <dgm:cxn modelId="{B11FD05B-9393-40BC-8A6C-469957C67E49}" type="presOf" srcId="{9B851C85-88A6-4017-8222-43D6920699BC}" destId="{425295AD-DB67-4833-910D-861A7E50D450}" srcOrd="0" destOrd="0" presId="urn:microsoft.com/office/officeart/2005/8/layout/lProcess1"/>
    <dgm:cxn modelId="{89197D62-61B7-44CD-9A93-1AF2791407C8}" srcId="{9C5DBEB9-A1C9-4A5B-8C7E-BD340B97FFF6}" destId="{3A71A5F5-2EC9-4FA5-A763-6266302207A4}" srcOrd="0" destOrd="0" parTransId="{51A43D00-20B5-4B05-B098-EA0E1D11BD0B}" sibTransId="{9A92A40B-7A9F-4AB8-9E86-2C30C78356CB}"/>
    <dgm:cxn modelId="{28A39950-D929-484C-9245-D4BD4B0C29EB}" type="presOf" srcId="{3A71A5F5-2EC9-4FA5-A763-6266302207A4}" destId="{93904FDE-02C0-4843-B8A3-414882BE49D1}" srcOrd="0" destOrd="0" presId="urn:microsoft.com/office/officeart/2005/8/layout/lProcess1"/>
    <dgm:cxn modelId="{EE057E71-2CC6-450F-95E0-047A86A6EBFF}" type="presOf" srcId="{9D096C26-695A-4455-9FDD-861E36182A32}" destId="{EF6B4C96-DDBF-4151-8098-6E884654FD12}" srcOrd="0" destOrd="0" presId="urn:microsoft.com/office/officeart/2005/8/layout/lProcess1"/>
    <dgm:cxn modelId="{B73BBD7B-3341-4182-9FCA-E31C19C05ADA}" type="presOf" srcId="{51A43D00-20B5-4B05-B098-EA0E1D11BD0B}" destId="{A7AD3A33-AD0C-4979-B2CC-666EC4E06CF0}" srcOrd="0" destOrd="0" presId="urn:microsoft.com/office/officeart/2005/8/layout/lProcess1"/>
    <dgm:cxn modelId="{EDFE7383-662B-42B5-9E84-EA47F9892B08}" srcId="{9C5DBEB9-A1C9-4A5B-8C7E-BD340B97FFF6}" destId="{9B851C85-88A6-4017-8222-43D6920699BC}" srcOrd="1" destOrd="0" parTransId="{3530E056-E7B0-4B6E-9C11-FE6CCC73AB2B}" sibTransId="{E1C189CE-C704-46A5-8770-A15D96AAFEAD}"/>
    <dgm:cxn modelId="{9C151885-D7CA-4DED-A3FB-A4D7C535BA89}" type="presOf" srcId="{9C5DBEB9-A1C9-4A5B-8C7E-BD340B97FFF6}" destId="{4264B050-93D0-43E1-83A1-87AF33EAE657}" srcOrd="0" destOrd="0" presId="urn:microsoft.com/office/officeart/2005/8/layout/lProcess1"/>
    <dgm:cxn modelId="{FD7D85A5-C932-47D5-9C52-25B75BFC19E4}" type="presOf" srcId="{9A92A40B-7A9F-4AB8-9E86-2C30C78356CB}" destId="{9F137467-9966-4CF1-AF5D-9E5237F9BEBA}" srcOrd="0" destOrd="0" presId="urn:microsoft.com/office/officeart/2005/8/layout/lProcess1"/>
    <dgm:cxn modelId="{0310ABC5-7369-4056-80E9-FD77D65F55A9}" type="presParOf" srcId="{EF6B4C96-DDBF-4151-8098-6E884654FD12}" destId="{7098FC0C-CA6B-45D2-8AE2-978238E063D3}" srcOrd="0" destOrd="0" presId="urn:microsoft.com/office/officeart/2005/8/layout/lProcess1"/>
    <dgm:cxn modelId="{6D4CEF0C-D279-4906-886D-084DBA17F84F}" type="presParOf" srcId="{7098FC0C-CA6B-45D2-8AE2-978238E063D3}" destId="{4264B050-93D0-43E1-83A1-87AF33EAE657}" srcOrd="0" destOrd="0" presId="urn:microsoft.com/office/officeart/2005/8/layout/lProcess1"/>
    <dgm:cxn modelId="{460AB533-AC3B-409B-9A13-81E2A70C3A93}" type="presParOf" srcId="{7098FC0C-CA6B-45D2-8AE2-978238E063D3}" destId="{A7AD3A33-AD0C-4979-B2CC-666EC4E06CF0}" srcOrd="1" destOrd="0" presId="urn:microsoft.com/office/officeart/2005/8/layout/lProcess1"/>
    <dgm:cxn modelId="{4394E048-1FFF-44B5-8378-3592FAA4B298}" type="presParOf" srcId="{7098FC0C-CA6B-45D2-8AE2-978238E063D3}" destId="{93904FDE-02C0-4843-B8A3-414882BE49D1}" srcOrd="2" destOrd="0" presId="urn:microsoft.com/office/officeart/2005/8/layout/lProcess1"/>
    <dgm:cxn modelId="{AF869C7C-6CCC-4638-B644-1BEB209F26EF}" type="presParOf" srcId="{7098FC0C-CA6B-45D2-8AE2-978238E063D3}" destId="{9F137467-9966-4CF1-AF5D-9E5237F9BEBA}" srcOrd="3" destOrd="0" presId="urn:microsoft.com/office/officeart/2005/8/layout/lProcess1"/>
    <dgm:cxn modelId="{47B5B2E9-31A4-4B7A-BBA8-55FAB19DFE92}" type="presParOf" srcId="{7098FC0C-CA6B-45D2-8AE2-978238E063D3}" destId="{425295AD-DB67-4833-910D-861A7E50D450}" srcOrd="4" destOrd="0" presId="urn:microsoft.com/office/officeart/2005/8/layout/l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D096C26-695A-4455-9FDD-861E36182A32}" type="doc">
      <dgm:prSet loTypeId="urn:microsoft.com/office/officeart/2005/8/layout/lProcess1" loCatId="process" qsTypeId="urn:microsoft.com/office/officeart/2005/8/quickstyle/simple1" qsCatId="simple" csTypeId="urn:microsoft.com/office/officeart/2005/8/colors/accent1_2" csCatId="accent1" phldr="1"/>
      <dgm:spPr/>
      <dgm:t>
        <a:bodyPr/>
        <a:lstStyle/>
        <a:p>
          <a:endParaRPr lang="pt-BR"/>
        </a:p>
      </dgm:t>
    </dgm:pt>
    <dgm:pt modelId="{5E77E878-8E5B-4BBF-BDF7-FD428E368947}">
      <dgm:prSet phldrT="[Texto]"/>
      <dgm:spPr/>
      <dgm:t>
        <a:bodyPr/>
        <a:lstStyle/>
        <a:p>
          <a:r>
            <a:rPr lang="pt-BR" dirty="0"/>
            <a:t>Cenário Realista</a:t>
          </a:r>
        </a:p>
      </dgm:t>
    </dgm:pt>
    <dgm:pt modelId="{CA1A93C8-9CC5-4457-975F-0B0425FB6B40}" type="parTrans" cxnId="{3DD8E3F1-9D22-49F5-9A83-636643D9DF50}">
      <dgm:prSet/>
      <dgm:spPr/>
      <dgm:t>
        <a:bodyPr/>
        <a:lstStyle/>
        <a:p>
          <a:endParaRPr lang="pt-BR"/>
        </a:p>
      </dgm:t>
    </dgm:pt>
    <dgm:pt modelId="{C8566CD8-4F97-48C6-B674-93D9B4FEEACC}" type="sibTrans" cxnId="{3DD8E3F1-9D22-49F5-9A83-636643D9DF50}">
      <dgm:prSet/>
      <dgm:spPr/>
      <dgm:t>
        <a:bodyPr/>
        <a:lstStyle/>
        <a:p>
          <a:endParaRPr lang="pt-BR"/>
        </a:p>
      </dgm:t>
    </dgm:pt>
    <dgm:pt modelId="{D2E3E0B0-8343-4F07-9463-0B54E07561D2}">
      <dgm:prSet phldrT="[Texto]" custT="1"/>
      <dgm:spPr/>
      <dgm:t>
        <a:bodyPr/>
        <a:lstStyle/>
        <a:p>
          <a:pPr>
            <a:buFont typeface="Arial" panose="020B0604020202020204" pitchFamily="34" charset="0"/>
            <a:buChar char="●"/>
          </a:pPr>
          <a:r>
            <a:rPr lang="pt-BR" sz="2400" dirty="0">
              <a:effectLst/>
              <a:latin typeface="Arial" panose="020B0604020202020204" pitchFamily="34" charset="0"/>
              <a:ea typeface="Arial" panose="020B0604020202020204" pitchFamily="34" charset="0"/>
            </a:rPr>
            <a:t>A implementação parcial do Plano de Ação proposto irá afetar o horizonte de 6(seis) anos para a consolidação do destino</a:t>
          </a:r>
          <a:r>
            <a:rPr lang="pt-BR" sz="2400" dirty="0">
              <a:latin typeface="Arial" panose="020B0604020202020204" pitchFamily="34" charset="0"/>
              <a:ea typeface="Arial" panose="020B0604020202020204" pitchFamily="34" charset="0"/>
            </a:rPr>
            <a:t>. </a:t>
          </a:r>
          <a:endParaRPr lang="pt-BR" sz="2400" dirty="0"/>
        </a:p>
      </dgm:t>
    </dgm:pt>
    <dgm:pt modelId="{85E7CA5F-6D09-4C3F-A0D7-18B2600E2CD7}" type="parTrans" cxnId="{F5941576-F5D0-4FE0-AEFC-4763135CE894}">
      <dgm:prSet/>
      <dgm:spPr/>
      <dgm:t>
        <a:bodyPr/>
        <a:lstStyle/>
        <a:p>
          <a:endParaRPr lang="pt-BR"/>
        </a:p>
      </dgm:t>
    </dgm:pt>
    <dgm:pt modelId="{70546C00-2C6F-4371-BF91-E1EBD913C7B3}" type="sibTrans" cxnId="{F5941576-F5D0-4FE0-AEFC-4763135CE894}">
      <dgm:prSet/>
      <dgm:spPr/>
      <dgm:t>
        <a:bodyPr/>
        <a:lstStyle/>
        <a:p>
          <a:endParaRPr lang="pt-BR"/>
        </a:p>
      </dgm:t>
    </dgm:pt>
    <dgm:pt modelId="{48018C44-FD16-49F7-9E9B-394701CEF400}">
      <dgm:prSet phldrT="[Texto]" custT="1"/>
      <dgm:spPr/>
      <dgm:t>
        <a:bodyPr/>
        <a:lstStyle/>
        <a:p>
          <a:pPr>
            <a:buFont typeface="Arial" panose="020B0604020202020204" pitchFamily="34" charset="0"/>
            <a:buChar char="●"/>
          </a:pPr>
          <a:r>
            <a:rPr lang="pt-BR" sz="2000" dirty="0">
              <a:effectLst/>
              <a:latin typeface="Arial" panose="020B0604020202020204" pitchFamily="34" charset="0"/>
              <a:ea typeface="Arial" panose="020B0604020202020204" pitchFamily="34" charset="0"/>
            </a:rPr>
            <a:t>Nesta situação o atingimento do fluxo turístico proposto no cenário otimista poderá se prolongar por anos a fio, promovendo gastos governamentais sem planejamento, sem retorno efetivo para a sociedade e sem transformar o turismo da pesca esportiva numa atividade econômica geradora de renda, inclusão social e preservação ambiental</a:t>
          </a:r>
          <a:endParaRPr lang="pt-BR" sz="2000" dirty="0"/>
        </a:p>
      </dgm:t>
    </dgm:pt>
    <dgm:pt modelId="{3F70F155-B475-4564-B2F3-C90CABF6EA57}" type="parTrans" cxnId="{C4AC150B-C459-49B4-974A-D5997BE65825}">
      <dgm:prSet/>
      <dgm:spPr/>
      <dgm:t>
        <a:bodyPr/>
        <a:lstStyle/>
        <a:p>
          <a:endParaRPr lang="pt-BR"/>
        </a:p>
      </dgm:t>
    </dgm:pt>
    <dgm:pt modelId="{CBC09E2D-6DFA-4B44-9185-9FCA02EE3552}" type="sibTrans" cxnId="{C4AC150B-C459-49B4-974A-D5997BE65825}">
      <dgm:prSet/>
      <dgm:spPr/>
      <dgm:t>
        <a:bodyPr/>
        <a:lstStyle/>
        <a:p>
          <a:endParaRPr lang="pt-BR"/>
        </a:p>
      </dgm:t>
    </dgm:pt>
    <dgm:pt modelId="{644B5E73-EA48-47F9-BFF6-BCBEB9AD3EFD}">
      <dgm:prSet custT="1"/>
      <dgm:spPr/>
      <dgm:t>
        <a:bodyPr/>
        <a:lstStyle/>
        <a:p>
          <a:r>
            <a:rPr lang="pt-BR" sz="2000" dirty="0">
              <a:effectLst/>
              <a:latin typeface="Arial" panose="020B0604020202020204" pitchFamily="34" charset="0"/>
              <a:ea typeface="Arial" panose="020B0604020202020204" pitchFamily="34" charset="0"/>
            </a:rPr>
            <a:t>Caso esta situação aconteça, por questões intempestivas, sugerimos que os direcionamentos estratégicos sejam revistos e os projetos sejam reajustados dentro das possibilidades estabelecidas.</a:t>
          </a:r>
          <a:endParaRPr lang="pt-BR" sz="2000" dirty="0"/>
        </a:p>
      </dgm:t>
    </dgm:pt>
    <dgm:pt modelId="{E8BB1384-551D-4E5A-9753-C211B2A1BF5A}" type="parTrans" cxnId="{B3C83E59-3244-4966-9BF2-7940B763A488}">
      <dgm:prSet/>
      <dgm:spPr/>
      <dgm:t>
        <a:bodyPr/>
        <a:lstStyle/>
        <a:p>
          <a:endParaRPr lang="pt-BR"/>
        </a:p>
      </dgm:t>
    </dgm:pt>
    <dgm:pt modelId="{21984ABA-4C5D-43A0-9AF0-7E13B3CC9569}" type="sibTrans" cxnId="{B3C83E59-3244-4966-9BF2-7940B763A488}">
      <dgm:prSet/>
      <dgm:spPr/>
      <dgm:t>
        <a:bodyPr/>
        <a:lstStyle/>
        <a:p>
          <a:endParaRPr lang="pt-BR"/>
        </a:p>
      </dgm:t>
    </dgm:pt>
    <dgm:pt modelId="{EF6B4C96-DDBF-4151-8098-6E884654FD12}" type="pres">
      <dgm:prSet presAssocID="{9D096C26-695A-4455-9FDD-861E36182A32}" presName="Name0" presStyleCnt="0">
        <dgm:presLayoutVars>
          <dgm:dir/>
          <dgm:animLvl val="lvl"/>
          <dgm:resizeHandles val="exact"/>
        </dgm:presLayoutVars>
      </dgm:prSet>
      <dgm:spPr/>
    </dgm:pt>
    <dgm:pt modelId="{750699F6-629D-4AF5-BD16-9A2EF5556EF5}" type="pres">
      <dgm:prSet presAssocID="{5E77E878-8E5B-4BBF-BDF7-FD428E368947}" presName="vertFlow" presStyleCnt="0"/>
      <dgm:spPr/>
    </dgm:pt>
    <dgm:pt modelId="{F611278D-8E25-41ED-B742-667CD6E724E9}" type="pres">
      <dgm:prSet presAssocID="{5E77E878-8E5B-4BBF-BDF7-FD428E368947}" presName="header" presStyleLbl="node1" presStyleIdx="0" presStyleCnt="1" custScaleX="152408"/>
      <dgm:spPr/>
    </dgm:pt>
    <dgm:pt modelId="{D37BDE65-B244-4B72-8339-68CFF35E4DBE}" type="pres">
      <dgm:prSet presAssocID="{85E7CA5F-6D09-4C3F-A0D7-18B2600E2CD7}" presName="parTrans" presStyleLbl="sibTrans2D1" presStyleIdx="0" presStyleCnt="3"/>
      <dgm:spPr/>
    </dgm:pt>
    <dgm:pt modelId="{0D9BB1C3-29B8-4248-A873-5EDB09AB83DC}" type="pres">
      <dgm:prSet presAssocID="{D2E3E0B0-8343-4F07-9463-0B54E07561D2}" presName="child" presStyleLbl="alignAccFollowNode1" presStyleIdx="0" presStyleCnt="3" custScaleX="149951">
        <dgm:presLayoutVars>
          <dgm:chMax val="0"/>
          <dgm:bulletEnabled val="1"/>
        </dgm:presLayoutVars>
      </dgm:prSet>
      <dgm:spPr/>
    </dgm:pt>
    <dgm:pt modelId="{A9ECF62E-3875-4E7E-AEF9-497C173F3E12}" type="pres">
      <dgm:prSet presAssocID="{70546C00-2C6F-4371-BF91-E1EBD913C7B3}" presName="sibTrans" presStyleLbl="sibTrans2D1" presStyleIdx="1" presStyleCnt="3"/>
      <dgm:spPr/>
    </dgm:pt>
    <dgm:pt modelId="{2578E477-52D6-4371-BB39-708F39D0AE2F}" type="pres">
      <dgm:prSet presAssocID="{48018C44-FD16-49F7-9E9B-394701CEF400}" presName="child" presStyleLbl="alignAccFollowNode1" presStyleIdx="1" presStyleCnt="3" custScaleX="150565" custScaleY="178140">
        <dgm:presLayoutVars>
          <dgm:chMax val="0"/>
          <dgm:bulletEnabled val="1"/>
        </dgm:presLayoutVars>
      </dgm:prSet>
      <dgm:spPr/>
    </dgm:pt>
    <dgm:pt modelId="{5F01C33E-A73E-433E-AABF-2E52BCFFD3EC}" type="pres">
      <dgm:prSet presAssocID="{CBC09E2D-6DFA-4B44-9185-9FCA02EE3552}" presName="sibTrans" presStyleLbl="sibTrans2D1" presStyleIdx="2" presStyleCnt="3"/>
      <dgm:spPr/>
    </dgm:pt>
    <dgm:pt modelId="{52D3DC70-235B-4DAF-8473-AC09D0D180E8}" type="pres">
      <dgm:prSet presAssocID="{644B5E73-EA48-47F9-BFF6-BCBEB9AD3EFD}" presName="child" presStyleLbl="alignAccFollowNode1" presStyleIdx="2" presStyleCnt="3" custScaleX="151794">
        <dgm:presLayoutVars>
          <dgm:chMax val="0"/>
          <dgm:bulletEnabled val="1"/>
        </dgm:presLayoutVars>
      </dgm:prSet>
      <dgm:spPr/>
    </dgm:pt>
  </dgm:ptLst>
  <dgm:cxnLst>
    <dgm:cxn modelId="{EEA53202-3E2F-45F1-BC97-41542B58B22E}" type="presOf" srcId="{5E77E878-8E5B-4BBF-BDF7-FD428E368947}" destId="{F611278D-8E25-41ED-B742-667CD6E724E9}" srcOrd="0" destOrd="0" presId="urn:microsoft.com/office/officeart/2005/8/layout/lProcess1"/>
    <dgm:cxn modelId="{C4AC150B-C459-49B4-974A-D5997BE65825}" srcId="{5E77E878-8E5B-4BBF-BDF7-FD428E368947}" destId="{48018C44-FD16-49F7-9E9B-394701CEF400}" srcOrd="1" destOrd="0" parTransId="{3F70F155-B475-4564-B2F3-C90CABF6EA57}" sibTransId="{CBC09E2D-6DFA-4B44-9185-9FCA02EE3552}"/>
    <dgm:cxn modelId="{0689C26A-7928-494D-AB9B-1566C8352B7F}" type="presOf" srcId="{D2E3E0B0-8343-4F07-9463-0B54E07561D2}" destId="{0D9BB1C3-29B8-4248-A873-5EDB09AB83DC}" srcOrd="0" destOrd="0" presId="urn:microsoft.com/office/officeart/2005/8/layout/lProcess1"/>
    <dgm:cxn modelId="{EDFA5470-67A4-44E0-9AC5-D1D88F11012E}" type="presOf" srcId="{85E7CA5F-6D09-4C3F-A0D7-18B2600E2CD7}" destId="{D37BDE65-B244-4B72-8339-68CFF35E4DBE}" srcOrd="0" destOrd="0" presId="urn:microsoft.com/office/officeart/2005/8/layout/lProcess1"/>
    <dgm:cxn modelId="{EE057E71-2CC6-450F-95E0-047A86A6EBFF}" type="presOf" srcId="{9D096C26-695A-4455-9FDD-861E36182A32}" destId="{EF6B4C96-DDBF-4151-8098-6E884654FD12}" srcOrd="0" destOrd="0" presId="urn:microsoft.com/office/officeart/2005/8/layout/lProcess1"/>
    <dgm:cxn modelId="{F5941576-F5D0-4FE0-AEFC-4763135CE894}" srcId="{5E77E878-8E5B-4BBF-BDF7-FD428E368947}" destId="{D2E3E0B0-8343-4F07-9463-0B54E07561D2}" srcOrd="0" destOrd="0" parTransId="{85E7CA5F-6D09-4C3F-A0D7-18B2600E2CD7}" sibTransId="{70546C00-2C6F-4371-BF91-E1EBD913C7B3}"/>
    <dgm:cxn modelId="{B3C83E59-3244-4966-9BF2-7940B763A488}" srcId="{5E77E878-8E5B-4BBF-BDF7-FD428E368947}" destId="{644B5E73-EA48-47F9-BFF6-BCBEB9AD3EFD}" srcOrd="2" destOrd="0" parTransId="{E8BB1384-551D-4E5A-9753-C211B2A1BF5A}" sibTransId="{21984ABA-4C5D-43A0-9AF0-7E13B3CC9569}"/>
    <dgm:cxn modelId="{BBBD0F7C-F2C6-421E-ABBB-F59DC9261E05}" type="presOf" srcId="{644B5E73-EA48-47F9-BFF6-BCBEB9AD3EFD}" destId="{52D3DC70-235B-4DAF-8473-AC09D0D180E8}" srcOrd="0" destOrd="0" presId="urn:microsoft.com/office/officeart/2005/8/layout/lProcess1"/>
    <dgm:cxn modelId="{FA998ACE-7ED5-435F-97F3-77B89F15601D}" type="presOf" srcId="{70546C00-2C6F-4371-BF91-E1EBD913C7B3}" destId="{A9ECF62E-3875-4E7E-AEF9-497C173F3E12}" srcOrd="0" destOrd="0" presId="urn:microsoft.com/office/officeart/2005/8/layout/lProcess1"/>
    <dgm:cxn modelId="{80C987D4-640D-42ED-BF4D-C31CD23EC815}" type="presOf" srcId="{CBC09E2D-6DFA-4B44-9185-9FCA02EE3552}" destId="{5F01C33E-A73E-433E-AABF-2E52BCFFD3EC}" srcOrd="0" destOrd="0" presId="urn:microsoft.com/office/officeart/2005/8/layout/lProcess1"/>
    <dgm:cxn modelId="{E26E5EF0-4FF5-496C-81AD-8BD511B1011D}" type="presOf" srcId="{48018C44-FD16-49F7-9E9B-394701CEF400}" destId="{2578E477-52D6-4371-BB39-708F39D0AE2F}" srcOrd="0" destOrd="0" presId="urn:microsoft.com/office/officeart/2005/8/layout/lProcess1"/>
    <dgm:cxn modelId="{3DD8E3F1-9D22-49F5-9A83-636643D9DF50}" srcId="{9D096C26-695A-4455-9FDD-861E36182A32}" destId="{5E77E878-8E5B-4BBF-BDF7-FD428E368947}" srcOrd="0" destOrd="0" parTransId="{CA1A93C8-9CC5-4457-975F-0B0425FB6B40}" sibTransId="{C8566CD8-4F97-48C6-B674-93D9B4FEEACC}"/>
    <dgm:cxn modelId="{BCF23D68-4E30-454C-9A47-3F288ABF69AC}" type="presParOf" srcId="{EF6B4C96-DDBF-4151-8098-6E884654FD12}" destId="{750699F6-629D-4AF5-BD16-9A2EF5556EF5}" srcOrd="0" destOrd="0" presId="urn:microsoft.com/office/officeart/2005/8/layout/lProcess1"/>
    <dgm:cxn modelId="{6C87B83B-F773-4CFE-B5E3-3C2EAB551D06}" type="presParOf" srcId="{750699F6-629D-4AF5-BD16-9A2EF5556EF5}" destId="{F611278D-8E25-41ED-B742-667CD6E724E9}" srcOrd="0" destOrd="0" presId="urn:microsoft.com/office/officeart/2005/8/layout/lProcess1"/>
    <dgm:cxn modelId="{AFEDC740-264E-4D8D-81EE-A6E1A1A31CDF}" type="presParOf" srcId="{750699F6-629D-4AF5-BD16-9A2EF5556EF5}" destId="{D37BDE65-B244-4B72-8339-68CFF35E4DBE}" srcOrd="1" destOrd="0" presId="urn:microsoft.com/office/officeart/2005/8/layout/lProcess1"/>
    <dgm:cxn modelId="{A2EE0233-390F-4881-A250-D88B7867BF84}" type="presParOf" srcId="{750699F6-629D-4AF5-BD16-9A2EF5556EF5}" destId="{0D9BB1C3-29B8-4248-A873-5EDB09AB83DC}" srcOrd="2" destOrd="0" presId="urn:microsoft.com/office/officeart/2005/8/layout/lProcess1"/>
    <dgm:cxn modelId="{99A937E4-74E7-446C-95CF-A13AD5B2DDB0}" type="presParOf" srcId="{750699F6-629D-4AF5-BD16-9A2EF5556EF5}" destId="{A9ECF62E-3875-4E7E-AEF9-497C173F3E12}" srcOrd="3" destOrd="0" presId="urn:microsoft.com/office/officeart/2005/8/layout/lProcess1"/>
    <dgm:cxn modelId="{78F20AA3-596E-4271-BDE2-FD915DCD22CA}" type="presParOf" srcId="{750699F6-629D-4AF5-BD16-9A2EF5556EF5}" destId="{2578E477-52D6-4371-BB39-708F39D0AE2F}" srcOrd="4" destOrd="0" presId="urn:microsoft.com/office/officeart/2005/8/layout/lProcess1"/>
    <dgm:cxn modelId="{1E40EC47-E43B-460C-A905-DDF42FE0E28D}" type="presParOf" srcId="{750699F6-629D-4AF5-BD16-9A2EF5556EF5}" destId="{5F01C33E-A73E-433E-AABF-2E52BCFFD3EC}" srcOrd="5" destOrd="0" presId="urn:microsoft.com/office/officeart/2005/8/layout/lProcess1"/>
    <dgm:cxn modelId="{5B00BD22-87DC-4AF2-9BB6-24A861EE96B1}" type="presParOf" srcId="{750699F6-629D-4AF5-BD16-9A2EF5556EF5}" destId="{52D3DC70-235B-4DAF-8473-AC09D0D180E8}" srcOrd="6" destOrd="0" presId="urn:microsoft.com/office/officeart/2005/8/layout/l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8512AB-123C-40D2-B792-838DEB08E5EF}">
      <dsp:nvSpPr>
        <dsp:cNvPr id="0" name=""/>
        <dsp:cNvSpPr/>
      </dsp:nvSpPr>
      <dsp:spPr>
        <a:xfrm>
          <a:off x="930548" y="327270"/>
          <a:ext cx="1080041" cy="108004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1FB8130-C127-4B6B-ACF4-5A3C4FBEE4BF}">
      <dsp:nvSpPr>
        <dsp:cNvPr id="0" name=""/>
        <dsp:cNvSpPr/>
      </dsp:nvSpPr>
      <dsp:spPr>
        <a:xfrm>
          <a:off x="270523" y="2207801"/>
          <a:ext cx="2400091" cy="34551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pt-BR" sz="2000" b="1" kern="1200" dirty="0"/>
            <a:t>Regulamentação Eficaz - </a:t>
          </a:r>
          <a:r>
            <a:rPr lang="pt-BR" sz="2000" kern="1200" dirty="0"/>
            <a:t>Implementação de políticas mais robustas para garantir a sustentabilidade a longo prazo das práticas de pesca.</a:t>
          </a:r>
          <a:endParaRPr lang="en-US" sz="2000" kern="1200" dirty="0"/>
        </a:p>
      </dsp:txBody>
      <dsp:txXfrm>
        <a:off x="270523" y="2207801"/>
        <a:ext cx="2400091" cy="3455156"/>
      </dsp:txXfrm>
    </dsp:sp>
    <dsp:sp modelId="{12264E82-96F4-4B05-B341-A447215392F3}">
      <dsp:nvSpPr>
        <dsp:cNvPr id="0" name=""/>
        <dsp:cNvSpPr/>
      </dsp:nvSpPr>
      <dsp:spPr>
        <a:xfrm>
          <a:off x="3750655" y="327270"/>
          <a:ext cx="1080041" cy="108004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09A9AE2-0C39-49BF-9945-C30919C6F139}">
      <dsp:nvSpPr>
        <dsp:cNvPr id="0" name=""/>
        <dsp:cNvSpPr/>
      </dsp:nvSpPr>
      <dsp:spPr>
        <a:xfrm>
          <a:off x="3090630" y="2207801"/>
          <a:ext cx="2400091" cy="34551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pt-BR" sz="2000" b="1" kern="1200"/>
            <a:t>Capacitação Local - </a:t>
          </a:r>
          <a:r>
            <a:rPr lang="pt-BR" sz="2000" kern="1200"/>
            <a:t>Treinamento de pescadores, monitores de pesca e comunidades para atender às demandas do turismo sustentável.</a:t>
          </a:r>
          <a:endParaRPr lang="en-US" sz="2000" kern="1200"/>
        </a:p>
      </dsp:txBody>
      <dsp:txXfrm>
        <a:off x="3090630" y="2207801"/>
        <a:ext cx="2400091" cy="3455156"/>
      </dsp:txXfrm>
    </dsp:sp>
    <dsp:sp modelId="{E157B3E7-07BF-4B12-B150-3577C6DEDD7D}">
      <dsp:nvSpPr>
        <dsp:cNvPr id="0" name=""/>
        <dsp:cNvSpPr/>
      </dsp:nvSpPr>
      <dsp:spPr>
        <a:xfrm>
          <a:off x="6570762" y="327270"/>
          <a:ext cx="1080041" cy="108004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8CDA65C-1EBE-42BD-8769-5CF66D2D6984}">
      <dsp:nvSpPr>
        <dsp:cNvPr id="0" name=""/>
        <dsp:cNvSpPr/>
      </dsp:nvSpPr>
      <dsp:spPr>
        <a:xfrm>
          <a:off x="5910737" y="2207801"/>
          <a:ext cx="2400091" cy="34551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pt-BR" sz="2000" b="1" kern="1200"/>
            <a:t>Tecnologias Avançadas - </a:t>
          </a:r>
          <a:r>
            <a:rPr lang="pt-BR" sz="2000" kern="1200"/>
            <a:t>Integração de drones e sensores aquáticos para melhorar o monitoramento, a fiscalização e a gestão dos recursos pesqueiros.</a:t>
          </a:r>
          <a:endParaRPr lang="en-US" sz="2000" kern="1200"/>
        </a:p>
      </dsp:txBody>
      <dsp:txXfrm>
        <a:off x="5910737" y="2207801"/>
        <a:ext cx="2400091" cy="3455156"/>
      </dsp:txXfrm>
    </dsp:sp>
    <dsp:sp modelId="{DF5D4A69-CB08-45E7-A652-4D9465186E94}">
      <dsp:nvSpPr>
        <dsp:cNvPr id="0" name=""/>
        <dsp:cNvSpPr/>
      </dsp:nvSpPr>
      <dsp:spPr>
        <a:xfrm>
          <a:off x="9390869" y="327270"/>
          <a:ext cx="1080041" cy="108004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ACF6DD7-F21C-4271-80D7-59AA597CE709}">
      <dsp:nvSpPr>
        <dsp:cNvPr id="0" name=""/>
        <dsp:cNvSpPr/>
      </dsp:nvSpPr>
      <dsp:spPr>
        <a:xfrm>
          <a:off x="8730844" y="2207801"/>
          <a:ext cx="2400091" cy="34551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pt-BR" sz="2000" b="1" kern="1200"/>
            <a:t>Educação Ambiental - </a:t>
          </a:r>
          <a:r>
            <a:rPr lang="pt-BR" sz="2000" kern="1200"/>
            <a:t>Maior ênfase na conscientização de turistas e comunidades locais sobre a importância da pesca sustentável.</a:t>
          </a:r>
          <a:endParaRPr lang="en-US" sz="2000" kern="1200"/>
        </a:p>
      </dsp:txBody>
      <dsp:txXfrm>
        <a:off x="8730844" y="2207801"/>
        <a:ext cx="2400091" cy="34551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11278D-8E25-41ED-B742-667CD6E724E9}">
      <dsp:nvSpPr>
        <dsp:cNvPr id="0" name=""/>
        <dsp:cNvSpPr/>
      </dsp:nvSpPr>
      <dsp:spPr>
        <a:xfrm>
          <a:off x="1679244" y="2872"/>
          <a:ext cx="6688335" cy="167208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2800350">
            <a:lnSpc>
              <a:spcPct val="90000"/>
            </a:lnSpc>
            <a:spcBef>
              <a:spcPct val="0"/>
            </a:spcBef>
            <a:spcAft>
              <a:spcPct val="35000"/>
            </a:spcAft>
            <a:buNone/>
          </a:pPr>
          <a:r>
            <a:rPr lang="pt-BR" sz="6300" kern="1200" dirty="0"/>
            <a:t>Cenário Otimista</a:t>
          </a:r>
        </a:p>
      </dsp:txBody>
      <dsp:txXfrm>
        <a:off x="1728218" y="51846"/>
        <a:ext cx="6590387" cy="1574135"/>
      </dsp:txXfrm>
    </dsp:sp>
    <dsp:sp modelId="{D37BDE65-B244-4B72-8339-68CFF35E4DBE}">
      <dsp:nvSpPr>
        <dsp:cNvPr id="0" name=""/>
        <dsp:cNvSpPr/>
      </dsp:nvSpPr>
      <dsp:spPr>
        <a:xfrm rot="5400000">
          <a:off x="4877105" y="1821263"/>
          <a:ext cx="292614" cy="292614"/>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D9BB1C3-29B8-4248-A873-5EDB09AB83DC}">
      <dsp:nvSpPr>
        <dsp:cNvPr id="0" name=""/>
        <dsp:cNvSpPr/>
      </dsp:nvSpPr>
      <dsp:spPr>
        <a:xfrm>
          <a:off x="1679244" y="2260185"/>
          <a:ext cx="6688335" cy="1672083"/>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Font typeface="Arial" panose="020B0604020202020204" pitchFamily="34" charset="0"/>
            <a:buNone/>
          </a:pPr>
          <a:r>
            <a:rPr lang="pt-BR" sz="3000" b="1" kern="1200" dirty="0">
              <a:effectLst/>
              <a:latin typeface="Noto Sans Symbols"/>
              <a:ea typeface="Noto Sans Symbols"/>
              <a:cs typeface="Noto Sans Symbols"/>
            </a:rPr>
            <a:t>Atingir 20.000 turistas na temporada 2029/2030</a:t>
          </a:r>
          <a:r>
            <a:rPr lang="pt-BR" sz="3000" kern="1200" dirty="0">
              <a:solidFill>
                <a:srgbClr val="000000"/>
              </a:solidFill>
              <a:effectLst/>
              <a:latin typeface="Noto Sans Symbols"/>
              <a:ea typeface="Noto Sans Symbols"/>
              <a:cs typeface="Noto Sans Symbols"/>
            </a:rPr>
            <a:t>: Alinhado com as </a:t>
          </a:r>
          <a:r>
            <a:rPr lang="pt-BR" sz="3000" kern="1200" dirty="0">
              <a:effectLst/>
              <a:latin typeface="Noto Sans Symbols"/>
              <a:ea typeface="Noto Sans Symbols"/>
              <a:cs typeface="Noto Sans Symbols"/>
            </a:rPr>
            <a:t>informações </a:t>
          </a:r>
          <a:r>
            <a:rPr lang="pt-BR" sz="3000" kern="1200" dirty="0">
              <a:solidFill>
                <a:srgbClr val="000000"/>
              </a:solidFill>
              <a:effectLst/>
              <a:latin typeface="Noto Sans Symbols"/>
              <a:ea typeface="Noto Sans Symbols"/>
              <a:cs typeface="Noto Sans Symbols"/>
            </a:rPr>
            <a:t>observadas </a:t>
          </a:r>
          <a:r>
            <a:rPr lang="pt-BR" sz="3000" kern="1200" dirty="0">
              <a:effectLst/>
              <a:latin typeface="Noto Sans Symbols"/>
              <a:ea typeface="Noto Sans Symbols"/>
              <a:cs typeface="Noto Sans Symbols"/>
            </a:rPr>
            <a:t>no estado do Amazonas;</a:t>
          </a:r>
          <a:r>
            <a:rPr lang="pt-BR" sz="3000" kern="1200" dirty="0">
              <a:solidFill>
                <a:srgbClr val="5B9BD5"/>
              </a:solidFill>
              <a:effectLst/>
              <a:latin typeface="Noto Sans Symbols"/>
              <a:ea typeface="Noto Sans Symbols"/>
              <a:cs typeface="Noto Sans Symbols"/>
            </a:rPr>
            <a:t>.</a:t>
          </a:r>
          <a:endParaRPr lang="pt-BR" sz="3000" kern="1200" dirty="0"/>
        </a:p>
      </dsp:txBody>
      <dsp:txXfrm>
        <a:off x="1728218" y="2309159"/>
        <a:ext cx="6590387" cy="1574135"/>
      </dsp:txXfrm>
    </dsp:sp>
    <dsp:sp modelId="{A9ECF62E-3875-4E7E-AEF9-497C173F3E12}">
      <dsp:nvSpPr>
        <dsp:cNvPr id="0" name=""/>
        <dsp:cNvSpPr/>
      </dsp:nvSpPr>
      <dsp:spPr>
        <a:xfrm rot="5400000">
          <a:off x="4877105" y="4078576"/>
          <a:ext cx="292614" cy="292614"/>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578E477-52D6-4371-BB39-708F39D0AE2F}">
      <dsp:nvSpPr>
        <dsp:cNvPr id="0" name=""/>
        <dsp:cNvSpPr/>
      </dsp:nvSpPr>
      <dsp:spPr>
        <a:xfrm>
          <a:off x="1679244" y="4517498"/>
          <a:ext cx="6688335" cy="1672083"/>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Font typeface="Arial" panose="020B0604020202020204" pitchFamily="34" charset="0"/>
            <a:buNone/>
          </a:pPr>
          <a:r>
            <a:rPr lang="pt-BR" sz="3000" b="1" kern="1200" dirty="0">
              <a:effectLst/>
              <a:latin typeface="Noto Sans Symbols"/>
              <a:ea typeface="Noto Sans Symbols"/>
              <a:cs typeface="Noto Sans Symbols"/>
            </a:rPr>
            <a:t>Gerar movimentação financeira em torno de 120 milhões de reais: </a:t>
          </a:r>
          <a:r>
            <a:rPr lang="pt-BR" sz="3000" kern="1200" dirty="0">
              <a:effectLst/>
              <a:latin typeface="Noto Sans Symbols"/>
              <a:ea typeface="Noto Sans Symbols"/>
              <a:cs typeface="Noto Sans Symbols"/>
            </a:rPr>
            <a:t>movimentação direta e indireta</a:t>
          </a:r>
          <a:endParaRPr lang="pt-BR" sz="3000" kern="1200" dirty="0"/>
        </a:p>
      </dsp:txBody>
      <dsp:txXfrm>
        <a:off x="1728218" y="4566472"/>
        <a:ext cx="6590387" cy="157413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64B050-93D0-43E1-83A1-87AF33EAE657}">
      <dsp:nvSpPr>
        <dsp:cNvPr id="0" name=""/>
        <dsp:cNvSpPr/>
      </dsp:nvSpPr>
      <dsp:spPr>
        <a:xfrm>
          <a:off x="939133" y="162458"/>
          <a:ext cx="6400798" cy="160019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2400300">
            <a:lnSpc>
              <a:spcPct val="90000"/>
            </a:lnSpc>
            <a:spcBef>
              <a:spcPct val="0"/>
            </a:spcBef>
            <a:spcAft>
              <a:spcPct val="35000"/>
            </a:spcAft>
            <a:buNone/>
          </a:pPr>
          <a:r>
            <a:rPr lang="pt-BR" sz="5400" kern="1200" dirty="0"/>
            <a:t>Cenário Pessimista</a:t>
          </a:r>
        </a:p>
      </dsp:txBody>
      <dsp:txXfrm>
        <a:off x="986001" y="209326"/>
        <a:ext cx="6307062" cy="1506463"/>
      </dsp:txXfrm>
    </dsp:sp>
    <dsp:sp modelId="{A7AD3A33-AD0C-4979-B2CC-666EC4E06CF0}">
      <dsp:nvSpPr>
        <dsp:cNvPr id="0" name=""/>
        <dsp:cNvSpPr/>
      </dsp:nvSpPr>
      <dsp:spPr>
        <a:xfrm rot="5476871">
          <a:off x="4017047" y="1822820"/>
          <a:ext cx="200230" cy="280034"/>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3904FDE-02C0-4843-B8A3-414882BE49D1}">
      <dsp:nvSpPr>
        <dsp:cNvPr id="0" name=""/>
        <dsp:cNvSpPr/>
      </dsp:nvSpPr>
      <dsp:spPr>
        <a:xfrm>
          <a:off x="894392" y="2163018"/>
          <a:ext cx="6400798" cy="1600199"/>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Font typeface="Arial" panose="020B0604020202020204" pitchFamily="34" charset="0"/>
            <a:buNone/>
          </a:pPr>
          <a:r>
            <a:rPr lang="pt-BR" sz="2500" b="0" kern="1200" dirty="0"/>
            <a:t>Extinção de Rondônia no mercado nacional como destino de pesca esportiva;</a:t>
          </a:r>
        </a:p>
      </dsp:txBody>
      <dsp:txXfrm>
        <a:off x="941260" y="2209886"/>
        <a:ext cx="6307062" cy="1506463"/>
      </dsp:txXfrm>
    </dsp:sp>
    <dsp:sp modelId="{9F137467-9966-4CF1-AF5D-9E5237F9BEBA}">
      <dsp:nvSpPr>
        <dsp:cNvPr id="0" name=""/>
        <dsp:cNvSpPr/>
      </dsp:nvSpPr>
      <dsp:spPr>
        <a:xfrm rot="5400000">
          <a:off x="3954774" y="3903235"/>
          <a:ext cx="280034" cy="280034"/>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25295AD-DB67-4833-910D-861A7E50D450}">
      <dsp:nvSpPr>
        <dsp:cNvPr id="0" name=""/>
        <dsp:cNvSpPr/>
      </dsp:nvSpPr>
      <dsp:spPr>
        <a:xfrm>
          <a:off x="894392" y="4323288"/>
          <a:ext cx="6400798" cy="1600199"/>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Font typeface="Arial" panose="020B0604020202020204" pitchFamily="34" charset="0"/>
            <a:buNone/>
          </a:pPr>
          <a:r>
            <a:rPr lang="pt-BR" sz="2500" b="0" kern="1200" dirty="0"/>
            <a:t>Desemprego crescente nas comunidades ribeirinhas e nos municípios que exploram o turismo da pesca esportiva.</a:t>
          </a:r>
        </a:p>
      </dsp:txBody>
      <dsp:txXfrm>
        <a:off x="941260" y="4370156"/>
        <a:ext cx="6307062" cy="150646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11278D-8E25-41ED-B742-667CD6E724E9}">
      <dsp:nvSpPr>
        <dsp:cNvPr id="0" name=""/>
        <dsp:cNvSpPr/>
      </dsp:nvSpPr>
      <dsp:spPr>
        <a:xfrm>
          <a:off x="1787687" y="1865"/>
          <a:ext cx="6772391" cy="111089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2800350">
            <a:lnSpc>
              <a:spcPct val="90000"/>
            </a:lnSpc>
            <a:spcBef>
              <a:spcPct val="0"/>
            </a:spcBef>
            <a:spcAft>
              <a:spcPct val="35000"/>
            </a:spcAft>
            <a:buNone/>
          </a:pPr>
          <a:r>
            <a:rPr lang="pt-BR" sz="6300" kern="1200" dirty="0"/>
            <a:t>Cenário Realista</a:t>
          </a:r>
        </a:p>
      </dsp:txBody>
      <dsp:txXfrm>
        <a:off x="1820224" y="34402"/>
        <a:ext cx="6707317" cy="1045824"/>
      </dsp:txXfrm>
    </dsp:sp>
    <dsp:sp modelId="{D37BDE65-B244-4B72-8339-68CFF35E4DBE}">
      <dsp:nvSpPr>
        <dsp:cNvPr id="0" name=""/>
        <dsp:cNvSpPr/>
      </dsp:nvSpPr>
      <dsp:spPr>
        <a:xfrm rot="5400000">
          <a:off x="5076679" y="1209967"/>
          <a:ext cx="194407" cy="194407"/>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D9BB1C3-29B8-4248-A873-5EDB09AB83DC}">
      <dsp:nvSpPr>
        <dsp:cNvPr id="0" name=""/>
        <dsp:cNvSpPr/>
      </dsp:nvSpPr>
      <dsp:spPr>
        <a:xfrm>
          <a:off x="1842277" y="1501577"/>
          <a:ext cx="6663212" cy="1110898"/>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Font typeface="Arial" panose="020B0604020202020204" pitchFamily="34" charset="0"/>
            <a:buNone/>
          </a:pPr>
          <a:r>
            <a:rPr lang="pt-BR" sz="2400" kern="1200" dirty="0">
              <a:effectLst/>
              <a:latin typeface="Arial" panose="020B0604020202020204" pitchFamily="34" charset="0"/>
              <a:ea typeface="Arial" panose="020B0604020202020204" pitchFamily="34" charset="0"/>
            </a:rPr>
            <a:t>A implementação parcial do Plano de Ação proposto irá afetar o horizonte de 6(seis) anos para a consolidação do destino</a:t>
          </a:r>
          <a:r>
            <a:rPr lang="pt-BR" sz="2400" kern="1200" dirty="0">
              <a:latin typeface="Arial" panose="020B0604020202020204" pitchFamily="34" charset="0"/>
              <a:ea typeface="Arial" panose="020B0604020202020204" pitchFamily="34" charset="0"/>
            </a:rPr>
            <a:t>. </a:t>
          </a:r>
          <a:endParaRPr lang="pt-BR" sz="2400" kern="1200" dirty="0"/>
        </a:p>
      </dsp:txBody>
      <dsp:txXfrm>
        <a:off x="1874814" y="1534114"/>
        <a:ext cx="6598138" cy="1045824"/>
      </dsp:txXfrm>
    </dsp:sp>
    <dsp:sp modelId="{A9ECF62E-3875-4E7E-AEF9-497C173F3E12}">
      <dsp:nvSpPr>
        <dsp:cNvPr id="0" name=""/>
        <dsp:cNvSpPr/>
      </dsp:nvSpPr>
      <dsp:spPr>
        <a:xfrm rot="5400000">
          <a:off x="5076679" y="2709679"/>
          <a:ext cx="194407" cy="194407"/>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578E477-52D6-4371-BB39-708F39D0AE2F}">
      <dsp:nvSpPr>
        <dsp:cNvPr id="0" name=""/>
        <dsp:cNvSpPr/>
      </dsp:nvSpPr>
      <dsp:spPr>
        <a:xfrm>
          <a:off x="1828635" y="3001290"/>
          <a:ext cx="6690496" cy="1978954"/>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Font typeface="Arial" panose="020B0604020202020204" pitchFamily="34" charset="0"/>
            <a:buNone/>
          </a:pPr>
          <a:r>
            <a:rPr lang="pt-BR" sz="2000" kern="1200" dirty="0">
              <a:effectLst/>
              <a:latin typeface="Arial" panose="020B0604020202020204" pitchFamily="34" charset="0"/>
              <a:ea typeface="Arial" panose="020B0604020202020204" pitchFamily="34" charset="0"/>
            </a:rPr>
            <a:t>Nesta situação o atingimento do fluxo turístico proposto no cenário otimista poderá se prolongar por anos a fio, promovendo gastos governamentais sem planejamento, sem retorno efetivo para a sociedade e sem transformar o turismo da pesca esportiva numa atividade econômica geradora de renda, inclusão social e preservação ambiental</a:t>
          </a:r>
          <a:endParaRPr lang="pt-BR" sz="2000" kern="1200" dirty="0"/>
        </a:p>
      </dsp:txBody>
      <dsp:txXfrm>
        <a:off x="1886597" y="3059252"/>
        <a:ext cx="6574572" cy="1863030"/>
      </dsp:txXfrm>
    </dsp:sp>
    <dsp:sp modelId="{5F01C33E-A73E-433E-AABF-2E52BCFFD3EC}">
      <dsp:nvSpPr>
        <dsp:cNvPr id="0" name=""/>
        <dsp:cNvSpPr/>
      </dsp:nvSpPr>
      <dsp:spPr>
        <a:xfrm rot="5400000">
          <a:off x="5076679" y="5077448"/>
          <a:ext cx="194407" cy="194407"/>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2D3DC70-235B-4DAF-8473-AC09D0D180E8}">
      <dsp:nvSpPr>
        <dsp:cNvPr id="0" name=""/>
        <dsp:cNvSpPr/>
      </dsp:nvSpPr>
      <dsp:spPr>
        <a:xfrm>
          <a:off x="1801329" y="5369059"/>
          <a:ext cx="6745108" cy="1110898"/>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pt-BR" sz="2000" kern="1200" dirty="0">
              <a:effectLst/>
              <a:latin typeface="Arial" panose="020B0604020202020204" pitchFamily="34" charset="0"/>
              <a:ea typeface="Arial" panose="020B0604020202020204" pitchFamily="34" charset="0"/>
            </a:rPr>
            <a:t>Caso esta situação aconteça, por questões intempestivas, sugerimos que os direcionamentos estratégicos sejam revistos e os projetos sejam reajustados dentro das possibilidades estabelecidas.</a:t>
          </a:r>
          <a:endParaRPr lang="pt-BR" sz="2000" kern="1200" dirty="0"/>
        </a:p>
      </dsp:txBody>
      <dsp:txXfrm>
        <a:off x="1833866" y="5401596"/>
        <a:ext cx="6680034" cy="1045824"/>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0.05997</cdr:x>
      <cdr:y>0.12335</cdr:y>
    </cdr:from>
    <cdr:to>
      <cdr:x>0.15239</cdr:x>
      <cdr:y>0.2169</cdr:y>
    </cdr:to>
    <cdr:sp macro="" textlink="">
      <cdr:nvSpPr>
        <cdr:cNvPr id="2" name="CaixaDeTexto 1">
          <a:extLst xmlns:a="http://schemas.openxmlformats.org/drawingml/2006/main">
            <a:ext uri="{FF2B5EF4-FFF2-40B4-BE49-F238E27FC236}">
              <a16:creationId xmlns:a16="http://schemas.microsoft.com/office/drawing/2014/main" id="{8DC15EAC-2409-A2CA-07A4-5F0868F9DB00}"/>
            </a:ext>
          </a:extLst>
        </cdr:cNvPr>
        <cdr:cNvSpPr txBox="1"/>
      </cdr:nvSpPr>
      <cdr:spPr>
        <a:xfrm xmlns:a="http://schemas.openxmlformats.org/drawingml/2006/main">
          <a:off x="483247" y="487008"/>
          <a:ext cx="744756" cy="36933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pt-BR" sz="1800" kern="1200" dirty="0"/>
            <a:t>32%</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6B482E-DF1F-4BB6-8E64-A29DC9D09B64}" type="datetimeFigureOut">
              <a:rPr lang="pt-BR" smtClean="0"/>
              <a:t>01/05/2025</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33B9E9-472B-4F3C-98F5-78042ECE40F8}" type="slidenum">
              <a:rPr lang="pt-BR" smtClean="0"/>
              <a:t>‹nº›</a:t>
            </a:fld>
            <a:endParaRPr lang="pt-BR"/>
          </a:p>
        </p:txBody>
      </p:sp>
    </p:spTree>
    <p:extLst>
      <p:ext uri="{BB962C8B-B14F-4D97-AF65-F5344CB8AC3E}">
        <p14:creationId xmlns:p14="http://schemas.microsoft.com/office/powerpoint/2010/main" val="40766402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a:t>Os conteúdos gerados pela IA podem estar incorretos.
---
Esta apresentação tem como objetivo fornecer um modelo para apresentar resultados de projetos de forma clara e eficaz. Serão abordados os principais componentes que devem ser incluídos em uma apresentação de resultados.
</a:t>
            </a:r>
          </a:p>
        </p:txBody>
      </p:sp>
      <p:sp>
        <p:nvSpPr>
          <p:cNvPr id="4" name="Espaço Reservado para Número de Slide 3"/>
          <p:cNvSpPr>
            <a:spLocks noGrp="1"/>
          </p:cNvSpPr>
          <p:nvPr>
            <p:ph type="sldNum" sz="quarter" idx="5"/>
          </p:nvPr>
        </p:nvSpPr>
        <p:spPr/>
        <p:txBody>
          <a:bodyPr/>
          <a:lstStyle/>
          <a:p>
            <a:fld id="{35EFD927-FD3F-4794-B265-881AA50D04BD}" type="slidenum">
              <a:rPr lang="pt-BR" smtClean="0"/>
              <a:t>1</a:t>
            </a:fld>
            <a:endParaRPr lang="pt-BR"/>
          </a:p>
        </p:txBody>
      </p:sp>
    </p:spTree>
    <p:extLst>
      <p:ext uri="{BB962C8B-B14F-4D97-AF65-F5344CB8AC3E}">
        <p14:creationId xmlns:p14="http://schemas.microsoft.com/office/powerpoint/2010/main" val="38216623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a:t>Nesta apresentação, vamos discutir a introdução do projeto, seus objetivos e metas, a metodologia utilizada para alcançá-los, os resultados obtidos, a análise desses resultados e, por último, as conclusões e lições aprendidas ao longo do processo.</a:t>
            </a:r>
          </a:p>
        </p:txBody>
      </p:sp>
      <p:sp>
        <p:nvSpPr>
          <p:cNvPr id="4" name="Espaço Reservado para Número de Slide 3"/>
          <p:cNvSpPr>
            <a:spLocks noGrp="1"/>
          </p:cNvSpPr>
          <p:nvPr>
            <p:ph type="sldNum" sz="quarter" idx="5"/>
          </p:nvPr>
        </p:nvSpPr>
        <p:spPr/>
        <p:txBody>
          <a:bodyPr/>
          <a:lstStyle/>
          <a:p>
            <a:fld id="{35EFD927-FD3F-4794-B265-881AA50D04BD}" type="slidenum">
              <a:rPr lang="pt-BR" smtClean="0"/>
              <a:t>3</a:t>
            </a:fld>
            <a:endParaRPr lang="pt-BR"/>
          </a:p>
        </p:txBody>
      </p:sp>
    </p:spTree>
    <p:extLst>
      <p:ext uri="{BB962C8B-B14F-4D97-AF65-F5344CB8AC3E}">
        <p14:creationId xmlns:p14="http://schemas.microsoft.com/office/powerpoint/2010/main" val="3216565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a:t>A introdução fornece uma visão geral do projeto, incluindo seu contexto, a necessidade que ele visa atender e uma breve descrição do problema que está sendo abordado. É importante estabelecer a relevância do projeto desde o início.</a:t>
            </a:r>
          </a:p>
        </p:txBody>
      </p:sp>
      <p:sp>
        <p:nvSpPr>
          <p:cNvPr id="4" name="Espaço Reservado para Número de Slide 3"/>
          <p:cNvSpPr>
            <a:spLocks noGrp="1"/>
          </p:cNvSpPr>
          <p:nvPr>
            <p:ph type="sldNum" sz="quarter" idx="5"/>
          </p:nvPr>
        </p:nvSpPr>
        <p:spPr/>
        <p:txBody>
          <a:bodyPr/>
          <a:lstStyle/>
          <a:p>
            <a:fld id="{35EFD927-FD3F-4794-B265-881AA50D04BD}" type="slidenum">
              <a:rPr lang="pt-BR" smtClean="0"/>
              <a:t>9</a:t>
            </a:fld>
            <a:endParaRPr lang="pt-BR"/>
          </a:p>
        </p:txBody>
      </p:sp>
    </p:spTree>
    <p:extLst>
      <p:ext uri="{BB962C8B-B14F-4D97-AF65-F5344CB8AC3E}">
        <p14:creationId xmlns:p14="http://schemas.microsoft.com/office/powerpoint/2010/main" val="8576010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a:t>Neste slide, detalharemos o projeto, incluindo informações sobre a equipe envolvida, o cronograma previsto e os recursos alocados. Uma descrição clara e concisa é fundamental para que a audiência compreenda o escopo do projeto.</a:t>
            </a:r>
          </a:p>
        </p:txBody>
      </p:sp>
      <p:sp>
        <p:nvSpPr>
          <p:cNvPr id="4" name="Espaço Reservado para Número de Slide 3"/>
          <p:cNvSpPr>
            <a:spLocks noGrp="1"/>
          </p:cNvSpPr>
          <p:nvPr>
            <p:ph type="sldNum" sz="quarter" idx="5"/>
          </p:nvPr>
        </p:nvSpPr>
        <p:spPr/>
        <p:txBody>
          <a:bodyPr/>
          <a:lstStyle/>
          <a:p>
            <a:fld id="{35EFD927-FD3F-4794-B265-881AA50D04BD}" type="slidenum">
              <a:rPr lang="pt-BR" smtClean="0"/>
              <a:t>10</a:t>
            </a:fld>
            <a:endParaRPr lang="pt-BR"/>
          </a:p>
        </p:txBody>
      </p:sp>
    </p:spTree>
    <p:extLst>
      <p:ext uri="{BB962C8B-B14F-4D97-AF65-F5344CB8AC3E}">
        <p14:creationId xmlns:p14="http://schemas.microsoft.com/office/powerpoint/2010/main" val="12351506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2301923" y="1122363"/>
            <a:ext cx="7588155" cy="2621154"/>
          </a:xfrm>
        </p:spPr>
        <p:txBody>
          <a:bodyPr anchor="b">
            <a:normAutofit/>
          </a:bodyPr>
          <a:lstStyle>
            <a:lvl1pPr algn="ctr">
              <a:defRPr sz="4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2301923" y="3843708"/>
            <a:ext cx="7588155" cy="1414091"/>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C128FA71-3A18-48C0-980F-4B68F7F63042}" type="datetime1">
              <a:rPr lang="en-US" smtClean="0"/>
              <a:t>5/1/2025</a:t>
            </a:fld>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‹nº›</a:t>
            </a:fld>
            <a:endParaRPr lang="en-US"/>
          </a:p>
        </p:txBody>
      </p:sp>
    </p:spTree>
    <p:extLst>
      <p:ext uri="{BB962C8B-B14F-4D97-AF65-F5344CB8AC3E}">
        <p14:creationId xmlns:p14="http://schemas.microsoft.com/office/powerpoint/2010/main" val="8912092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E956D-CB73-C986-F100-46487310D11E}"/>
              </a:ext>
            </a:extLst>
          </p:cNvPr>
          <p:cNvSpPr>
            <a:spLocks noGrp="1"/>
          </p:cNvSpPr>
          <p:nvPr>
            <p:ph type="title"/>
          </p:nvPr>
        </p:nvSpPr>
        <p:spPr>
          <a:xfrm>
            <a:off x="612648" y="548640"/>
            <a:ext cx="10515600" cy="1132258"/>
          </a:xfr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E423E6A-A07C-BF0D-EA30-9A8A854E48F1}"/>
              </a:ext>
            </a:extLst>
          </p:cNvPr>
          <p:cNvSpPr>
            <a:spLocks noGrp="1"/>
          </p:cNvSpPr>
          <p:nvPr>
            <p:ph type="body" orient="vert" idx="1"/>
          </p:nvPr>
        </p:nvSpPr>
        <p:spPr>
          <a:xfrm>
            <a:off x="612648" y="1680898"/>
            <a:ext cx="10515600" cy="449606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DC9908-8F95-8DFC-72CC-158552B56735}"/>
              </a:ext>
            </a:extLst>
          </p:cNvPr>
          <p:cNvSpPr>
            <a:spLocks noGrp="1"/>
          </p:cNvSpPr>
          <p:nvPr>
            <p:ph type="dt" sz="half" idx="10"/>
          </p:nvPr>
        </p:nvSpPr>
        <p:spPr/>
        <p:txBody>
          <a:bodyPr/>
          <a:lstStyle/>
          <a:p>
            <a:fld id="{7104EDB3-C0E8-45F8-9E1D-1B6C8D1880C0}" type="datetime1">
              <a:rPr lang="en-US" smtClean="0"/>
              <a:t>5/1/2025</a:t>
            </a:fld>
            <a:endParaRPr lang="en-US"/>
          </a:p>
        </p:txBody>
      </p:sp>
      <p:sp>
        <p:nvSpPr>
          <p:cNvPr id="5" name="Footer Placeholder 4">
            <a:extLst>
              <a:ext uri="{FF2B5EF4-FFF2-40B4-BE49-F238E27FC236}">
                <a16:creationId xmlns:a16="http://schemas.microsoft.com/office/drawing/2014/main" id="{2C26C9BE-9060-50CB-2BB7-07307FF89A7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84A835B-97D3-BC22-F0B8-4986D4636271}"/>
              </a:ext>
            </a:extLst>
          </p:cNvPr>
          <p:cNvSpPr>
            <a:spLocks noGrp="1"/>
          </p:cNvSpPr>
          <p:nvPr>
            <p:ph type="sldNum" sz="quarter" idx="12"/>
          </p:nvPr>
        </p:nvSpPr>
        <p:spPr/>
        <p:txBody>
          <a:bodyPr/>
          <a:lstStyle/>
          <a:p>
            <a:fld id="{CC057153-B650-4DEB-B370-79DDCFDCE934}" type="slidenum">
              <a:rPr lang="en-US" smtClean="0"/>
              <a:t>‹nº›</a:t>
            </a:fld>
            <a:endParaRPr lang="en-US"/>
          </a:p>
        </p:txBody>
      </p:sp>
    </p:spTree>
    <p:extLst>
      <p:ext uri="{BB962C8B-B14F-4D97-AF65-F5344CB8AC3E}">
        <p14:creationId xmlns:p14="http://schemas.microsoft.com/office/powerpoint/2010/main" val="7982071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5B0252-346C-F6F4-3642-19F571550D45}"/>
              </a:ext>
            </a:extLst>
          </p:cNvPr>
          <p:cNvSpPr>
            <a:spLocks noGrp="1"/>
          </p:cNvSpPr>
          <p:nvPr>
            <p:ph type="title" orient="vert"/>
          </p:nvPr>
        </p:nvSpPr>
        <p:spPr>
          <a:xfrm>
            <a:off x="9634888" y="578497"/>
            <a:ext cx="2047037" cy="5598466"/>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798DA36-7351-9D6A-518B-678AB8A507D3}"/>
              </a:ext>
            </a:extLst>
          </p:cNvPr>
          <p:cNvSpPr>
            <a:spLocks noGrp="1"/>
          </p:cNvSpPr>
          <p:nvPr>
            <p:ph type="body" orient="vert" idx="1"/>
          </p:nvPr>
        </p:nvSpPr>
        <p:spPr>
          <a:xfrm>
            <a:off x="838200" y="578497"/>
            <a:ext cx="8796688" cy="559846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846BDFF-D746-836C-04B8-CA89AD5D1466}"/>
              </a:ext>
            </a:extLst>
          </p:cNvPr>
          <p:cNvSpPr>
            <a:spLocks noGrp="1"/>
          </p:cNvSpPr>
          <p:nvPr>
            <p:ph type="dt" sz="half" idx="10"/>
          </p:nvPr>
        </p:nvSpPr>
        <p:spPr/>
        <p:txBody>
          <a:bodyPr/>
          <a:lstStyle/>
          <a:p>
            <a:fld id="{9CF0EC4B-54ED-4041-B552-9BA760FA3DBA}" type="datetime1">
              <a:rPr lang="en-US" smtClean="0"/>
              <a:t>5/1/2025</a:t>
            </a:fld>
            <a:endParaRPr lang="en-US"/>
          </a:p>
        </p:txBody>
      </p:sp>
      <p:sp>
        <p:nvSpPr>
          <p:cNvPr id="5" name="Footer Placeholder 4">
            <a:extLst>
              <a:ext uri="{FF2B5EF4-FFF2-40B4-BE49-F238E27FC236}">
                <a16:creationId xmlns:a16="http://schemas.microsoft.com/office/drawing/2014/main" id="{919AA929-A9E6-FF9C-0C59-177F892D6A6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316D893-7E81-90DC-4139-7687B39C3AC8}"/>
              </a:ext>
            </a:extLst>
          </p:cNvPr>
          <p:cNvSpPr>
            <a:spLocks noGrp="1"/>
          </p:cNvSpPr>
          <p:nvPr>
            <p:ph type="sldNum" sz="quarter" idx="12"/>
          </p:nvPr>
        </p:nvSpPr>
        <p:spPr/>
        <p:txBody>
          <a:bodyPr/>
          <a:lstStyle/>
          <a:p>
            <a:fld id="{CC057153-B650-4DEB-B370-79DDCFDCE934}" type="slidenum">
              <a:rPr lang="en-US" smtClean="0"/>
              <a:t>‹nº›</a:t>
            </a:fld>
            <a:endParaRPr lang="en-US"/>
          </a:p>
        </p:txBody>
      </p:sp>
    </p:spTree>
    <p:extLst>
      <p:ext uri="{BB962C8B-B14F-4D97-AF65-F5344CB8AC3E}">
        <p14:creationId xmlns:p14="http://schemas.microsoft.com/office/powerpoint/2010/main" val="23018860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51C1210E-201E-4473-82AC-2466F5386C38}" type="datetime1">
              <a:rPr lang="en-US" smtClean="0"/>
              <a:t>5/1/2025</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‹nº›</a:t>
            </a:fld>
            <a:endParaRPr lang="en-US"/>
          </a:p>
        </p:txBody>
      </p:sp>
    </p:spTree>
    <p:extLst>
      <p:ext uri="{BB962C8B-B14F-4D97-AF65-F5344CB8AC3E}">
        <p14:creationId xmlns:p14="http://schemas.microsoft.com/office/powerpoint/2010/main" val="32236747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D06AF-EF87-8489-2C82-DEB90B7EFE0C}"/>
              </a:ext>
            </a:extLst>
          </p:cNvPr>
          <p:cNvSpPr>
            <a:spLocks noGrp="1"/>
          </p:cNvSpPr>
          <p:nvPr>
            <p:ph type="title"/>
          </p:nvPr>
        </p:nvSpPr>
        <p:spPr>
          <a:xfrm>
            <a:off x="603381" y="553616"/>
            <a:ext cx="8273140" cy="4008859"/>
          </a:xfrm>
        </p:spPr>
        <p:txBody>
          <a:bodyPr anchor="t">
            <a:normAutofit/>
          </a:bodyPr>
          <a:lstStyle>
            <a:lvl1pPr>
              <a:defRPr sz="5400" cap="all"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08E5678-CA38-1318-9EA2-5E0A4F9A59BA}"/>
              </a:ext>
            </a:extLst>
          </p:cNvPr>
          <p:cNvSpPr>
            <a:spLocks noGrp="1"/>
          </p:cNvSpPr>
          <p:nvPr>
            <p:ph type="body" idx="1"/>
          </p:nvPr>
        </p:nvSpPr>
        <p:spPr>
          <a:xfrm>
            <a:off x="603380" y="4589463"/>
            <a:ext cx="8273140" cy="1384617"/>
          </a:xfrm>
        </p:spPr>
        <p:txBody>
          <a:bodyPr anchor="b">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4E99186-7E5A-60AF-DE69-5C7DA71611AB}"/>
              </a:ext>
            </a:extLst>
          </p:cNvPr>
          <p:cNvSpPr>
            <a:spLocks noGrp="1"/>
          </p:cNvSpPr>
          <p:nvPr>
            <p:ph type="dt" sz="half" idx="10"/>
          </p:nvPr>
        </p:nvSpPr>
        <p:spPr/>
        <p:txBody>
          <a:bodyPr/>
          <a:lstStyle/>
          <a:p>
            <a:fld id="{B01EA198-6CAB-4B8F-B93F-1F9C8C4B6CE7}" type="datetime1">
              <a:rPr lang="en-US" smtClean="0"/>
              <a:t>5/1/2025</a:t>
            </a:fld>
            <a:endParaRPr lang="en-US"/>
          </a:p>
        </p:txBody>
      </p:sp>
      <p:sp>
        <p:nvSpPr>
          <p:cNvPr id="5" name="Footer Placeholder 4">
            <a:extLst>
              <a:ext uri="{FF2B5EF4-FFF2-40B4-BE49-F238E27FC236}">
                <a16:creationId xmlns:a16="http://schemas.microsoft.com/office/drawing/2014/main" id="{82FA13D1-1FBA-E820-323B-77B41F1A665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B39BE85-85F6-4636-C651-D87CC969A49E}"/>
              </a:ext>
            </a:extLst>
          </p:cNvPr>
          <p:cNvSpPr>
            <a:spLocks noGrp="1"/>
          </p:cNvSpPr>
          <p:nvPr>
            <p:ph type="sldNum" sz="quarter" idx="12"/>
          </p:nvPr>
        </p:nvSpPr>
        <p:spPr/>
        <p:txBody>
          <a:bodyPr/>
          <a:lstStyle/>
          <a:p>
            <a:fld id="{CC057153-B650-4DEB-B370-79DDCFDCE934}" type="slidenum">
              <a:rPr lang="en-US" smtClean="0"/>
              <a:t>‹nº›</a:t>
            </a:fld>
            <a:endParaRPr lang="en-US"/>
          </a:p>
        </p:txBody>
      </p:sp>
    </p:spTree>
    <p:extLst>
      <p:ext uri="{BB962C8B-B14F-4D97-AF65-F5344CB8AC3E}">
        <p14:creationId xmlns:p14="http://schemas.microsoft.com/office/powerpoint/2010/main" val="9848649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48640"/>
            <a:ext cx="10741152" cy="1132258"/>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2E861E-DFBA-B4AA-9356-CDE3D3F57C04}"/>
              </a:ext>
            </a:extLst>
          </p:cNvPr>
          <p:cNvSpPr>
            <a:spLocks noGrp="1"/>
          </p:cNvSpPr>
          <p:nvPr>
            <p:ph sz="half" idx="1"/>
          </p:nvPr>
        </p:nvSpPr>
        <p:spPr>
          <a:xfrm>
            <a:off x="612648"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451D7538-EC5A-3EE7-176F-A58920C5079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CA06041F-4525-44D5-AA4F-332294BF1F56}" type="datetime1">
              <a:rPr lang="en-US" smtClean="0"/>
              <a:t>5/1/2025</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‹nº›</a:t>
            </a:fld>
            <a:endParaRPr lang="en-US"/>
          </a:p>
        </p:txBody>
      </p:sp>
    </p:spTree>
    <p:extLst>
      <p:ext uri="{BB962C8B-B14F-4D97-AF65-F5344CB8AC3E}">
        <p14:creationId xmlns:p14="http://schemas.microsoft.com/office/powerpoint/2010/main" val="11057905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EE969-634D-6E32-D227-18E9282C6F9E}"/>
              </a:ext>
            </a:extLst>
          </p:cNvPr>
          <p:cNvSpPr>
            <a:spLocks noGrp="1"/>
          </p:cNvSpPr>
          <p:nvPr>
            <p:ph type="title"/>
          </p:nvPr>
        </p:nvSpPr>
        <p:spPr>
          <a:xfrm>
            <a:off x="609600" y="547396"/>
            <a:ext cx="10745788" cy="1143292"/>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609600" y="1685735"/>
            <a:ext cx="5157787"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4DA52B0-7419-A946-4523-6D34BCAD26D1}"/>
              </a:ext>
            </a:extLst>
          </p:cNvPr>
          <p:cNvSpPr>
            <a:spLocks noGrp="1"/>
          </p:cNvSpPr>
          <p:nvPr>
            <p:ph sz="half" idx="2"/>
          </p:nvPr>
        </p:nvSpPr>
        <p:spPr>
          <a:xfrm>
            <a:off x="609600" y="2386894"/>
            <a:ext cx="5157787" cy="37650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6172200" y="1685735"/>
            <a:ext cx="5183188"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3BAE980-E611-98B5-04E9-DE4584B0E33F}"/>
              </a:ext>
            </a:extLst>
          </p:cNvPr>
          <p:cNvSpPr>
            <a:spLocks noGrp="1"/>
          </p:cNvSpPr>
          <p:nvPr>
            <p:ph sz="quarter" idx="4"/>
          </p:nvPr>
        </p:nvSpPr>
        <p:spPr>
          <a:xfrm>
            <a:off x="6172199" y="2386894"/>
            <a:ext cx="5183189" cy="37650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E3B3581-658A-8487-F9CB-E79F2BFF27E4}"/>
              </a:ext>
            </a:extLst>
          </p:cNvPr>
          <p:cNvSpPr>
            <a:spLocks noGrp="1"/>
          </p:cNvSpPr>
          <p:nvPr>
            <p:ph type="dt" sz="half" idx="10"/>
          </p:nvPr>
        </p:nvSpPr>
        <p:spPr/>
        <p:txBody>
          <a:bodyPr/>
          <a:lstStyle/>
          <a:p>
            <a:fld id="{F9557091-BBDF-4EB9-BA6B-2BB67AC4FC0F}" type="datetime1">
              <a:rPr lang="en-US" smtClean="0"/>
              <a:t>5/1/2025</a:t>
            </a:fld>
            <a:endParaRPr lang="en-US"/>
          </a:p>
        </p:txBody>
      </p:sp>
      <p:sp>
        <p:nvSpPr>
          <p:cNvPr id="8" name="Footer Placeholder 7">
            <a:extLst>
              <a:ext uri="{FF2B5EF4-FFF2-40B4-BE49-F238E27FC236}">
                <a16:creationId xmlns:a16="http://schemas.microsoft.com/office/drawing/2014/main" id="{949D76D8-9033-26CF-BF4C-AECCC685C177}"/>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02A06B8-CC1D-542F-D8EB-7625046B91D2}"/>
              </a:ext>
            </a:extLst>
          </p:cNvPr>
          <p:cNvSpPr>
            <a:spLocks noGrp="1"/>
          </p:cNvSpPr>
          <p:nvPr>
            <p:ph type="sldNum" sz="quarter" idx="12"/>
          </p:nvPr>
        </p:nvSpPr>
        <p:spPr/>
        <p:txBody>
          <a:bodyPr/>
          <a:lstStyle/>
          <a:p>
            <a:fld id="{CC057153-B650-4DEB-B370-79DDCFDCE934}" type="slidenum">
              <a:rPr lang="en-US" smtClean="0"/>
              <a:t>‹nº›</a:t>
            </a:fld>
            <a:endParaRPr lang="en-US"/>
          </a:p>
        </p:txBody>
      </p:sp>
    </p:spTree>
    <p:extLst>
      <p:ext uri="{BB962C8B-B14F-4D97-AF65-F5344CB8AC3E}">
        <p14:creationId xmlns:p14="http://schemas.microsoft.com/office/powerpoint/2010/main" val="22817266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9F42-7FF7-F803-C075-BC4968D35E3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89E8268-7232-2944-F1BD-399F9419B563}"/>
              </a:ext>
            </a:extLst>
          </p:cNvPr>
          <p:cNvSpPr>
            <a:spLocks noGrp="1"/>
          </p:cNvSpPr>
          <p:nvPr>
            <p:ph type="dt" sz="half" idx="10"/>
          </p:nvPr>
        </p:nvSpPr>
        <p:spPr/>
        <p:txBody>
          <a:bodyPr/>
          <a:lstStyle/>
          <a:p>
            <a:fld id="{2D6B226B-77A6-410C-9796-083F278E0125}" type="datetime1">
              <a:rPr lang="en-US" smtClean="0"/>
              <a:t>5/1/2025</a:t>
            </a:fld>
            <a:endParaRPr lang="en-US"/>
          </a:p>
        </p:txBody>
      </p:sp>
      <p:sp>
        <p:nvSpPr>
          <p:cNvPr id="4" name="Footer Placeholder 3">
            <a:extLst>
              <a:ext uri="{FF2B5EF4-FFF2-40B4-BE49-F238E27FC236}">
                <a16:creationId xmlns:a16="http://schemas.microsoft.com/office/drawing/2014/main" id="{6B968DDD-323F-89A1-84E3-DDBA626D938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8FBDC76-671D-1671-DCE2-D5658BD40E29}"/>
              </a:ext>
            </a:extLst>
          </p:cNvPr>
          <p:cNvSpPr>
            <a:spLocks noGrp="1"/>
          </p:cNvSpPr>
          <p:nvPr>
            <p:ph type="sldNum" sz="quarter" idx="12"/>
          </p:nvPr>
        </p:nvSpPr>
        <p:spPr/>
        <p:txBody>
          <a:bodyPr/>
          <a:lstStyle/>
          <a:p>
            <a:fld id="{CC057153-B650-4DEB-B370-79DDCFDCE934}" type="slidenum">
              <a:rPr lang="en-US" smtClean="0"/>
              <a:t>‹nº›</a:t>
            </a:fld>
            <a:endParaRPr lang="en-US"/>
          </a:p>
        </p:txBody>
      </p:sp>
    </p:spTree>
    <p:extLst>
      <p:ext uri="{BB962C8B-B14F-4D97-AF65-F5344CB8AC3E}">
        <p14:creationId xmlns:p14="http://schemas.microsoft.com/office/powerpoint/2010/main" val="11324380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BC4D82-0182-501C-9231-46767680476E}"/>
              </a:ext>
            </a:extLst>
          </p:cNvPr>
          <p:cNvSpPr>
            <a:spLocks noGrp="1"/>
          </p:cNvSpPr>
          <p:nvPr>
            <p:ph type="dt" sz="half" idx="10"/>
          </p:nvPr>
        </p:nvSpPr>
        <p:spPr/>
        <p:txBody>
          <a:bodyPr/>
          <a:lstStyle/>
          <a:p>
            <a:fld id="{A23A578B-D289-4C40-8593-3D356C49DA58}" type="datetime1">
              <a:rPr lang="en-US" smtClean="0"/>
              <a:t>5/1/2025</a:t>
            </a:fld>
            <a:endParaRPr lang="en-US"/>
          </a:p>
        </p:txBody>
      </p:sp>
      <p:sp>
        <p:nvSpPr>
          <p:cNvPr id="3" name="Footer Placeholder 2">
            <a:extLst>
              <a:ext uri="{FF2B5EF4-FFF2-40B4-BE49-F238E27FC236}">
                <a16:creationId xmlns:a16="http://schemas.microsoft.com/office/drawing/2014/main" id="{10EAA6C9-A7F3-19F1-D17C-A1D83FAF553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34EBB816-1B94-116F-92D4-6043AE9E0C6B}"/>
              </a:ext>
            </a:extLst>
          </p:cNvPr>
          <p:cNvSpPr>
            <a:spLocks noGrp="1"/>
          </p:cNvSpPr>
          <p:nvPr>
            <p:ph type="sldNum" sz="quarter" idx="12"/>
          </p:nvPr>
        </p:nvSpPr>
        <p:spPr/>
        <p:txBody>
          <a:bodyPr/>
          <a:lstStyle/>
          <a:p>
            <a:fld id="{CC057153-B650-4DEB-B370-79DDCFDCE934}" type="slidenum">
              <a:rPr lang="en-US" smtClean="0"/>
              <a:t>‹nº›</a:t>
            </a:fld>
            <a:endParaRPr lang="en-US"/>
          </a:p>
        </p:txBody>
      </p:sp>
    </p:spTree>
    <p:extLst>
      <p:ext uri="{BB962C8B-B14F-4D97-AF65-F5344CB8AC3E}">
        <p14:creationId xmlns:p14="http://schemas.microsoft.com/office/powerpoint/2010/main" val="8880351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0C37F-77BE-E128-4248-D001C39E79C6}"/>
              </a:ext>
            </a:extLst>
          </p:cNvPr>
          <p:cNvSpPr>
            <a:spLocks noGrp="1"/>
          </p:cNvSpPr>
          <p:nvPr>
            <p:ph type="title"/>
          </p:nvPr>
        </p:nvSpPr>
        <p:spPr>
          <a:xfrm>
            <a:off x="597160" y="553616"/>
            <a:ext cx="3595634" cy="1757505"/>
          </a:xfrm>
        </p:spPr>
        <p:txBody>
          <a:bodyPr anchor="t">
            <a:normAutofit/>
          </a:bodyPr>
          <a:lstStyle>
            <a:lvl1pPr>
              <a:defRPr sz="28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F3B20A8-A604-C977-02C0-083BA8663484}"/>
              </a:ext>
            </a:extLst>
          </p:cNvPr>
          <p:cNvSpPr>
            <a:spLocks noGrp="1"/>
          </p:cNvSpPr>
          <p:nvPr>
            <p:ph idx="1"/>
          </p:nvPr>
        </p:nvSpPr>
        <p:spPr>
          <a:xfrm>
            <a:off x="5134708" y="553616"/>
            <a:ext cx="6279741" cy="5486400"/>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EC0EEBFB-2026-6A35-33ED-F008376B67A0}"/>
              </a:ext>
            </a:extLst>
          </p:cNvPr>
          <p:cNvSpPr>
            <a:spLocks noGrp="1"/>
          </p:cNvSpPr>
          <p:nvPr>
            <p:ph type="body" sz="half" idx="2"/>
          </p:nvPr>
        </p:nvSpPr>
        <p:spPr>
          <a:xfrm>
            <a:off x="597160" y="2311121"/>
            <a:ext cx="3595634" cy="3728895"/>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F05638-7A56-469A-825A-1DFA600254C8}"/>
              </a:ext>
            </a:extLst>
          </p:cNvPr>
          <p:cNvSpPr>
            <a:spLocks noGrp="1"/>
          </p:cNvSpPr>
          <p:nvPr>
            <p:ph type="dt" sz="half" idx="10"/>
          </p:nvPr>
        </p:nvSpPr>
        <p:spPr/>
        <p:txBody>
          <a:bodyPr/>
          <a:lstStyle/>
          <a:p>
            <a:fld id="{713DFAE3-14DB-48A7-A80F-80DDB072CE3D}" type="datetime1">
              <a:rPr lang="en-US" smtClean="0"/>
              <a:t>5/1/2025</a:t>
            </a:fld>
            <a:endParaRPr lang="en-US"/>
          </a:p>
        </p:txBody>
      </p:sp>
      <p:sp>
        <p:nvSpPr>
          <p:cNvPr id="6" name="Footer Placeholder 5">
            <a:extLst>
              <a:ext uri="{FF2B5EF4-FFF2-40B4-BE49-F238E27FC236}">
                <a16:creationId xmlns:a16="http://schemas.microsoft.com/office/drawing/2014/main" id="{9C85A215-184B-2105-0279-ED02F644583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2C7CA46-892B-253A-3A28-7414E17B837B}"/>
              </a:ext>
            </a:extLst>
          </p:cNvPr>
          <p:cNvSpPr>
            <a:spLocks noGrp="1"/>
          </p:cNvSpPr>
          <p:nvPr>
            <p:ph type="sldNum" sz="quarter" idx="12"/>
          </p:nvPr>
        </p:nvSpPr>
        <p:spPr/>
        <p:txBody>
          <a:bodyPr/>
          <a:lstStyle/>
          <a:p>
            <a:fld id="{CC057153-B650-4DEB-B370-79DDCFDCE934}" type="slidenum">
              <a:rPr lang="en-US" smtClean="0"/>
              <a:t>‹nº›</a:t>
            </a:fld>
            <a:endParaRPr lang="en-US"/>
          </a:p>
        </p:txBody>
      </p:sp>
    </p:spTree>
    <p:extLst>
      <p:ext uri="{BB962C8B-B14F-4D97-AF65-F5344CB8AC3E}">
        <p14:creationId xmlns:p14="http://schemas.microsoft.com/office/powerpoint/2010/main" val="22224776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06A09-98CF-FAC2-3708-AECC4360C651}"/>
              </a:ext>
            </a:extLst>
          </p:cNvPr>
          <p:cNvSpPr>
            <a:spLocks noGrp="1"/>
          </p:cNvSpPr>
          <p:nvPr>
            <p:ph type="title"/>
          </p:nvPr>
        </p:nvSpPr>
        <p:spPr>
          <a:xfrm>
            <a:off x="594360" y="557784"/>
            <a:ext cx="3595634" cy="2212313"/>
          </a:xfrm>
        </p:spPr>
        <p:txBody>
          <a:bodyPr anchor="t">
            <a:normAutofit/>
          </a:bodyPr>
          <a:lstStyle>
            <a:lvl1pPr>
              <a:defRPr sz="28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571C769-CEC8-962A-01E6-15B0E056791E}"/>
              </a:ext>
            </a:extLst>
          </p:cNvPr>
          <p:cNvSpPr>
            <a:spLocks noGrp="1"/>
          </p:cNvSpPr>
          <p:nvPr>
            <p:ph type="pic" idx="1"/>
          </p:nvPr>
        </p:nvSpPr>
        <p:spPr>
          <a:xfrm>
            <a:off x="5063319" y="657103"/>
            <a:ext cx="6483687" cy="555590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32C4A61-EF2A-C5A5-B150-4448600B3937}"/>
              </a:ext>
            </a:extLst>
          </p:cNvPr>
          <p:cNvSpPr>
            <a:spLocks noGrp="1"/>
          </p:cNvSpPr>
          <p:nvPr>
            <p:ph type="body" sz="half" idx="2"/>
          </p:nvPr>
        </p:nvSpPr>
        <p:spPr>
          <a:xfrm>
            <a:off x="609601" y="2826137"/>
            <a:ext cx="3585586" cy="3434638"/>
          </a:xfrm>
        </p:spPr>
        <p:txBody>
          <a:bodyPr anchor="b"/>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0B235E-39C7-4C78-20EF-DB48ECD9CB90}"/>
              </a:ext>
            </a:extLst>
          </p:cNvPr>
          <p:cNvSpPr>
            <a:spLocks noGrp="1"/>
          </p:cNvSpPr>
          <p:nvPr>
            <p:ph type="dt" sz="half" idx="10"/>
          </p:nvPr>
        </p:nvSpPr>
        <p:spPr/>
        <p:txBody>
          <a:bodyPr/>
          <a:lstStyle/>
          <a:p>
            <a:fld id="{92C5EAEF-6478-4102-8F5D-A5FE9FC97ACB}" type="datetime1">
              <a:rPr lang="en-US" smtClean="0"/>
              <a:t>5/1/2025</a:t>
            </a:fld>
            <a:endParaRPr lang="en-US"/>
          </a:p>
        </p:txBody>
      </p:sp>
      <p:sp>
        <p:nvSpPr>
          <p:cNvPr id="6" name="Footer Placeholder 5">
            <a:extLst>
              <a:ext uri="{FF2B5EF4-FFF2-40B4-BE49-F238E27FC236}">
                <a16:creationId xmlns:a16="http://schemas.microsoft.com/office/drawing/2014/main" id="{7FDC75DA-9A78-9AB9-7171-95A08CC51C5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EFE1A03-DCCB-53C7-DBFE-2AD55C90591B}"/>
              </a:ext>
            </a:extLst>
          </p:cNvPr>
          <p:cNvSpPr>
            <a:spLocks noGrp="1"/>
          </p:cNvSpPr>
          <p:nvPr>
            <p:ph type="sldNum" sz="quarter" idx="12"/>
          </p:nvPr>
        </p:nvSpPr>
        <p:spPr/>
        <p:txBody>
          <a:bodyPr/>
          <a:lstStyle/>
          <a:p>
            <a:fld id="{CC057153-B650-4DEB-B370-79DDCFDCE934}" type="slidenum">
              <a:rPr lang="en-US" smtClean="0"/>
              <a:t>‹nº›</a:t>
            </a:fld>
            <a:endParaRPr lang="en-US"/>
          </a:p>
        </p:txBody>
      </p:sp>
    </p:spTree>
    <p:extLst>
      <p:ext uri="{BB962C8B-B14F-4D97-AF65-F5344CB8AC3E}">
        <p14:creationId xmlns:p14="http://schemas.microsoft.com/office/powerpoint/2010/main" val="34008018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5BFB69-9245-EC58-F1DE-FEB625BD336A}"/>
              </a:ext>
            </a:extLst>
          </p:cNvPr>
          <p:cNvSpPr>
            <a:spLocks noGrp="1"/>
          </p:cNvSpPr>
          <p:nvPr>
            <p:ph type="title"/>
          </p:nvPr>
        </p:nvSpPr>
        <p:spPr>
          <a:xfrm>
            <a:off x="612648" y="548640"/>
            <a:ext cx="10653578" cy="1132258"/>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516AFD5-5144-C460-0CA4-644BC4A93C02}"/>
              </a:ext>
            </a:extLst>
          </p:cNvPr>
          <p:cNvSpPr>
            <a:spLocks noGrp="1"/>
          </p:cNvSpPr>
          <p:nvPr>
            <p:ph type="body" idx="1"/>
          </p:nvPr>
        </p:nvSpPr>
        <p:spPr>
          <a:xfrm>
            <a:off x="612647" y="1715532"/>
            <a:ext cx="10653579" cy="459382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995753E-AF8A-7E04-8A1A-205B755A0215}"/>
              </a:ext>
            </a:extLst>
          </p:cNvPr>
          <p:cNvSpPr>
            <a:spLocks noGrp="1"/>
          </p:cNvSpPr>
          <p:nvPr>
            <p:ph type="dt" sz="half" idx="2"/>
          </p:nvPr>
        </p:nvSpPr>
        <p:spPr>
          <a:xfrm>
            <a:off x="137160" y="6453002"/>
            <a:ext cx="3494314" cy="365125"/>
          </a:xfrm>
          <a:prstGeom prst="rect">
            <a:avLst/>
          </a:prstGeom>
        </p:spPr>
        <p:txBody>
          <a:bodyPr vert="horz" lIns="91440" tIns="45720" rIns="91440" bIns="45720" rtlCol="0" anchor="ctr"/>
          <a:lstStyle>
            <a:lvl1pPr algn="l">
              <a:defRPr sz="900">
                <a:solidFill>
                  <a:schemeClr val="tx1"/>
                </a:solidFill>
              </a:defRPr>
            </a:lvl1pPr>
          </a:lstStyle>
          <a:p>
            <a:fld id="{67F45AC6-C491-4585-A584-9CE2AF7D5500}" type="datetime1">
              <a:rPr lang="en-US" smtClean="0"/>
              <a:t>5/1/2025</a:t>
            </a:fld>
            <a:endParaRPr lang="en-US"/>
          </a:p>
        </p:txBody>
      </p:sp>
      <p:sp>
        <p:nvSpPr>
          <p:cNvPr id="5" name="Footer Placeholder 4">
            <a:extLst>
              <a:ext uri="{FF2B5EF4-FFF2-40B4-BE49-F238E27FC236}">
                <a16:creationId xmlns:a16="http://schemas.microsoft.com/office/drawing/2014/main" id="{D4E1B7C8-DA74-800B-EE14-A39E9DB32DE4}"/>
              </a:ext>
            </a:extLst>
          </p:cNvPr>
          <p:cNvSpPr>
            <a:spLocks noGrp="1"/>
          </p:cNvSpPr>
          <p:nvPr>
            <p:ph type="ftr" sz="quarter" idx="3"/>
          </p:nvPr>
        </p:nvSpPr>
        <p:spPr>
          <a:xfrm>
            <a:off x="8876521" y="6453002"/>
            <a:ext cx="2805405" cy="365125"/>
          </a:xfrm>
          <a:prstGeom prst="rect">
            <a:avLst/>
          </a:prstGeom>
        </p:spPr>
        <p:txBody>
          <a:bodyPr vert="horz" lIns="91440" tIns="45720" rIns="91440" bIns="45720" rtlCol="0" anchor="ctr"/>
          <a:lstStyle>
            <a:lvl1pPr algn="r">
              <a:defRPr sz="9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7AC1647D-0DF0-CA1B-F723-EF7B8F508DB7}"/>
              </a:ext>
            </a:extLst>
          </p:cNvPr>
          <p:cNvSpPr>
            <a:spLocks noGrp="1"/>
          </p:cNvSpPr>
          <p:nvPr>
            <p:ph type="sldNum" sz="quarter" idx="4"/>
          </p:nvPr>
        </p:nvSpPr>
        <p:spPr>
          <a:xfrm>
            <a:off x="11632162" y="6453002"/>
            <a:ext cx="429207" cy="365125"/>
          </a:xfrm>
          <a:prstGeom prst="rect">
            <a:avLst/>
          </a:prstGeom>
        </p:spPr>
        <p:txBody>
          <a:bodyPr vert="horz" lIns="91440" tIns="45720" rIns="91440" bIns="45720" rtlCol="0" anchor="ctr"/>
          <a:lstStyle>
            <a:lvl1pPr algn="r">
              <a:defRPr sz="900">
                <a:solidFill>
                  <a:schemeClr val="tx1"/>
                </a:solidFill>
              </a:defRPr>
            </a:lvl1pPr>
          </a:lstStyle>
          <a:p>
            <a:fld id="{CC057153-B650-4DEB-B370-79DDCFDCE934}" type="slidenum">
              <a:rPr lang="en-US" smtClean="0"/>
              <a:t>‹nº›</a:t>
            </a:fld>
            <a:endParaRPr lang="en-US"/>
          </a:p>
        </p:txBody>
      </p:sp>
    </p:spTree>
    <p:extLst>
      <p:ext uri="{BB962C8B-B14F-4D97-AF65-F5344CB8AC3E}">
        <p14:creationId xmlns:p14="http://schemas.microsoft.com/office/powerpoint/2010/main" val="24365445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1.jpe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png"/><Relationship Id="rId1" Type="http://schemas.openxmlformats.org/officeDocument/2006/relationships/slideLayout" Target="../slideLayouts/slideLayout4.xml"/><Relationship Id="rId4" Type="http://schemas.openxmlformats.org/officeDocument/2006/relationships/image" Target="../media/image1.jpeg"/></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slide" Target="slide53.xml"/><Relationship Id="rId2" Type="http://schemas.openxmlformats.org/officeDocument/2006/relationships/slide" Target="slide4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1.jpe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2.xml"/><Relationship Id="rId7" Type="http://schemas.openxmlformats.org/officeDocument/2006/relationships/image" Target="../media/image1.jpeg"/><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3.xml"/><Relationship Id="rId7" Type="http://schemas.openxmlformats.org/officeDocument/2006/relationships/image" Target="../media/image1.jpeg"/><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4.xml"/><Relationship Id="rId7" Type="http://schemas.openxmlformats.org/officeDocument/2006/relationships/image" Target="../media/image1.jpeg"/><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4.xml.rels><?xml version="1.0" encoding="UTF-8" standalone="yes"?>
<Relationships xmlns="http://schemas.openxmlformats.org/package/2006/relationships"><Relationship Id="rId3" Type="http://schemas.openxmlformats.org/officeDocument/2006/relationships/hyperlink" Target="https://ead.portalpescaesportivarondonia.com/" TargetMode="External"/><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hyperlink" Target="https://ead.portalpescaesportivarondonia.com/" TargetMode="External"/><Relationship Id="rId2" Type="http://schemas.openxmlformats.org/officeDocument/2006/relationships/hyperlink" Target="https://portalpescaesportivarondonia.com/" TargetMode="External"/><Relationship Id="rId1" Type="http://schemas.openxmlformats.org/officeDocument/2006/relationships/slideLayout" Target="../slideLayouts/slideLayout7.xml"/><Relationship Id="rId5" Type="http://schemas.openxmlformats.org/officeDocument/2006/relationships/hyperlink" Target="mailto:projetorondonia@projeto853.onmicrosoft.com" TargetMode="External"/><Relationship Id="rId4" Type="http://schemas.openxmlformats.org/officeDocument/2006/relationships/hyperlink" Target="https://app.powerbi.com/groups/me/reports/6594428e-fea6-4bde-bdcc-4a14a9b90b80/b5de6c61547806e391ee?experience=power-bi"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slide" Target="slide19.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60.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slide" Target="slide19.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A32057F-F015-B1B2-4E3E-2307F8EFC9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a:extLst>
              <a:ext uri="{FF2B5EF4-FFF2-40B4-BE49-F238E27FC236}">
                <a16:creationId xmlns:a16="http://schemas.microsoft.com/office/drawing/2014/main" id="{350F8B11-194E-0D4F-6EF8-873F81001A3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2160" r="1958"/>
          <a:stretch/>
        </p:blipFill>
        <p:spPr bwMode="auto">
          <a:xfrm>
            <a:off x="25675" y="293440"/>
            <a:ext cx="6012878" cy="6271120"/>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BB27959E-CAC3-A297-FF92-A44827F9F01C}"/>
              </a:ext>
            </a:extLst>
          </p:cNvPr>
          <p:cNvSpPr>
            <a:spLocks noGrp="1"/>
          </p:cNvSpPr>
          <p:nvPr>
            <p:ph type="ctrTitle"/>
          </p:nvPr>
        </p:nvSpPr>
        <p:spPr>
          <a:xfrm>
            <a:off x="5694915" y="435073"/>
            <a:ext cx="6012877" cy="1359003"/>
          </a:xfrm>
        </p:spPr>
        <p:txBody>
          <a:bodyPr>
            <a:normAutofit fontScale="90000"/>
          </a:bodyPr>
          <a:lstStyle/>
          <a:p>
            <a:br>
              <a:rPr lang="pt-BR" sz="3000" dirty="0"/>
            </a:br>
            <a:r>
              <a:rPr lang="pt-BR" sz="3000" dirty="0"/>
              <a:t>PLANO DE DESENVOLVIMENTO DO TURISMO  DA PESCA ESPORTIVA DE RONDONIA</a:t>
            </a:r>
          </a:p>
        </p:txBody>
      </p:sp>
      <p:sp>
        <p:nvSpPr>
          <p:cNvPr id="10" name="Espaço Reservado para Conteúdo 3">
            <a:extLst>
              <a:ext uri="{FF2B5EF4-FFF2-40B4-BE49-F238E27FC236}">
                <a16:creationId xmlns:a16="http://schemas.microsoft.com/office/drawing/2014/main" id="{46F11254-726E-FDA4-6EED-0C182D7ED20F}"/>
              </a:ext>
            </a:extLst>
          </p:cNvPr>
          <p:cNvSpPr txBox="1">
            <a:spLocks/>
          </p:cNvSpPr>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153449" y="2176041"/>
            <a:ext cx="5801272" cy="3923817"/>
          </a:xfrm>
          <a:prstGeom prst="rect">
            <a:avLst/>
          </a:prstGeom>
        </p:spPr>
        <p:txBody>
          <a:bodyPr>
            <a:normAutofit fontScale="92500" lnSpcReduction="20000"/>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Bef>
                <a:spcPts val="2500"/>
              </a:spcBef>
              <a:buFont typeface="Arial" panose="020B0604020202020204" pitchFamily="34" charset="0"/>
              <a:buNone/>
            </a:pPr>
            <a:r>
              <a:rPr lang="pt-BR" dirty="0"/>
              <a:t>Termo de Contrato Nº 806/2024 PGE-SEDEC</a:t>
            </a:r>
            <a:br>
              <a:rPr lang="pt-BR" sz="1400" dirty="0"/>
            </a:br>
            <a:endParaRPr lang="pt-BR" sz="1400" dirty="0"/>
          </a:p>
          <a:p>
            <a:pPr marL="0" indent="0" algn="just">
              <a:spcBef>
                <a:spcPts val="2500"/>
              </a:spcBef>
              <a:buFont typeface="Arial" panose="020B0604020202020204" pitchFamily="34" charset="0"/>
              <a:buNone/>
            </a:pPr>
            <a:r>
              <a:rPr lang="pt-BR" dirty="0"/>
              <a:t>Consiste na contratação de instituição de desenvolvimento de pesquisa para prestação de serviços especializados de elaboração do Plano de Desenvolvimento do Turismo da Pesca Esportiva do Estado, nos municípios de Cabixi, Pimenteiras do Oeste, Alto Alegre dos Parecis, Alta Floresta do Oeste, São Francisco do Guaporé, Costa Marques e Porto Velho, buscando as melhores práticas para o desenvolvimento de Rondônia.</a:t>
            </a:r>
            <a:endParaRPr lang="pt-BR" sz="1400" dirty="0"/>
          </a:p>
        </p:txBody>
      </p:sp>
    </p:spTree>
    <p:extLst>
      <p:ext uri="{BB962C8B-B14F-4D97-AF65-F5344CB8AC3E}">
        <p14:creationId xmlns:p14="http://schemas.microsoft.com/office/powerpoint/2010/main" val="26990078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E8D3B17-7638-DFD3-18E4-8A6D6117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Imagem 12" descr="Interface gráfica do usuário, Texto, Aplicativo, chat ou mensagem de texto&#10;&#10;Descrição gerada automaticamente">
            <a:extLst>
              <a:ext uri="{FF2B5EF4-FFF2-40B4-BE49-F238E27FC236}">
                <a16:creationId xmlns:a16="http://schemas.microsoft.com/office/drawing/2014/main" id="{0EDFF081-F694-FD34-0F7D-BBB0416404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409" y="1488387"/>
            <a:ext cx="10521632" cy="4857079"/>
          </a:xfrm>
          <a:prstGeom prst="rect">
            <a:avLst/>
          </a:prstGeom>
        </p:spPr>
      </p:pic>
      <p:sp>
        <p:nvSpPr>
          <p:cNvPr id="14" name="CaixaDeTexto 13">
            <a:extLst>
              <a:ext uri="{FF2B5EF4-FFF2-40B4-BE49-F238E27FC236}">
                <a16:creationId xmlns:a16="http://schemas.microsoft.com/office/drawing/2014/main" id="{C4B62A98-EA7C-CE09-BC77-87E74EC85957}"/>
              </a:ext>
            </a:extLst>
          </p:cNvPr>
          <p:cNvSpPr txBox="1"/>
          <p:nvPr/>
        </p:nvSpPr>
        <p:spPr>
          <a:xfrm>
            <a:off x="4542941" y="592714"/>
            <a:ext cx="3032567" cy="400110"/>
          </a:xfrm>
          <a:prstGeom prst="rect">
            <a:avLst/>
          </a:prstGeom>
          <a:noFill/>
        </p:spPr>
        <p:txBody>
          <a:bodyPr wrap="square" rtlCol="0">
            <a:spAutoFit/>
          </a:bodyPr>
          <a:lstStyle/>
          <a:p>
            <a:pPr algn="ctr"/>
            <a:r>
              <a:rPr lang="pt-BR" sz="2000" b="1" i="1" dirty="0"/>
              <a:t>AMEAÇAS</a:t>
            </a:r>
          </a:p>
        </p:txBody>
      </p:sp>
      <p:pic>
        <p:nvPicPr>
          <p:cNvPr id="16" name="Picture 2">
            <a:extLst>
              <a:ext uri="{FF2B5EF4-FFF2-40B4-BE49-F238E27FC236}">
                <a16:creationId xmlns:a16="http://schemas.microsoft.com/office/drawing/2014/main" id="{55546F96-8DD9-5A67-6B03-400A18BE218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l="2160" r="1958"/>
          <a:stretch/>
        </p:blipFill>
        <p:spPr bwMode="auto">
          <a:xfrm>
            <a:off x="10451371" y="127706"/>
            <a:ext cx="1304649" cy="1360681"/>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5.png">
            <a:extLst>
              <a:ext uri="{FF2B5EF4-FFF2-40B4-BE49-F238E27FC236}">
                <a16:creationId xmlns:a16="http://schemas.microsoft.com/office/drawing/2014/main" id="{B4753B7E-1D69-4398-B650-0A15D6160E1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2556" y="353758"/>
            <a:ext cx="2229293" cy="847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1352698"/>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1A32057F-F015-B1B2-4E3E-2307F8EFC9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a:extLst>
              <a:ext uri="{FF2B5EF4-FFF2-40B4-BE49-F238E27FC236}">
                <a16:creationId xmlns:a16="http://schemas.microsoft.com/office/drawing/2014/main" id="{6304B7EC-B5EE-4C8F-1C4B-02888BD1FD0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l="2160" r="1958"/>
          <a:stretch/>
        </p:blipFill>
        <p:spPr bwMode="auto">
          <a:xfrm>
            <a:off x="1284862" y="777380"/>
            <a:ext cx="5077356" cy="5295419"/>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5886C410-1817-42E1-1F25-6C02445DFEE0}"/>
              </a:ext>
            </a:extLst>
          </p:cNvPr>
          <p:cNvSpPr>
            <a:spLocks noGrp="1"/>
          </p:cNvSpPr>
          <p:nvPr>
            <p:ph type="title"/>
          </p:nvPr>
        </p:nvSpPr>
        <p:spPr>
          <a:xfrm>
            <a:off x="6362218" y="2178690"/>
            <a:ext cx="4361688" cy="1726401"/>
          </a:xfrm>
        </p:spPr>
        <p:txBody>
          <a:bodyPr vert="horz" lIns="91440" tIns="45720" rIns="91440" bIns="45720" rtlCol="0" anchor="b">
            <a:normAutofit/>
          </a:bodyPr>
          <a:lstStyle/>
          <a:p>
            <a:r>
              <a:rPr lang="en-US" sz="4200" dirty="0"/>
              <a:t>MAPA ESTRATÉGICO</a:t>
            </a:r>
          </a:p>
        </p:txBody>
      </p:sp>
      <p:pic>
        <p:nvPicPr>
          <p:cNvPr id="3" name="image5.png">
            <a:extLst>
              <a:ext uri="{FF2B5EF4-FFF2-40B4-BE49-F238E27FC236}">
                <a16:creationId xmlns:a16="http://schemas.microsoft.com/office/drawing/2014/main" id="{FE7B426E-5AE1-E8F1-7608-12A1A21DE0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556" y="353758"/>
            <a:ext cx="2229293" cy="847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7145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18">
            <a:extLst>
              <a:ext uri="{FF2B5EF4-FFF2-40B4-BE49-F238E27FC236}">
                <a16:creationId xmlns:a16="http://schemas.microsoft.com/office/drawing/2014/main" id="{6D48EA17-F2CF-2F98-FC06-DBB6A2AEC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25" name="Rectangle 20">
            <a:extLst>
              <a:ext uri="{FF2B5EF4-FFF2-40B4-BE49-F238E27FC236}">
                <a16:creationId xmlns:a16="http://schemas.microsoft.com/office/drawing/2014/main" id="{4D3D4267-6754-E656-C65D-257297D453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pic>
        <p:nvPicPr>
          <p:cNvPr id="8" name="Imagem 7" descr="Linha do tempo&#10;&#10;Descrição gerada automaticamente">
            <a:extLst>
              <a:ext uri="{FF2B5EF4-FFF2-40B4-BE49-F238E27FC236}">
                <a16:creationId xmlns:a16="http://schemas.microsoft.com/office/drawing/2014/main" id="{4D7E82DC-4907-B400-41DB-FD3CDB0C13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6593" y="0"/>
            <a:ext cx="9778481" cy="6858000"/>
          </a:xfrm>
          <a:prstGeom prst="rect">
            <a:avLst/>
          </a:prstGeom>
        </p:spPr>
      </p:pic>
      <p:sp>
        <p:nvSpPr>
          <p:cNvPr id="2" name="CaixaDeTexto 1">
            <a:extLst>
              <a:ext uri="{FF2B5EF4-FFF2-40B4-BE49-F238E27FC236}">
                <a16:creationId xmlns:a16="http://schemas.microsoft.com/office/drawing/2014/main" id="{E5322EC8-2B86-D44B-326B-8DD424F3301D}"/>
              </a:ext>
            </a:extLst>
          </p:cNvPr>
          <p:cNvSpPr txBox="1"/>
          <p:nvPr/>
        </p:nvSpPr>
        <p:spPr>
          <a:xfrm>
            <a:off x="178686" y="3009418"/>
            <a:ext cx="2199190" cy="646331"/>
          </a:xfrm>
          <a:prstGeom prst="rect">
            <a:avLst/>
          </a:prstGeom>
          <a:noFill/>
        </p:spPr>
        <p:txBody>
          <a:bodyPr wrap="square" rtlCol="0">
            <a:spAutoFit/>
          </a:bodyPr>
          <a:lstStyle/>
          <a:p>
            <a:r>
              <a:rPr lang="pt-BR" b="1" dirty="0"/>
              <a:t>MAPA ESTRATÉGICO</a:t>
            </a:r>
          </a:p>
        </p:txBody>
      </p:sp>
      <p:sp>
        <p:nvSpPr>
          <p:cNvPr id="3" name="Seta: Entalhada para a Direita 2">
            <a:extLst>
              <a:ext uri="{FF2B5EF4-FFF2-40B4-BE49-F238E27FC236}">
                <a16:creationId xmlns:a16="http://schemas.microsoft.com/office/drawing/2014/main" id="{20A68D90-6A52-89AF-E75B-E9E614FC7B50}"/>
              </a:ext>
            </a:extLst>
          </p:cNvPr>
          <p:cNvSpPr/>
          <p:nvPr/>
        </p:nvSpPr>
        <p:spPr>
          <a:xfrm>
            <a:off x="246927" y="3655749"/>
            <a:ext cx="1635980" cy="261158"/>
          </a:xfrm>
          <a:prstGeom prst="notch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4" name="image5.png">
            <a:extLst>
              <a:ext uri="{FF2B5EF4-FFF2-40B4-BE49-F238E27FC236}">
                <a16:creationId xmlns:a16="http://schemas.microsoft.com/office/drawing/2014/main" id="{68681826-E71E-6730-3443-6E158E8C5F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113" y="272944"/>
            <a:ext cx="2020955" cy="76806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7DEDFD5D-6F38-7D47-9B42-AE53369DE14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l="2160" r="1958"/>
          <a:stretch/>
        </p:blipFill>
        <p:spPr bwMode="auto">
          <a:xfrm>
            <a:off x="182857" y="5304486"/>
            <a:ext cx="1304649" cy="13606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08314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a:extLst>
              <a:ext uri="{FF2B5EF4-FFF2-40B4-BE49-F238E27FC236}">
                <a16:creationId xmlns:a16="http://schemas.microsoft.com/office/drawing/2014/main" id="{B7A2F5CC-06D6-47F6-9787-D8C39957C80B}"/>
              </a:ext>
            </a:extLst>
          </p:cNvPr>
          <p:cNvGraphicFramePr>
            <a:graphicFrameLocks noGrp="1"/>
          </p:cNvGraphicFramePr>
          <p:nvPr>
            <p:extLst>
              <p:ext uri="{D42A27DB-BD31-4B8C-83A1-F6EECF244321}">
                <p14:modId xmlns:p14="http://schemas.microsoft.com/office/powerpoint/2010/main" val="1439403007"/>
              </p:ext>
            </p:extLst>
          </p:nvPr>
        </p:nvGraphicFramePr>
        <p:xfrm>
          <a:off x="236866" y="2364058"/>
          <a:ext cx="11718267" cy="1233535"/>
        </p:xfrm>
        <a:graphic>
          <a:graphicData uri="http://schemas.openxmlformats.org/drawingml/2006/table">
            <a:tbl>
              <a:tblPr firstRow="1" bandRow="1">
                <a:tableStyleId>{69CF1AB2-1976-4502-BF36-3FF5EA218861}</a:tableStyleId>
              </a:tblPr>
              <a:tblGrid>
                <a:gridCol w="1968818">
                  <a:extLst>
                    <a:ext uri="{9D8B030D-6E8A-4147-A177-3AD203B41FA5}">
                      <a16:colId xmlns:a16="http://schemas.microsoft.com/office/drawing/2014/main" val="307764945"/>
                    </a:ext>
                  </a:extLst>
                </a:gridCol>
                <a:gridCol w="2155148">
                  <a:extLst>
                    <a:ext uri="{9D8B030D-6E8A-4147-A177-3AD203B41FA5}">
                      <a16:colId xmlns:a16="http://schemas.microsoft.com/office/drawing/2014/main" val="1565700525"/>
                    </a:ext>
                  </a:extLst>
                </a:gridCol>
                <a:gridCol w="1918659">
                  <a:extLst>
                    <a:ext uri="{9D8B030D-6E8A-4147-A177-3AD203B41FA5}">
                      <a16:colId xmlns:a16="http://schemas.microsoft.com/office/drawing/2014/main" val="2319123383"/>
                    </a:ext>
                  </a:extLst>
                </a:gridCol>
                <a:gridCol w="1941773">
                  <a:extLst>
                    <a:ext uri="{9D8B030D-6E8A-4147-A177-3AD203B41FA5}">
                      <a16:colId xmlns:a16="http://schemas.microsoft.com/office/drawing/2014/main" val="886436423"/>
                    </a:ext>
                  </a:extLst>
                </a:gridCol>
                <a:gridCol w="1816832">
                  <a:extLst>
                    <a:ext uri="{9D8B030D-6E8A-4147-A177-3AD203B41FA5}">
                      <a16:colId xmlns:a16="http://schemas.microsoft.com/office/drawing/2014/main" val="2530491042"/>
                    </a:ext>
                  </a:extLst>
                </a:gridCol>
                <a:gridCol w="1917037">
                  <a:extLst>
                    <a:ext uri="{9D8B030D-6E8A-4147-A177-3AD203B41FA5}">
                      <a16:colId xmlns:a16="http://schemas.microsoft.com/office/drawing/2014/main" val="2824627793"/>
                    </a:ext>
                  </a:extLst>
                </a:gridCol>
              </a:tblGrid>
              <a:tr h="593455">
                <a:tc>
                  <a:txBody>
                    <a:bodyPr/>
                    <a:lstStyle/>
                    <a:p>
                      <a:pPr algn="ctr"/>
                      <a:r>
                        <a:rPr lang="pt-BR" dirty="0"/>
                        <a:t>ANO 2025</a:t>
                      </a:r>
                    </a:p>
                  </a:txBody>
                  <a:tcPr/>
                </a:tc>
                <a:tc>
                  <a:txBody>
                    <a:bodyPr/>
                    <a:lstStyle/>
                    <a:p>
                      <a:pPr algn="ctr"/>
                      <a:r>
                        <a:rPr lang="pt-BR" dirty="0"/>
                        <a:t>ANO 2026</a:t>
                      </a:r>
                    </a:p>
                  </a:txBody>
                  <a:tcPr/>
                </a:tc>
                <a:tc>
                  <a:txBody>
                    <a:bodyPr/>
                    <a:lstStyle/>
                    <a:p>
                      <a:pPr algn="ctr"/>
                      <a:r>
                        <a:rPr lang="pt-BR" dirty="0"/>
                        <a:t>ANO 2027</a:t>
                      </a:r>
                    </a:p>
                  </a:txBody>
                  <a:tcPr/>
                </a:tc>
                <a:tc>
                  <a:txBody>
                    <a:bodyPr/>
                    <a:lstStyle/>
                    <a:p>
                      <a:pPr algn="ctr"/>
                      <a:r>
                        <a:rPr lang="pt-BR" dirty="0"/>
                        <a:t>ANO 2028</a:t>
                      </a:r>
                    </a:p>
                  </a:txBody>
                  <a:tcPr/>
                </a:tc>
                <a:tc>
                  <a:txBody>
                    <a:bodyPr/>
                    <a:lstStyle/>
                    <a:p>
                      <a:pPr algn="ctr"/>
                      <a:r>
                        <a:rPr lang="pt-BR" dirty="0"/>
                        <a:t>ANO 2029</a:t>
                      </a:r>
                    </a:p>
                  </a:txBody>
                  <a:tcPr/>
                </a:tc>
                <a:tc>
                  <a:txBody>
                    <a:bodyPr/>
                    <a:lstStyle/>
                    <a:p>
                      <a:pPr algn="ctr"/>
                      <a:r>
                        <a:rPr lang="pt-BR" dirty="0"/>
                        <a:t>ANO 2030</a:t>
                      </a:r>
                    </a:p>
                  </a:txBody>
                  <a:tcPr/>
                </a:tc>
                <a:extLst>
                  <a:ext uri="{0D108BD9-81ED-4DB2-BD59-A6C34878D82A}">
                    <a16:rowId xmlns:a16="http://schemas.microsoft.com/office/drawing/2014/main" val="3669435668"/>
                  </a:ext>
                </a:extLst>
              </a:tr>
              <a:tr h="506232">
                <a:tc>
                  <a:txBody>
                    <a:bodyPr/>
                    <a:lstStyle/>
                    <a:p>
                      <a:pPr algn="ctr"/>
                      <a:r>
                        <a:rPr lang="pt-BR" b="1" dirty="0"/>
                        <a:t>R$ 11.048.720,83</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b="1" dirty="0"/>
                        <a:t>R$ 10.808.720,83</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b="1" dirty="0"/>
                        <a:t>R$ 9.348.720,83</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b="1" dirty="0"/>
                        <a:t>R$ 8.548.720,83</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b="1" dirty="0"/>
                        <a:t>R$ 4.023.720,83</a:t>
                      </a:r>
                    </a:p>
                  </a:txBody>
                  <a:tcPr/>
                </a:tc>
                <a:tc>
                  <a:txBody>
                    <a:bodyPr/>
                    <a:lstStyle/>
                    <a:p>
                      <a:pPr algn="ctr"/>
                      <a:r>
                        <a:rPr lang="pt-BR" b="1" dirty="0"/>
                        <a:t>R$ 3.943.720,83</a:t>
                      </a:r>
                    </a:p>
                  </a:txBody>
                  <a:tcPr/>
                </a:tc>
                <a:extLst>
                  <a:ext uri="{0D108BD9-81ED-4DB2-BD59-A6C34878D82A}">
                    <a16:rowId xmlns:a16="http://schemas.microsoft.com/office/drawing/2014/main" val="1420037334"/>
                  </a:ext>
                </a:extLst>
              </a:tr>
            </a:tbl>
          </a:graphicData>
        </a:graphic>
      </p:graphicFrame>
      <p:pic>
        <p:nvPicPr>
          <p:cNvPr id="3" name="Imagem 2">
            <a:extLst>
              <a:ext uri="{FF2B5EF4-FFF2-40B4-BE49-F238E27FC236}">
                <a16:creationId xmlns:a16="http://schemas.microsoft.com/office/drawing/2014/main" id="{C41AD5B6-86BD-798A-E98F-EC5E6D5859CE}"/>
              </a:ext>
            </a:extLst>
          </p:cNvPr>
          <p:cNvPicPr>
            <a:picLocks noChangeAspect="1"/>
          </p:cNvPicPr>
          <p:nvPr/>
        </p:nvPicPr>
        <p:blipFill>
          <a:blip r:embed="rId2"/>
          <a:stretch>
            <a:fillRect/>
          </a:stretch>
        </p:blipFill>
        <p:spPr>
          <a:xfrm>
            <a:off x="397396" y="1070658"/>
            <a:ext cx="11557737" cy="776266"/>
          </a:xfrm>
          <a:prstGeom prst="rect">
            <a:avLst/>
          </a:prstGeom>
        </p:spPr>
      </p:pic>
      <p:graphicFrame>
        <p:nvGraphicFramePr>
          <p:cNvPr id="4" name="Tabela 3">
            <a:extLst>
              <a:ext uri="{FF2B5EF4-FFF2-40B4-BE49-F238E27FC236}">
                <a16:creationId xmlns:a16="http://schemas.microsoft.com/office/drawing/2014/main" id="{5981B601-08BE-6BB0-677B-7B7E498642B0}"/>
              </a:ext>
            </a:extLst>
          </p:cNvPr>
          <p:cNvGraphicFramePr>
            <a:graphicFrameLocks noGrp="1"/>
          </p:cNvGraphicFramePr>
          <p:nvPr>
            <p:extLst>
              <p:ext uri="{D42A27DB-BD31-4B8C-83A1-F6EECF244321}">
                <p14:modId xmlns:p14="http://schemas.microsoft.com/office/powerpoint/2010/main" val="49856936"/>
              </p:ext>
            </p:extLst>
          </p:nvPr>
        </p:nvGraphicFramePr>
        <p:xfrm>
          <a:off x="4190036" y="4261031"/>
          <a:ext cx="2894182" cy="1526311"/>
        </p:xfrm>
        <a:graphic>
          <a:graphicData uri="http://schemas.openxmlformats.org/drawingml/2006/table">
            <a:tbl>
              <a:tblPr firstRow="1" bandRow="1">
                <a:tableStyleId>{69CF1AB2-1976-4502-BF36-3FF5EA218861}</a:tableStyleId>
              </a:tblPr>
              <a:tblGrid>
                <a:gridCol w="2894182">
                  <a:extLst>
                    <a:ext uri="{9D8B030D-6E8A-4147-A177-3AD203B41FA5}">
                      <a16:colId xmlns:a16="http://schemas.microsoft.com/office/drawing/2014/main" val="2824627793"/>
                    </a:ext>
                  </a:extLst>
                </a:gridCol>
              </a:tblGrid>
              <a:tr h="584485">
                <a:tc>
                  <a:txBody>
                    <a:bodyPr/>
                    <a:lstStyle/>
                    <a:p>
                      <a:pPr algn="ctr"/>
                      <a:r>
                        <a:rPr lang="pt-BR" sz="2000" dirty="0"/>
                        <a:t>TOTALIZANDO</a:t>
                      </a:r>
                    </a:p>
                  </a:txBody>
                  <a:tcPr/>
                </a:tc>
                <a:extLst>
                  <a:ext uri="{0D108BD9-81ED-4DB2-BD59-A6C34878D82A}">
                    <a16:rowId xmlns:a16="http://schemas.microsoft.com/office/drawing/2014/main" val="3669435668"/>
                  </a:ext>
                </a:extLst>
              </a:tr>
              <a:tr h="941826">
                <a:tc>
                  <a:txBody>
                    <a:bodyPr/>
                    <a:lstStyle/>
                    <a:p>
                      <a:pPr algn="ctr"/>
                      <a:r>
                        <a:rPr lang="pt-BR" sz="2000" b="1" dirty="0"/>
                        <a:t>R$ 47.722.324,98</a:t>
                      </a:r>
                    </a:p>
                  </a:txBody>
                  <a:tcPr/>
                </a:tc>
                <a:extLst>
                  <a:ext uri="{0D108BD9-81ED-4DB2-BD59-A6C34878D82A}">
                    <a16:rowId xmlns:a16="http://schemas.microsoft.com/office/drawing/2014/main" val="1420037334"/>
                  </a:ext>
                </a:extLst>
              </a:tr>
            </a:tbl>
          </a:graphicData>
        </a:graphic>
      </p:graphicFrame>
    </p:spTree>
    <p:extLst>
      <p:ext uri="{BB962C8B-B14F-4D97-AF65-F5344CB8AC3E}">
        <p14:creationId xmlns:p14="http://schemas.microsoft.com/office/powerpoint/2010/main" val="34235601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a:extLst>
              <a:ext uri="{FF2B5EF4-FFF2-40B4-BE49-F238E27FC236}">
                <a16:creationId xmlns:a16="http://schemas.microsoft.com/office/drawing/2014/main" id="{5BA0764D-65F1-20E8-4310-A393F0FDBC79}"/>
              </a:ext>
            </a:extLst>
          </p:cNvPr>
          <p:cNvGraphicFramePr>
            <a:graphicFrameLocks noGrp="1"/>
          </p:cNvGraphicFramePr>
          <p:nvPr>
            <p:extLst>
              <p:ext uri="{D42A27DB-BD31-4B8C-83A1-F6EECF244321}">
                <p14:modId xmlns:p14="http://schemas.microsoft.com/office/powerpoint/2010/main" val="2057004426"/>
              </p:ext>
            </p:extLst>
          </p:nvPr>
        </p:nvGraphicFramePr>
        <p:xfrm>
          <a:off x="537050" y="3096948"/>
          <a:ext cx="11117899" cy="1233535"/>
        </p:xfrm>
        <a:graphic>
          <a:graphicData uri="http://schemas.openxmlformats.org/drawingml/2006/table">
            <a:tbl>
              <a:tblPr firstRow="1" bandRow="1">
                <a:tableStyleId>{69CF1AB2-1976-4502-BF36-3FF5EA218861}</a:tableStyleId>
              </a:tblPr>
              <a:tblGrid>
                <a:gridCol w="1867948">
                  <a:extLst>
                    <a:ext uri="{9D8B030D-6E8A-4147-A177-3AD203B41FA5}">
                      <a16:colId xmlns:a16="http://schemas.microsoft.com/office/drawing/2014/main" val="307764945"/>
                    </a:ext>
                  </a:extLst>
                </a:gridCol>
                <a:gridCol w="1871705">
                  <a:extLst>
                    <a:ext uri="{9D8B030D-6E8A-4147-A177-3AD203B41FA5}">
                      <a16:colId xmlns:a16="http://schemas.microsoft.com/office/drawing/2014/main" val="1565700525"/>
                    </a:ext>
                  </a:extLst>
                </a:gridCol>
                <a:gridCol w="1993387">
                  <a:extLst>
                    <a:ext uri="{9D8B030D-6E8A-4147-A177-3AD203B41FA5}">
                      <a16:colId xmlns:a16="http://schemas.microsoft.com/office/drawing/2014/main" val="2319123383"/>
                    </a:ext>
                  </a:extLst>
                </a:gridCol>
                <a:gridCol w="1842289">
                  <a:extLst>
                    <a:ext uri="{9D8B030D-6E8A-4147-A177-3AD203B41FA5}">
                      <a16:colId xmlns:a16="http://schemas.microsoft.com/office/drawing/2014/main" val="886436423"/>
                    </a:ext>
                  </a:extLst>
                </a:gridCol>
                <a:gridCol w="1723749">
                  <a:extLst>
                    <a:ext uri="{9D8B030D-6E8A-4147-A177-3AD203B41FA5}">
                      <a16:colId xmlns:a16="http://schemas.microsoft.com/office/drawing/2014/main" val="2530491042"/>
                    </a:ext>
                  </a:extLst>
                </a:gridCol>
                <a:gridCol w="1818821">
                  <a:extLst>
                    <a:ext uri="{9D8B030D-6E8A-4147-A177-3AD203B41FA5}">
                      <a16:colId xmlns:a16="http://schemas.microsoft.com/office/drawing/2014/main" val="2824627793"/>
                    </a:ext>
                  </a:extLst>
                </a:gridCol>
              </a:tblGrid>
              <a:tr h="593455">
                <a:tc>
                  <a:txBody>
                    <a:bodyPr/>
                    <a:lstStyle/>
                    <a:p>
                      <a:pPr algn="ctr"/>
                      <a:r>
                        <a:rPr lang="pt-BR" dirty="0"/>
                        <a:t>ANO 2025</a:t>
                      </a:r>
                    </a:p>
                  </a:txBody>
                  <a:tcPr/>
                </a:tc>
                <a:tc>
                  <a:txBody>
                    <a:bodyPr/>
                    <a:lstStyle/>
                    <a:p>
                      <a:pPr algn="ctr"/>
                      <a:r>
                        <a:rPr lang="pt-BR" dirty="0"/>
                        <a:t>ANO 2026</a:t>
                      </a:r>
                    </a:p>
                  </a:txBody>
                  <a:tcPr/>
                </a:tc>
                <a:tc>
                  <a:txBody>
                    <a:bodyPr/>
                    <a:lstStyle/>
                    <a:p>
                      <a:pPr algn="ctr"/>
                      <a:r>
                        <a:rPr lang="pt-BR" dirty="0"/>
                        <a:t>ANO 2027</a:t>
                      </a:r>
                    </a:p>
                  </a:txBody>
                  <a:tcPr/>
                </a:tc>
                <a:tc>
                  <a:txBody>
                    <a:bodyPr/>
                    <a:lstStyle/>
                    <a:p>
                      <a:pPr algn="ctr"/>
                      <a:r>
                        <a:rPr lang="pt-BR" dirty="0"/>
                        <a:t>ANO 2028</a:t>
                      </a:r>
                    </a:p>
                  </a:txBody>
                  <a:tcPr/>
                </a:tc>
                <a:tc>
                  <a:txBody>
                    <a:bodyPr/>
                    <a:lstStyle/>
                    <a:p>
                      <a:pPr algn="ctr"/>
                      <a:r>
                        <a:rPr lang="pt-BR" dirty="0"/>
                        <a:t>ANO 2029</a:t>
                      </a:r>
                    </a:p>
                  </a:txBody>
                  <a:tcPr/>
                </a:tc>
                <a:tc>
                  <a:txBody>
                    <a:bodyPr/>
                    <a:lstStyle/>
                    <a:p>
                      <a:pPr algn="ctr"/>
                      <a:r>
                        <a:rPr lang="pt-BR" dirty="0"/>
                        <a:t>ANO 2030</a:t>
                      </a:r>
                    </a:p>
                  </a:txBody>
                  <a:tcPr/>
                </a:tc>
                <a:extLst>
                  <a:ext uri="{0D108BD9-81ED-4DB2-BD59-A6C34878D82A}">
                    <a16:rowId xmlns:a16="http://schemas.microsoft.com/office/drawing/2014/main" val="3669435668"/>
                  </a:ext>
                </a:extLst>
              </a:tr>
              <a:tr h="506232">
                <a:tc>
                  <a:txBody>
                    <a:bodyPr/>
                    <a:lstStyle/>
                    <a:p>
                      <a:pPr algn="ctr"/>
                      <a:r>
                        <a:rPr lang="pt-BR" b="1" dirty="0"/>
                        <a:t>R$ 10.163.720,83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b="1" dirty="0"/>
                        <a:t>R$ 10.473.720,83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b="1" dirty="0"/>
                        <a:t>R$ 9.198.720,83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b="1" dirty="0"/>
                        <a:t>R$ 8.448.720,83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b="1" dirty="0"/>
                        <a:t>R$ 3.923.720,83</a:t>
                      </a:r>
                    </a:p>
                  </a:txBody>
                  <a:tcPr anchor="ctr"/>
                </a:tc>
                <a:tc>
                  <a:txBody>
                    <a:bodyPr/>
                    <a:lstStyle/>
                    <a:p>
                      <a:pPr algn="ctr"/>
                      <a:r>
                        <a:rPr lang="pt-BR" b="1" dirty="0"/>
                        <a:t>R$ 3.843.720.83</a:t>
                      </a:r>
                    </a:p>
                  </a:txBody>
                  <a:tcPr anchor="ctr"/>
                </a:tc>
                <a:extLst>
                  <a:ext uri="{0D108BD9-81ED-4DB2-BD59-A6C34878D82A}">
                    <a16:rowId xmlns:a16="http://schemas.microsoft.com/office/drawing/2014/main" val="1420037334"/>
                  </a:ext>
                </a:extLst>
              </a:tr>
            </a:tbl>
          </a:graphicData>
        </a:graphic>
      </p:graphicFrame>
      <p:graphicFrame>
        <p:nvGraphicFramePr>
          <p:cNvPr id="3" name="Tabela 2">
            <a:extLst>
              <a:ext uri="{FF2B5EF4-FFF2-40B4-BE49-F238E27FC236}">
                <a16:creationId xmlns:a16="http://schemas.microsoft.com/office/drawing/2014/main" id="{D75626A6-C028-E22A-C725-099D4AE3743C}"/>
              </a:ext>
            </a:extLst>
          </p:cNvPr>
          <p:cNvGraphicFramePr>
            <a:graphicFrameLocks noGrp="1"/>
          </p:cNvGraphicFramePr>
          <p:nvPr>
            <p:extLst>
              <p:ext uri="{D42A27DB-BD31-4B8C-83A1-F6EECF244321}">
                <p14:modId xmlns:p14="http://schemas.microsoft.com/office/powerpoint/2010/main" val="1163770570"/>
              </p:ext>
            </p:extLst>
          </p:nvPr>
        </p:nvGraphicFramePr>
        <p:xfrm>
          <a:off x="3980343" y="4805041"/>
          <a:ext cx="3897823" cy="1422139"/>
        </p:xfrm>
        <a:graphic>
          <a:graphicData uri="http://schemas.openxmlformats.org/drawingml/2006/table">
            <a:tbl>
              <a:tblPr firstRow="1" bandRow="1">
                <a:tableStyleId>{69CF1AB2-1976-4502-BF36-3FF5EA218861}</a:tableStyleId>
              </a:tblPr>
              <a:tblGrid>
                <a:gridCol w="3897823">
                  <a:extLst>
                    <a:ext uri="{9D8B030D-6E8A-4147-A177-3AD203B41FA5}">
                      <a16:colId xmlns:a16="http://schemas.microsoft.com/office/drawing/2014/main" val="2824627793"/>
                    </a:ext>
                  </a:extLst>
                </a:gridCol>
              </a:tblGrid>
              <a:tr h="517141">
                <a:tc>
                  <a:txBody>
                    <a:bodyPr/>
                    <a:lstStyle/>
                    <a:p>
                      <a:pPr algn="ctr"/>
                      <a:r>
                        <a:rPr lang="pt-BR" sz="2400" dirty="0"/>
                        <a:t>TOTALIZANDO</a:t>
                      </a:r>
                    </a:p>
                  </a:txBody>
                  <a:tcPr/>
                </a:tc>
                <a:extLst>
                  <a:ext uri="{0D108BD9-81ED-4DB2-BD59-A6C34878D82A}">
                    <a16:rowId xmlns:a16="http://schemas.microsoft.com/office/drawing/2014/main" val="3669435668"/>
                  </a:ext>
                </a:extLst>
              </a:tr>
              <a:tr h="904998">
                <a:tc>
                  <a:txBody>
                    <a:bodyPr/>
                    <a:lstStyle/>
                    <a:p>
                      <a:pPr algn="ctr"/>
                      <a:r>
                        <a:rPr lang="pt-BR" sz="2400" b="1" dirty="0"/>
                        <a:t>R$ 46.052.324.98</a:t>
                      </a:r>
                    </a:p>
                  </a:txBody>
                  <a:tcPr/>
                </a:tc>
                <a:extLst>
                  <a:ext uri="{0D108BD9-81ED-4DB2-BD59-A6C34878D82A}">
                    <a16:rowId xmlns:a16="http://schemas.microsoft.com/office/drawing/2014/main" val="1420037334"/>
                  </a:ext>
                </a:extLst>
              </a:tr>
            </a:tbl>
          </a:graphicData>
        </a:graphic>
      </p:graphicFrame>
      <p:pic>
        <p:nvPicPr>
          <p:cNvPr id="4" name="Imagem 3">
            <a:extLst>
              <a:ext uri="{FF2B5EF4-FFF2-40B4-BE49-F238E27FC236}">
                <a16:creationId xmlns:a16="http://schemas.microsoft.com/office/drawing/2014/main" id="{364EB1BF-2FA6-1849-2C2F-807FEE3DD4C0}"/>
              </a:ext>
            </a:extLst>
          </p:cNvPr>
          <p:cNvPicPr>
            <a:picLocks noChangeAspect="1"/>
          </p:cNvPicPr>
          <p:nvPr/>
        </p:nvPicPr>
        <p:blipFill>
          <a:blip r:embed="rId2"/>
          <a:stretch>
            <a:fillRect/>
          </a:stretch>
        </p:blipFill>
        <p:spPr>
          <a:xfrm>
            <a:off x="3502593" y="1450815"/>
            <a:ext cx="4375573" cy="1171575"/>
          </a:xfrm>
          <a:prstGeom prst="rect">
            <a:avLst/>
          </a:prstGeom>
        </p:spPr>
      </p:pic>
      <p:sp>
        <p:nvSpPr>
          <p:cNvPr id="5" name="CaixaDeTexto 4">
            <a:extLst>
              <a:ext uri="{FF2B5EF4-FFF2-40B4-BE49-F238E27FC236}">
                <a16:creationId xmlns:a16="http://schemas.microsoft.com/office/drawing/2014/main" id="{57B5977C-7A0E-A7A5-0E31-88A1620FF200}"/>
              </a:ext>
            </a:extLst>
          </p:cNvPr>
          <p:cNvSpPr txBox="1"/>
          <p:nvPr/>
        </p:nvSpPr>
        <p:spPr>
          <a:xfrm>
            <a:off x="786322" y="625032"/>
            <a:ext cx="10868627" cy="584775"/>
          </a:xfrm>
          <a:prstGeom prst="rect">
            <a:avLst/>
          </a:prstGeom>
          <a:noFill/>
        </p:spPr>
        <p:txBody>
          <a:bodyPr wrap="square" rtlCol="0">
            <a:spAutoFit/>
          </a:bodyPr>
          <a:lstStyle/>
          <a:p>
            <a:pPr algn="ctr"/>
            <a:r>
              <a:rPr lang="pt-BR" sz="3200" dirty="0"/>
              <a:t>PERSPECTIVA 1 – APRENDIZADO E CRESCIMENTO</a:t>
            </a:r>
          </a:p>
        </p:txBody>
      </p:sp>
    </p:spTree>
    <p:extLst>
      <p:ext uri="{BB962C8B-B14F-4D97-AF65-F5344CB8AC3E}">
        <p14:creationId xmlns:p14="http://schemas.microsoft.com/office/powerpoint/2010/main" val="9408662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a:extLst>
              <a:ext uri="{FF2B5EF4-FFF2-40B4-BE49-F238E27FC236}">
                <a16:creationId xmlns:a16="http://schemas.microsoft.com/office/drawing/2014/main" id="{B2626FD3-C982-A0F6-6E5F-7EB78999A547}"/>
              </a:ext>
            </a:extLst>
          </p:cNvPr>
          <p:cNvGraphicFramePr>
            <a:graphicFrameLocks noGrp="1"/>
          </p:cNvGraphicFramePr>
          <p:nvPr>
            <p:extLst>
              <p:ext uri="{D42A27DB-BD31-4B8C-83A1-F6EECF244321}">
                <p14:modId xmlns:p14="http://schemas.microsoft.com/office/powerpoint/2010/main" val="4132277604"/>
              </p:ext>
            </p:extLst>
          </p:nvPr>
        </p:nvGraphicFramePr>
        <p:xfrm>
          <a:off x="248855" y="217105"/>
          <a:ext cx="11742516" cy="6423789"/>
        </p:xfrm>
        <a:graphic>
          <a:graphicData uri="http://schemas.openxmlformats.org/drawingml/2006/table">
            <a:tbl>
              <a:tblPr bandRow="1">
                <a:tableStyleId>{912C8C85-51F0-491E-9774-3900AFEF0FD7}</a:tableStyleId>
              </a:tblPr>
              <a:tblGrid>
                <a:gridCol w="3215992">
                  <a:extLst>
                    <a:ext uri="{9D8B030D-6E8A-4147-A177-3AD203B41FA5}">
                      <a16:colId xmlns:a16="http://schemas.microsoft.com/office/drawing/2014/main" val="3604698425"/>
                    </a:ext>
                  </a:extLst>
                </a:gridCol>
                <a:gridCol w="1705573">
                  <a:extLst>
                    <a:ext uri="{9D8B030D-6E8A-4147-A177-3AD203B41FA5}">
                      <a16:colId xmlns:a16="http://schemas.microsoft.com/office/drawing/2014/main" val="1134025475"/>
                    </a:ext>
                  </a:extLst>
                </a:gridCol>
                <a:gridCol w="1273830">
                  <a:extLst>
                    <a:ext uri="{9D8B030D-6E8A-4147-A177-3AD203B41FA5}">
                      <a16:colId xmlns:a16="http://schemas.microsoft.com/office/drawing/2014/main" val="221441693"/>
                    </a:ext>
                  </a:extLst>
                </a:gridCol>
                <a:gridCol w="3083664">
                  <a:extLst>
                    <a:ext uri="{9D8B030D-6E8A-4147-A177-3AD203B41FA5}">
                      <a16:colId xmlns:a16="http://schemas.microsoft.com/office/drawing/2014/main" val="189056051"/>
                    </a:ext>
                  </a:extLst>
                </a:gridCol>
                <a:gridCol w="2463457">
                  <a:extLst>
                    <a:ext uri="{9D8B030D-6E8A-4147-A177-3AD203B41FA5}">
                      <a16:colId xmlns:a16="http://schemas.microsoft.com/office/drawing/2014/main" val="2440982281"/>
                    </a:ext>
                  </a:extLst>
                </a:gridCol>
              </a:tblGrid>
              <a:tr h="104461">
                <a:tc gridSpan="5">
                  <a:txBody>
                    <a:bodyPr/>
                    <a:lstStyle/>
                    <a:p>
                      <a:pPr algn="just">
                        <a:buNone/>
                      </a:pPr>
                      <a:r>
                        <a:rPr lang="pt-BR" sz="1600" b="1" dirty="0">
                          <a:effectLst/>
                          <a:latin typeface="Arial" panose="020B0604020202020204" pitchFamily="34" charset="0"/>
                          <a:cs typeface="Arial" panose="020B0604020202020204" pitchFamily="34" charset="0"/>
                        </a:rPr>
                        <a:t>P1 – Objetivo 1 - Implementação de Programa de Qualificação do Turismo da Pesca Esportiva</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61562" marR="615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3134371276"/>
                  </a:ext>
                </a:extLst>
              </a:tr>
              <a:tr h="772494">
                <a:tc>
                  <a:txBody>
                    <a:bodyPr/>
                    <a:lstStyle/>
                    <a:p>
                      <a:pPr algn="just">
                        <a:buNone/>
                      </a:pPr>
                      <a:r>
                        <a:rPr lang="pt-BR" sz="1600" b="1" dirty="0">
                          <a:effectLst/>
                          <a:latin typeface="Arial" panose="020B0604020202020204" pitchFamily="34" charset="0"/>
                          <a:cs typeface="Arial" panose="020B0604020202020204" pitchFamily="34" charset="0"/>
                        </a:rPr>
                        <a:t>Projeto</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61562" marR="615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buNone/>
                      </a:pPr>
                      <a:r>
                        <a:rPr lang="pt-BR" sz="1600" b="1" dirty="0">
                          <a:effectLst/>
                          <a:latin typeface="Arial" panose="020B0604020202020204" pitchFamily="34" charset="0"/>
                          <a:cs typeface="Arial" panose="020B0604020202020204" pitchFamily="34" charset="0"/>
                        </a:rPr>
                        <a:t>Responsável execução</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61562" marR="615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buNone/>
                      </a:pPr>
                      <a:r>
                        <a:rPr lang="pt-BR" sz="1600" b="1" dirty="0">
                          <a:effectLst/>
                          <a:latin typeface="Arial" panose="020B0604020202020204" pitchFamily="34" charset="0"/>
                          <a:cs typeface="Arial" panose="020B0604020202020204" pitchFamily="34" charset="0"/>
                        </a:rPr>
                        <a:t>Prazo</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61562" marR="615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buNone/>
                      </a:pPr>
                      <a:r>
                        <a:rPr lang="pt-BR" sz="1600" b="1" dirty="0">
                          <a:effectLst/>
                          <a:latin typeface="Arial" panose="020B0604020202020204" pitchFamily="34" charset="0"/>
                          <a:cs typeface="Arial" panose="020B0604020202020204" pitchFamily="34" charset="0"/>
                        </a:rPr>
                        <a:t>Indicadores</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61562" marR="615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buNone/>
                      </a:pPr>
                      <a:r>
                        <a:rPr lang="pt-BR" sz="1600" b="1" dirty="0">
                          <a:effectLst/>
                          <a:latin typeface="Arial" panose="020B0604020202020204" pitchFamily="34" charset="0"/>
                          <a:cs typeface="Arial" panose="020B0604020202020204" pitchFamily="34" charset="0"/>
                        </a:rPr>
                        <a:t>Fontes de financiamento</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61562" marR="615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747765951"/>
                  </a:ext>
                </a:extLst>
              </a:tr>
              <a:tr h="2317480">
                <a:tc>
                  <a:txBody>
                    <a:bodyPr/>
                    <a:lstStyle/>
                    <a:p>
                      <a:pPr algn="just">
                        <a:buNone/>
                      </a:pPr>
                      <a:r>
                        <a:rPr lang="pt-BR" sz="1600" dirty="0">
                          <a:effectLst/>
                          <a:latin typeface="Arial" panose="020B0604020202020204" pitchFamily="34" charset="0"/>
                          <a:cs typeface="Arial" panose="020B0604020202020204" pitchFamily="34" charset="0"/>
                        </a:rPr>
                        <a:t>Cursos de formação de Guia de Pesca esportiva - 01 curso/ano </a:t>
                      </a:r>
                      <a:r>
                        <a:rPr lang="pt-BR" sz="1600" b="1" dirty="0">
                          <a:effectLst/>
                          <a:latin typeface="Arial" panose="020B0604020202020204" pitchFamily="34" charset="0"/>
                          <a:cs typeface="Arial" panose="020B0604020202020204" pitchFamily="34" charset="0"/>
                        </a:rPr>
                        <a:t>EM PIMENTEIRAS</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61562" marR="615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SETUR/</a:t>
                      </a:r>
                    </a:p>
                    <a:p>
                      <a:pPr algn="just">
                        <a:buNone/>
                      </a:pPr>
                      <a:r>
                        <a:rPr lang="pt-BR" sz="1600">
                          <a:effectLst/>
                          <a:latin typeface="Arial" panose="020B0604020202020204" pitchFamily="34" charset="0"/>
                          <a:cs typeface="Arial" panose="020B0604020202020204" pitchFamily="34" charset="0"/>
                        </a:rPr>
                        <a:t>SEDEC</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61562" marR="615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2025/ 2030</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61562" marR="615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 indent="-22860" algn="just">
                        <a:buNone/>
                      </a:pPr>
                      <a:r>
                        <a:rPr lang="pt-BR" sz="1600" dirty="0">
                          <a:effectLst/>
                          <a:latin typeface="Arial" panose="020B0604020202020204" pitchFamily="34" charset="0"/>
                          <a:cs typeface="Arial" panose="020B0604020202020204" pitchFamily="34" charset="0"/>
                        </a:rPr>
                        <a:t>Realização de 6 cursos</a:t>
                      </a:r>
                    </a:p>
                    <a:p>
                      <a:pPr marL="22860" indent="-22860" algn="just">
                        <a:buNone/>
                      </a:pPr>
                      <a:r>
                        <a:rPr lang="pt-BR" sz="1600" dirty="0">
                          <a:effectLst/>
                          <a:latin typeface="Arial" panose="020B0604020202020204" pitchFamily="34" charset="0"/>
                          <a:cs typeface="Arial" panose="020B0604020202020204" pitchFamily="34" charset="0"/>
                        </a:rPr>
                        <a:t>com 20h média.</a:t>
                      </a:r>
                    </a:p>
                    <a:p>
                      <a:pPr marL="22860" indent="-22860" algn="just">
                        <a:buNone/>
                      </a:pPr>
                      <a:r>
                        <a:rPr lang="pt-BR" sz="1600" dirty="0">
                          <a:effectLst/>
                          <a:latin typeface="Arial" panose="020B0604020202020204" pitchFamily="34" charset="0"/>
                          <a:cs typeface="Arial" panose="020B0604020202020204" pitchFamily="34" charset="0"/>
                        </a:rPr>
                        <a:t>Nº de guias de pesca formados em relação ao ano anterior</a:t>
                      </a:r>
                    </a:p>
                    <a:p>
                      <a:pPr marL="22860" indent="-22860" algn="just">
                        <a:buNone/>
                      </a:pPr>
                      <a:r>
                        <a:rPr lang="pt-BR" sz="1600" dirty="0">
                          <a:effectLst/>
                          <a:latin typeface="Arial" panose="020B0604020202020204" pitchFamily="34" charset="0"/>
                          <a:cs typeface="Arial" panose="020B0604020202020204" pitchFamily="34" charset="0"/>
                        </a:rPr>
                        <a:t>Nº de guias cadastrados no CADASTUR</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61562" marR="615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just">
                        <a:buNone/>
                      </a:pPr>
                      <a:r>
                        <a:rPr lang="pt-BR" sz="1600" dirty="0">
                          <a:effectLst/>
                          <a:latin typeface="Arial" panose="020B0604020202020204" pitchFamily="34" charset="0"/>
                          <a:cs typeface="Arial" panose="020B0604020202020204" pitchFamily="34" charset="0"/>
                        </a:rPr>
                        <a:t>MTUR - Ministério do Turismo</a:t>
                      </a:r>
                    </a:p>
                    <a:p>
                      <a:pPr algn="just">
                        <a:buNone/>
                      </a:pPr>
                      <a:r>
                        <a:rPr lang="pt-BR" sz="1600" dirty="0">
                          <a:effectLst/>
                          <a:latin typeface="Arial" panose="020B0604020202020204" pitchFamily="34" charset="0"/>
                          <a:cs typeface="Arial" panose="020B0604020202020204" pitchFamily="34" charset="0"/>
                        </a:rPr>
                        <a:t> </a:t>
                      </a:r>
                    </a:p>
                    <a:p>
                      <a:pPr algn="just">
                        <a:buNone/>
                      </a:pPr>
                      <a:r>
                        <a:rPr lang="pt-BR" sz="1600" dirty="0">
                          <a:effectLst/>
                          <a:latin typeface="Arial" panose="020B0604020202020204" pitchFamily="34" charset="0"/>
                          <a:cs typeface="Arial" panose="020B0604020202020204" pitchFamily="34" charset="0"/>
                        </a:rPr>
                        <a:t>Emendas Parlamentares</a:t>
                      </a:r>
                    </a:p>
                    <a:p>
                      <a:pPr algn="just">
                        <a:buNone/>
                      </a:pPr>
                      <a:r>
                        <a:rPr lang="pt-BR" sz="1600" dirty="0">
                          <a:effectLst/>
                          <a:latin typeface="Arial" panose="020B0604020202020204" pitchFamily="34" charset="0"/>
                          <a:cs typeface="Arial" panose="020B0604020202020204" pitchFamily="34" charset="0"/>
                        </a:rPr>
                        <a:t> </a:t>
                      </a:r>
                    </a:p>
                    <a:p>
                      <a:pPr algn="just">
                        <a:buNone/>
                      </a:pPr>
                      <a:r>
                        <a:rPr lang="pt-BR" sz="1600" dirty="0">
                          <a:effectLst/>
                          <a:latin typeface="Arial" panose="020B0604020202020204" pitchFamily="34" charset="0"/>
                          <a:cs typeface="Arial" panose="020B0604020202020204" pitchFamily="34" charset="0"/>
                        </a:rPr>
                        <a:t>Recursos do Governo do Estado</a:t>
                      </a:r>
                    </a:p>
                    <a:p>
                      <a:pPr algn="just">
                        <a:buNone/>
                      </a:pPr>
                      <a:r>
                        <a:rPr lang="pt-BR" sz="1600" dirty="0">
                          <a:effectLst/>
                          <a:latin typeface="Arial" panose="020B0604020202020204" pitchFamily="34" charset="0"/>
                          <a:cs typeface="Arial" panose="020B0604020202020204" pitchFamily="34" charset="0"/>
                        </a:rPr>
                        <a:t> </a:t>
                      </a:r>
                    </a:p>
                    <a:p>
                      <a:pPr algn="just">
                        <a:buNone/>
                      </a:pPr>
                      <a:r>
                        <a:rPr lang="pt-BR" sz="1600" dirty="0">
                          <a:effectLst/>
                          <a:latin typeface="Arial" panose="020B0604020202020204" pitchFamily="34" charset="0"/>
                          <a:cs typeface="Arial" panose="020B0604020202020204" pitchFamily="34" charset="0"/>
                        </a:rPr>
                        <a:t>Recursos das Instituições Parceiras</a:t>
                      </a:r>
                    </a:p>
                    <a:p>
                      <a:pPr algn="just">
                        <a:buNone/>
                      </a:pPr>
                      <a:r>
                        <a:rPr lang="pt-BR" sz="1600" dirty="0">
                          <a:effectLst/>
                          <a:latin typeface="Arial" panose="020B0604020202020204" pitchFamily="34" charset="0"/>
                          <a:cs typeface="Arial" panose="020B0604020202020204" pitchFamily="34" charset="0"/>
                        </a:rPr>
                        <a:t> </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61562" marR="615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59642340"/>
                  </a:ext>
                </a:extLst>
              </a:tr>
              <a:tr h="1351864">
                <a:tc>
                  <a:txBody>
                    <a:bodyPr/>
                    <a:lstStyle/>
                    <a:p>
                      <a:pPr algn="just">
                        <a:buNone/>
                      </a:pPr>
                      <a:r>
                        <a:rPr lang="pt-BR" sz="1600" dirty="0">
                          <a:effectLst/>
                          <a:latin typeface="Arial" panose="020B0604020202020204" pitchFamily="34" charset="0"/>
                          <a:cs typeface="Arial" panose="020B0604020202020204" pitchFamily="34" charset="0"/>
                        </a:rPr>
                        <a:t>Curso de recepção e atendimento ao turista - 02 cursos/ano </a:t>
                      </a:r>
                      <a:r>
                        <a:rPr lang="pt-BR" sz="1600" b="1" dirty="0">
                          <a:effectLst/>
                          <a:latin typeface="Arial" panose="020B0604020202020204" pitchFamily="34" charset="0"/>
                          <a:cs typeface="Arial" panose="020B0604020202020204" pitchFamily="34" charset="0"/>
                        </a:rPr>
                        <a:t>EM PIMENTEIRAS</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61562" marR="615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SETUR/</a:t>
                      </a:r>
                    </a:p>
                    <a:p>
                      <a:pPr algn="just">
                        <a:buNone/>
                      </a:pPr>
                      <a:r>
                        <a:rPr lang="pt-BR" sz="1600">
                          <a:effectLst/>
                          <a:latin typeface="Arial" panose="020B0604020202020204" pitchFamily="34" charset="0"/>
                          <a:cs typeface="Arial" panose="020B0604020202020204" pitchFamily="34" charset="0"/>
                        </a:rPr>
                        <a:t>SEDEC</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61562" marR="615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2025/ 2030</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61562" marR="615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 indent="-22860" algn="just">
                        <a:buNone/>
                      </a:pPr>
                      <a:r>
                        <a:rPr lang="pt-BR" sz="1600" dirty="0">
                          <a:effectLst/>
                          <a:latin typeface="Arial" panose="020B0604020202020204" pitchFamily="34" charset="0"/>
                          <a:cs typeface="Arial" panose="020B0604020202020204" pitchFamily="34" charset="0"/>
                        </a:rPr>
                        <a:t>Realização de 12 cursos com 20 </a:t>
                      </a:r>
                      <a:r>
                        <a:rPr lang="pt-BR" sz="1600" dirty="0" err="1">
                          <a:effectLst/>
                          <a:latin typeface="Arial" panose="020B0604020202020204" pitchFamily="34" charset="0"/>
                          <a:cs typeface="Arial" panose="020B0604020202020204" pitchFamily="34" charset="0"/>
                        </a:rPr>
                        <a:t>hs</a:t>
                      </a:r>
                      <a:r>
                        <a:rPr lang="pt-BR" sz="1600" dirty="0">
                          <a:effectLst/>
                          <a:latin typeface="Arial" panose="020B0604020202020204" pitchFamily="34" charset="0"/>
                          <a:cs typeface="Arial" panose="020B0604020202020204" pitchFamily="34" charset="0"/>
                        </a:rPr>
                        <a:t> média</a:t>
                      </a:r>
                    </a:p>
                    <a:p>
                      <a:pPr marL="22860" indent="-22860" algn="just">
                        <a:buNone/>
                      </a:pPr>
                      <a:r>
                        <a:rPr lang="pt-BR" sz="1600" dirty="0">
                          <a:effectLst/>
                          <a:latin typeface="Arial" panose="020B0604020202020204" pitchFamily="34" charset="0"/>
                          <a:cs typeface="Arial" panose="020B0604020202020204" pitchFamily="34" charset="0"/>
                        </a:rPr>
                        <a:t>Nº de pessoas qualificadas em relação ao ano anterior</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61562" marR="615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pt-BR"/>
                    </a:p>
                  </a:txBody>
                  <a:tcPr/>
                </a:tc>
                <a:extLst>
                  <a:ext uri="{0D108BD9-81ED-4DB2-BD59-A6C34878D82A}">
                    <a16:rowId xmlns:a16="http://schemas.microsoft.com/office/drawing/2014/main" val="2625906465"/>
                  </a:ext>
                </a:extLst>
              </a:tr>
              <a:tr h="1738111">
                <a:tc>
                  <a:txBody>
                    <a:bodyPr/>
                    <a:lstStyle/>
                    <a:p>
                      <a:pPr algn="just">
                        <a:buNone/>
                      </a:pPr>
                      <a:r>
                        <a:rPr lang="pt-BR" sz="1600" dirty="0">
                          <a:effectLst/>
                          <a:latin typeface="Arial" panose="020B0604020202020204" pitchFamily="34" charset="0"/>
                          <a:cs typeface="Arial" panose="020B0604020202020204" pitchFamily="34" charset="0"/>
                        </a:rPr>
                        <a:t>Curso de gastronomia regional - 01 curso/ano </a:t>
                      </a:r>
                      <a:r>
                        <a:rPr lang="pt-BR" sz="1600" b="1" dirty="0">
                          <a:effectLst/>
                          <a:latin typeface="Arial" panose="020B0604020202020204" pitchFamily="34" charset="0"/>
                          <a:cs typeface="Arial" panose="020B0604020202020204" pitchFamily="34" charset="0"/>
                        </a:rPr>
                        <a:t>EM PIMENTEIRAS</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61562" marR="615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SETUR/</a:t>
                      </a:r>
                    </a:p>
                    <a:p>
                      <a:pPr algn="just">
                        <a:buNone/>
                      </a:pPr>
                      <a:r>
                        <a:rPr lang="pt-BR" sz="1600">
                          <a:effectLst/>
                          <a:latin typeface="Arial" panose="020B0604020202020204" pitchFamily="34" charset="0"/>
                          <a:cs typeface="Arial" panose="020B0604020202020204" pitchFamily="34" charset="0"/>
                        </a:rPr>
                        <a:t>SEDEC</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61562" marR="615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2025/ 2030</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61562" marR="615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 indent="-22860" algn="just">
                        <a:buNone/>
                      </a:pPr>
                      <a:r>
                        <a:rPr lang="pt-BR" sz="1600" dirty="0">
                          <a:effectLst/>
                          <a:latin typeface="Arial" panose="020B0604020202020204" pitchFamily="34" charset="0"/>
                          <a:cs typeface="Arial" panose="020B0604020202020204" pitchFamily="34" charset="0"/>
                        </a:rPr>
                        <a:t>Realização de 6 cursos com 20hs média</a:t>
                      </a:r>
                    </a:p>
                    <a:p>
                      <a:pPr marL="22860" indent="-22860" algn="just">
                        <a:buNone/>
                      </a:pPr>
                      <a:r>
                        <a:rPr lang="pt-BR" sz="1600" dirty="0">
                          <a:effectLst/>
                          <a:latin typeface="Arial" panose="020B0604020202020204" pitchFamily="34" charset="0"/>
                          <a:cs typeface="Arial" panose="020B0604020202020204" pitchFamily="34" charset="0"/>
                        </a:rPr>
                        <a:t>Nº de pessoas qualificadas em gastronomia em relação ao ano anterior.</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61562" marR="615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pt-BR"/>
                    </a:p>
                  </a:txBody>
                  <a:tcPr/>
                </a:tc>
                <a:extLst>
                  <a:ext uri="{0D108BD9-81ED-4DB2-BD59-A6C34878D82A}">
                    <a16:rowId xmlns:a16="http://schemas.microsoft.com/office/drawing/2014/main" val="2526282803"/>
                  </a:ext>
                </a:extLst>
              </a:tr>
            </a:tbl>
          </a:graphicData>
        </a:graphic>
      </p:graphicFrame>
    </p:spTree>
    <p:extLst>
      <p:ext uri="{BB962C8B-B14F-4D97-AF65-F5344CB8AC3E}">
        <p14:creationId xmlns:p14="http://schemas.microsoft.com/office/powerpoint/2010/main" val="18986130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A9E31D-6D9B-04D1-3524-56AD7CD70A03}"/>
            </a:ext>
          </a:extLst>
        </p:cNvPr>
        <p:cNvGrpSpPr/>
        <p:nvPr/>
      </p:nvGrpSpPr>
      <p:grpSpPr>
        <a:xfrm>
          <a:off x="0" y="0"/>
          <a:ext cx="0" cy="0"/>
          <a:chOff x="0" y="0"/>
          <a:chExt cx="0" cy="0"/>
        </a:xfrm>
      </p:grpSpPr>
      <p:graphicFrame>
        <p:nvGraphicFramePr>
          <p:cNvPr id="2" name="Tabela 1">
            <a:extLst>
              <a:ext uri="{FF2B5EF4-FFF2-40B4-BE49-F238E27FC236}">
                <a16:creationId xmlns:a16="http://schemas.microsoft.com/office/drawing/2014/main" id="{9F66959B-9D24-0193-AF05-FF2225B1B4FC}"/>
              </a:ext>
            </a:extLst>
          </p:cNvPr>
          <p:cNvGraphicFramePr>
            <a:graphicFrameLocks noGrp="1"/>
          </p:cNvGraphicFramePr>
          <p:nvPr>
            <p:extLst>
              <p:ext uri="{D42A27DB-BD31-4B8C-83A1-F6EECF244321}">
                <p14:modId xmlns:p14="http://schemas.microsoft.com/office/powerpoint/2010/main" val="1688821053"/>
              </p:ext>
            </p:extLst>
          </p:nvPr>
        </p:nvGraphicFramePr>
        <p:xfrm>
          <a:off x="335666" y="170663"/>
          <a:ext cx="11254450" cy="4632960"/>
        </p:xfrm>
        <a:graphic>
          <a:graphicData uri="http://schemas.openxmlformats.org/drawingml/2006/table">
            <a:tbl>
              <a:tblPr bandRow="1">
                <a:tableStyleId>{912C8C85-51F0-491E-9774-3900AFEF0FD7}</a:tableStyleId>
              </a:tblPr>
              <a:tblGrid>
                <a:gridCol w="4008697">
                  <a:extLst>
                    <a:ext uri="{9D8B030D-6E8A-4147-A177-3AD203B41FA5}">
                      <a16:colId xmlns:a16="http://schemas.microsoft.com/office/drawing/2014/main" val="1115829790"/>
                    </a:ext>
                  </a:extLst>
                </a:gridCol>
                <a:gridCol w="1388962">
                  <a:extLst>
                    <a:ext uri="{9D8B030D-6E8A-4147-A177-3AD203B41FA5}">
                      <a16:colId xmlns:a16="http://schemas.microsoft.com/office/drawing/2014/main" val="3599460559"/>
                    </a:ext>
                  </a:extLst>
                </a:gridCol>
                <a:gridCol w="921650">
                  <a:extLst>
                    <a:ext uri="{9D8B030D-6E8A-4147-A177-3AD203B41FA5}">
                      <a16:colId xmlns:a16="http://schemas.microsoft.com/office/drawing/2014/main" val="2819585272"/>
                    </a:ext>
                  </a:extLst>
                </a:gridCol>
                <a:gridCol w="2886421">
                  <a:extLst>
                    <a:ext uri="{9D8B030D-6E8A-4147-A177-3AD203B41FA5}">
                      <a16:colId xmlns:a16="http://schemas.microsoft.com/office/drawing/2014/main" val="3511619411"/>
                    </a:ext>
                  </a:extLst>
                </a:gridCol>
                <a:gridCol w="2048720">
                  <a:extLst>
                    <a:ext uri="{9D8B030D-6E8A-4147-A177-3AD203B41FA5}">
                      <a16:colId xmlns:a16="http://schemas.microsoft.com/office/drawing/2014/main" val="2971978767"/>
                    </a:ext>
                  </a:extLst>
                </a:gridCol>
              </a:tblGrid>
              <a:tr h="0">
                <a:tc gridSpan="5">
                  <a:txBody>
                    <a:bodyPr/>
                    <a:lstStyle/>
                    <a:p>
                      <a:pPr algn="just">
                        <a:buNone/>
                      </a:pPr>
                      <a:r>
                        <a:rPr lang="pt-BR" sz="1600" b="1" dirty="0">
                          <a:effectLst/>
                          <a:latin typeface="Arial" panose="020B0604020202020204" pitchFamily="34" charset="0"/>
                          <a:cs typeface="Arial" panose="020B0604020202020204" pitchFamily="34" charset="0"/>
                        </a:rPr>
                        <a:t>P1 – Objetivo 2 – Fortalecimento da Infraestrutura básica, de apoio e turística</a:t>
                      </a:r>
                    </a:p>
                    <a:p>
                      <a:pPr algn="just">
                        <a:buNone/>
                      </a:pP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2114055152"/>
                  </a:ext>
                </a:extLst>
              </a:tr>
              <a:tr h="283653">
                <a:tc>
                  <a:txBody>
                    <a:bodyPr/>
                    <a:lstStyle/>
                    <a:p>
                      <a:pPr algn="just">
                        <a:buNone/>
                      </a:pPr>
                      <a:r>
                        <a:rPr lang="pt-BR" sz="1600" b="1" i="0" dirty="0">
                          <a:effectLst/>
                          <a:latin typeface="Arial" panose="020B0604020202020204" pitchFamily="34" charset="0"/>
                          <a:cs typeface="Arial" panose="020B0604020202020204" pitchFamily="34" charset="0"/>
                        </a:rPr>
                        <a:t>Projeto</a:t>
                      </a:r>
                      <a:endParaRPr lang="pt-BR" sz="1600" b="1" i="0" dirty="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buNone/>
                      </a:pPr>
                      <a:r>
                        <a:rPr lang="pt-BR" sz="1600" b="1" i="0" dirty="0">
                          <a:effectLst/>
                          <a:latin typeface="Arial" panose="020B0604020202020204" pitchFamily="34" charset="0"/>
                          <a:cs typeface="Arial" panose="020B0604020202020204" pitchFamily="34" charset="0"/>
                        </a:rPr>
                        <a:t>Responsável execução</a:t>
                      </a:r>
                      <a:endParaRPr lang="pt-BR" sz="1600" b="1" i="0" dirty="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buNone/>
                      </a:pPr>
                      <a:r>
                        <a:rPr lang="pt-BR" sz="1600" b="1" i="0" dirty="0">
                          <a:effectLst/>
                          <a:latin typeface="Arial" panose="020B0604020202020204" pitchFamily="34" charset="0"/>
                          <a:cs typeface="Arial" panose="020B0604020202020204" pitchFamily="34" charset="0"/>
                        </a:rPr>
                        <a:t>Prazo</a:t>
                      </a:r>
                      <a:endParaRPr lang="pt-BR" sz="1600" b="1" i="0" dirty="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buNone/>
                      </a:pPr>
                      <a:r>
                        <a:rPr lang="pt-BR" sz="1600" b="1" i="0" dirty="0">
                          <a:effectLst/>
                          <a:latin typeface="Arial" panose="020B0604020202020204" pitchFamily="34" charset="0"/>
                          <a:cs typeface="Arial" panose="020B0604020202020204" pitchFamily="34" charset="0"/>
                        </a:rPr>
                        <a:t>Indicadores</a:t>
                      </a:r>
                      <a:endParaRPr lang="pt-BR" sz="1600" b="1" i="0" dirty="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buNone/>
                      </a:pPr>
                      <a:r>
                        <a:rPr lang="pt-BR" sz="1600" b="1" i="0" dirty="0">
                          <a:effectLst/>
                          <a:latin typeface="Arial" panose="020B0604020202020204" pitchFamily="34" charset="0"/>
                          <a:cs typeface="Arial" panose="020B0604020202020204" pitchFamily="34" charset="0"/>
                        </a:rPr>
                        <a:t>Fontes de financiamento</a:t>
                      </a:r>
                      <a:endParaRPr lang="pt-BR" sz="1600" b="1" i="0" dirty="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4120239853"/>
                  </a:ext>
                </a:extLst>
              </a:tr>
              <a:tr h="961342">
                <a:tc>
                  <a:txBody>
                    <a:bodyPr/>
                    <a:lstStyle/>
                    <a:p>
                      <a:pPr algn="just">
                        <a:buNone/>
                      </a:pPr>
                      <a:r>
                        <a:rPr lang="pt-BR" sz="1600" dirty="0">
                          <a:effectLst/>
                          <a:latin typeface="Arial" panose="020B0604020202020204" pitchFamily="34" charset="0"/>
                          <a:cs typeface="Arial" panose="020B0604020202020204" pitchFamily="34" charset="0"/>
                        </a:rPr>
                        <a:t>Sinalização Turística </a:t>
                      </a:r>
                      <a:r>
                        <a:rPr lang="pt-BR" sz="1600" b="1" dirty="0">
                          <a:effectLst/>
                          <a:latin typeface="Arial" panose="020B0604020202020204" pitchFamily="34" charset="0"/>
                          <a:cs typeface="Arial" panose="020B0604020202020204" pitchFamily="34" charset="0"/>
                        </a:rPr>
                        <a:t>EM PIMENTEIRAS</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Prefeituras Municipais</a:t>
                      </a:r>
                    </a:p>
                    <a:p>
                      <a:pPr algn="just">
                        <a:buNone/>
                      </a:pPr>
                      <a:r>
                        <a:rPr lang="pt-BR" sz="1600">
                          <a:effectLst/>
                          <a:latin typeface="Arial" panose="020B0604020202020204" pitchFamily="34" charset="0"/>
                          <a:cs typeface="Arial" panose="020B0604020202020204" pitchFamily="34" charset="0"/>
                        </a:rPr>
                        <a:t> </a:t>
                      </a:r>
                    </a:p>
                    <a:p>
                      <a:pPr algn="just">
                        <a:buNone/>
                      </a:pPr>
                      <a:r>
                        <a:rPr lang="pt-BR" sz="1600">
                          <a:effectLst/>
                          <a:latin typeface="Arial" panose="020B0604020202020204" pitchFamily="34" charset="0"/>
                          <a:cs typeface="Arial" panose="020B0604020202020204" pitchFamily="34" charset="0"/>
                        </a:rPr>
                        <a:t>SETUR/</a:t>
                      </a:r>
                    </a:p>
                    <a:p>
                      <a:pPr algn="just">
                        <a:buNone/>
                      </a:pPr>
                      <a:r>
                        <a:rPr lang="pt-BR" sz="1600">
                          <a:effectLst/>
                          <a:latin typeface="Arial" panose="020B0604020202020204" pitchFamily="34" charset="0"/>
                          <a:cs typeface="Arial" panose="020B0604020202020204" pitchFamily="34" charset="0"/>
                        </a:rPr>
                        <a:t>SEDEC</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dirty="0">
                          <a:effectLst/>
                          <a:latin typeface="Arial" panose="020B0604020202020204" pitchFamily="34" charset="0"/>
                          <a:cs typeface="Arial" panose="020B0604020202020204" pitchFamily="34" charset="0"/>
                        </a:rPr>
                        <a:t>2025/ 2030</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 indent="-22860" algn="just">
                        <a:buNone/>
                      </a:pPr>
                      <a:r>
                        <a:rPr lang="pt-BR" sz="1600">
                          <a:effectLst/>
                          <a:latin typeface="Arial" panose="020B0604020202020204" pitchFamily="34" charset="0"/>
                          <a:cs typeface="Arial" panose="020B0604020202020204" pitchFamily="34" charset="0"/>
                        </a:rPr>
                        <a:t>Sinalização turística implantada em relação ao ano anterior.</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en-GB" sz="1600" dirty="0">
                          <a:effectLst/>
                          <a:latin typeface="Arial" panose="020B0604020202020204" pitchFamily="34" charset="0"/>
                          <a:cs typeface="Arial" panose="020B0604020202020204" pitchFamily="34" charset="0"/>
                        </a:rPr>
                        <a:t>MTUR,BNDES,CAF</a:t>
                      </a:r>
                      <a:endParaRPr lang="pt-BR" sz="1600" dirty="0">
                        <a:effectLst/>
                        <a:latin typeface="Arial" panose="020B0604020202020204" pitchFamily="34" charset="0"/>
                        <a:cs typeface="Arial" panose="020B0604020202020204" pitchFamily="34" charset="0"/>
                      </a:endParaRPr>
                    </a:p>
                    <a:p>
                      <a:pPr algn="just">
                        <a:buNone/>
                      </a:pPr>
                      <a:r>
                        <a:rPr lang="en-GB" sz="1600" dirty="0">
                          <a:effectLst/>
                          <a:latin typeface="Arial" panose="020B0604020202020204" pitchFamily="34" charset="0"/>
                          <a:cs typeface="Arial" panose="020B0604020202020204" pitchFamily="34" charset="0"/>
                        </a:rPr>
                        <a:t>BRDE,BID,PPPs</a:t>
                      </a:r>
                      <a:endParaRPr lang="pt-BR" sz="1600" dirty="0">
                        <a:effectLst/>
                        <a:latin typeface="Arial" panose="020B0604020202020204" pitchFamily="34" charset="0"/>
                        <a:cs typeface="Arial" panose="020B0604020202020204" pitchFamily="34" charset="0"/>
                      </a:endParaRPr>
                    </a:p>
                    <a:p>
                      <a:pPr algn="just">
                        <a:buNone/>
                      </a:pPr>
                      <a:r>
                        <a:rPr lang="pt-BR" sz="1600" dirty="0">
                          <a:effectLst/>
                          <a:latin typeface="Arial" panose="020B0604020202020204" pitchFamily="34" charset="0"/>
                          <a:cs typeface="Arial" panose="020B0604020202020204" pitchFamily="34" charset="0"/>
                        </a:rPr>
                        <a:t>Emendas Parlamentares</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995515"/>
                  </a:ext>
                </a:extLst>
              </a:tr>
              <a:tr h="567306">
                <a:tc>
                  <a:txBody>
                    <a:bodyPr/>
                    <a:lstStyle/>
                    <a:p>
                      <a:pPr algn="just">
                        <a:buNone/>
                      </a:pPr>
                      <a:r>
                        <a:rPr lang="pt-BR" sz="1600" dirty="0">
                          <a:effectLst/>
                          <a:latin typeface="Arial" panose="020B0604020202020204" pitchFamily="34" charset="0"/>
                          <a:cs typeface="Arial" panose="020B0604020202020204" pitchFamily="34" charset="0"/>
                        </a:rPr>
                        <a:t>Implementação de Programa de Limpeza Urbana </a:t>
                      </a:r>
                      <a:r>
                        <a:rPr lang="pt-BR" sz="1600" b="1" dirty="0">
                          <a:effectLst/>
                          <a:latin typeface="Arial" panose="020B0604020202020204" pitchFamily="34" charset="0"/>
                          <a:cs typeface="Arial" panose="020B0604020202020204" pitchFamily="34" charset="0"/>
                        </a:rPr>
                        <a:t>EM PIMENTEIRAS</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Prefeituras Municipais</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2025 / </a:t>
                      </a:r>
                    </a:p>
                    <a:p>
                      <a:pPr algn="just">
                        <a:buNone/>
                      </a:pPr>
                      <a:r>
                        <a:rPr lang="pt-BR" sz="1600">
                          <a:effectLst/>
                          <a:latin typeface="Arial" panose="020B0604020202020204" pitchFamily="34" charset="0"/>
                          <a:cs typeface="Arial" panose="020B0604020202020204" pitchFamily="34" charset="0"/>
                        </a:rPr>
                        <a:t>2030</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 indent="-22860" algn="just">
                        <a:buNone/>
                      </a:pPr>
                      <a:r>
                        <a:rPr lang="pt-BR" sz="1600">
                          <a:effectLst/>
                          <a:latin typeface="Arial" panose="020B0604020202020204" pitchFamily="34" charset="0"/>
                          <a:cs typeface="Arial" panose="020B0604020202020204" pitchFamily="34" charset="0"/>
                        </a:rPr>
                        <a:t>Cobertura de limpeza urbana em relação ao ano anterior</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dirty="0">
                          <a:effectLst/>
                          <a:latin typeface="Arial" panose="020B0604020202020204" pitchFamily="34" charset="0"/>
                          <a:cs typeface="Arial" panose="020B0604020202020204" pitchFamily="34" charset="0"/>
                        </a:rPr>
                        <a:t>Recursos próprios dos municípios</a:t>
                      </a:r>
                    </a:p>
                    <a:p>
                      <a:pPr algn="just">
                        <a:buNone/>
                      </a:pPr>
                      <a:r>
                        <a:rPr lang="pt-BR" sz="1600" dirty="0">
                          <a:effectLst/>
                          <a:latin typeface="Arial" panose="020B0604020202020204" pitchFamily="34" charset="0"/>
                          <a:cs typeface="Arial" panose="020B0604020202020204" pitchFamily="34" charset="0"/>
                        </a:rPr>
                        <a:t>Concessão dos serviços públicos.</a:t>
                      </a:r>
                    </a:p>
                    <a:p>
                      <a:pPr algn="just">
                        <a:buNone/>
                      </a:pPr>
                      <a:r>
                        <a:rPr lang="pt-BR" sz="1600" dirty="0">
                          <a:effectLst/>
                          <a:latin typeface="Arial" panose="020B0604020202020204" pitchFamily="34" charset="0"/>
                          <a:cs typeface="Arial" panose="020B0604020202020204" pitchFamily="34" charset="0"/>
                        </a:rPr>
                        <a:t> </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86069609"/>
                  </a:ext>
                </a:extLst>
              </a:tr>
              <a:tr h="849257">
                <a:tc>
                  <a:txBody>
                    <a:bodyPr/>
                    <a:lstStyle/>
                    <a:p>
                      <a:pPr algn="just">
                        <a:buNone/>
                      </a:pPr>
                      <a:r>
                        <a:rPr lang="pt-BR" sz="1600" dirty="0">
                          <a:effectLst/>
                          <a:latin typeface="Arial" panose="020B0604020202020204" pitchFamily="34" charset="0"/>
                          <a:cs typeface="Arial" panose="020B0604020202020204" pitchFamily="34" charset="0"/>
                        </a:rPr>
                        <a:t>Implementação de saneamento básico </a:t>
                      </a:r>
                      <a:r>
                        <a:rPr lang="pt-BR" sz="1600" b="1" dirty="0">
                          <a:effectLst/>
                          <a:latin typeface="Arial" panose="020B0604020202020204" pitchFamily="34" charset="0"/>
                          <a:cs typeface="Arial" panose="020B0604020202020204" pitchFamily="34" charset="0"/>
                        </a:rPr>
                        <a:t>EM PIMENTEIRAS</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dirty="0">
                          <a:effectLst/>
                          <a:latin typeface="Arial" panose="020B0604020202020204" pitchFamily="34" charset="0"/>
                          <a:cs typeface="Arial" panose="020B0604020202020204" pitchFamily="34" charset="0"/>
                        </a:rPr>
                        <a:t>Prefeituras Municipais</a:t>
                      </a:r>
                    </a:p>
                    <a:p>
                      <a:pPr algn="just">
                        <a:buNone/>
                      </a:pPr>
                      <a:r>
                        <a:rPr lang="pt-BR" sz="1600" dirty="0">
                          <a:effectLst/>
                          <a:latin typeface="Arial" panose="020B0604020202020204" pitchFamily="34" charset="0"/>
                          <a:cs typeface="Arial" panose="020B0604020202020204" pitchFamily="34" charset="0"/>
                        </a:rPr>
                        <a:t> </a:t>
                      </a:r>
                    </a:p>
                    <a:p>
                      <a:pPr algn="just">
                        <a:buNone/>
                      </a:pPr>
                      <a:r>
                        <a:rPr lang="pt-BR" sz="1600" dirty="0">
                          <a:effectLst/>
                          <a:latin typeface="Arial" panose="020B0604020202020204" pitchFamily="34" charset="0"/>
                          <a:cs typeface="Arial" panose="020B0604020202020204" pitchFamily="34" charset="0"/>
                        </a:rPr>
                        <a:t>Governo do Estado</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2025 / 2030</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 indent="-22860" algn="just">
                        <a:buNone/>
                      </a:pPr>
                      <a:r>
                        <a:rPr lang="pt-BR" sz="1600">
                          <a:effectLst/>
                          <a:latin typeface="Arial" panose="020B0604020202020204" pitchFamily="34" charset="0"/>
                          <a:cs typeface="Arial" panose="020B0604020202020204" pitchFamily="34" charset="0"/>
                        </a:rPr>
                        <a:t>Obras de saneamento básico em relação ao ano anterior.</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dirty="0" err="1">
                          <a:effectLst/>
                          <a:latin typeface="Arial" panose="020B0604020202020204" pitchFamily="34" charset="0"/>
                          <a:cs typeface="Arial" panose="020B0604020202020204" pitchFamily="34" charset="0"/>
                        </a:rPr>
                        <a:t>MTUR,CEF,Banco</a:t>
                      </a:r>
                      <a:r>
                        <a:rPr lang="pt-BR" sz="1600" dirty="0">
                          <a:effectLst/>
                          <a:latin typeface="Arial" panose="020B0604020202020204" pitchFamily="34" charset="0"/>
                          <a:cs typeface="Arial" panose="020B0604020202020204" pitchFamily="34" charset="0"/>
                        </a:rPr>
                        <a:t> </a:t>
                      </a:r>
                      <a:r>
                        <a:rPr lang="pt-BR" sz="1600" dirty="0" err="1">
                          <a:effectLst/>
                          <a:latin typeface="Arial" panose="020B0604020202020204" pitchFamily="34" charset="0"/>
                          <a:cs typeface="Arial" panose="020B0604020202020204" pitchFamily="34" charset="0"/>
                        </a:rPr>
                        <a:t>Brasil.BNDES,CAF</a:t>
                      </a:r>
                      <a:endParaRPr lang="pt-BR" sz="1600" dirty="0">
                        <a:effectLst/>
                        <a:latin typeface="Arial" panose="020B0604020202020204" pitchFamily="34" charset="0"/>
                        <a:cs typeface="Arial" panose="020B0604020202020204" pitchFamily="34" charset="0"/>
                      </a:endParaRPr>
                    </a:p>
                    <a:p>
                      <a:pPr algn="just">
                        <a:buNone/>
                      </a:pPr>
                      <a:r>
                        <a:rPr lang="pt-BR" sz="1600" dirty="0" err="1">
                          <a:effectLst/>
                          <a:latin typeface="Arial" panose="020B0604020202020204" pitchFamily="34" charset="0"/>
                          <a:cs typeface="Arial" panose="020B0604020202020204" pitchFamily="34" charset="0"/>
                        </a:rPr>
                        <a:t>BRDE,BID,PPPs</a:t>
                      </a:r>
                      <a:endParaRPr lang="pt-BR" sz="1600" dirty="0">
                        <a:effectLst/>
                        <a:latin typeface="Arial" panose="020B0604020202020204" pitchFamily="34" charset="0"/>
                        <a:cs typeface="Arial" panose="020B0604020202020204" pitchFamily="34" charset="0"/>
                      </a:endParaRPr>
                    </a:p>
                    <a:p>
                      <a:pPr algn="just">
                        <a:buNone/>
                      </a:pPr>
                      <a:r>
                        <a:rPr lang="pt-BR" sz="1600" dirty="0">
                          <a:effectLst/>
                          <a:latin typeface="Arial" panose="020B0604020202020204" pitchFamily="34" charset="0"/>
                          <a:cs typeface="Arial" panose="020B0604020202020204" pitchFamily="34" charset="0"/>
                        </a:rPr>
                        <a:t>Emendas Parlamentares</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29912262"/>
                  </a:ext>
                </a:extLst>
              </a:tr>
            </a:tbl>
          </a:graphicData>
        </a:graphic>
      </p:graphicFrame>
    </p:spTree>
    <p:extLst>
      <p:ext uri="{BB962C8B-B14F-4D97-AF65-F5344CB8AC3E}">
        <p14:creationId xmlns:p14="http://schemas.microsoft.com/office/powerpoint/2010/main" val="7868997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C29147-D97F-3893-2D72-BB920FEAE238}"/>
            </a:ext>
          </a:extLst>
        </p:cNvPr>
        <p:cNvGrpSpPr/>
        <p:nvPr/>
      </p:nvGrpSpPr>
      <p:grpSpPr>
        <a:xfrm>
          <a:off x="0" y="0"/>
          <a:ext cx="0" cy="0"/>
          <a:chOff x="0" y="0"/>
          <a:chExt cx="0" cy="0"/>
        </a:xfrm>
      </p:grpSpPr>
      <p:graphicFrame>
        <p:nvGraphicFramePr>
          <p:cNvPr id="2" name="Tabela 1">
            <a:extLst>
              <a:ext uri="{FF2B5EF4-FFF2-40B4-BE49-F238E27FC236}">
                <a16:creationId xmlns:a16="http://schemas.microsoft.com/office/drawing/2014/main" id="{E28AA20B-821C-F45B-633D-874C97539B6E}"/>
              </a:ext>
            </a:extLst>
          </p:cNvPr>
          <p:cNvGraphicFramePr>
            <a:graphicFrameLocks noGrp="1"/>
          </p:cNvGraphicFramePr>
          <p:nvPr>
            <p:extLst>
              <p:ext uri="{D42A27DB-BD31-4B8C-83A1-F6EECF244321}">
                <p14:modId xmlns:p14="http://schemas.microsoft.com/office/powerpoint/2010/main" val="794493373"/>
              </p:ext>
            </p:extLst>
          </p:nvPr>
        </p:nvGraphicFramePr>
        <p:xfrm>
          <a:off x="358814" y="124364"/>
          <a:ext cx="11474371" cy="3901440"/>
        </p:xfrm>
        <a:graphic>
          <a:graphicData uri="http://schemas.openxmlformats.org/drawingml/2006/table">
            <a:tbl>
              <a:tblPr bandRow="1">
                <a:tableStyleId>{912C8C85-51F0-491E-9774-3900AFEF0FD7}</a:tableStyleId>
              </a:tblPr>
              <a:tblGrid>
                <a:gridCol w="4228618">
                  <a:extLst>
                    <a:ext uri="{9D8B030D-6E8A-4147-A177-3AD203B41FA5}">
                      <a16:colId xmlns:a16="http://schemas.microsoft.com/office/drawing/2014/main" val="1115829790"/>
                    </a:ext>
                  </a:extLst>
                </a:gridCol>
                <a:gridCol w="1388962">
                  <a:extLst>
                    <a:ext uri="{9D8B030D-6E8A-4147-A177-3AD203B41FA5}">
                      <a16:colId xmlns:a16="http://schemas.microsoft.com/office/drawing/2014/main" val="3599460559"/>
                    </a:ext>
                  </a:extLst>
                </a:gridCol>
                <a:gridCol w="921650">
                  <a:extLst>
                    <a:ext uri="{9D8B030D-6E8A-4147-A177-3AD203B41FA5}">
                      <a16:colId xmlns:a16="http://schemas.microsoft.com/office/drawing/2014/main" val="2819585272"/>
                    </a:ext>
                  </a:extLst>
                </a:gridCol>
                <a:gridCol w="2886421">
                  <a:extLst>
                    <a:ext uri="{9D8B030D-6E8A-4147-A177-3AD203B41FA5}">
                      <a16:colId xmlns:a16="http://schemas.microsoft.com/office/drawing/2014/main" val="3511619411"/>
                    </a:ext>
                  </a:extLst>
                </a:gridCol>
                <a:gridCol w="2048720">
                  <a:extLst>
                    <a:ext uri="{9D8B030D-6E8A-4147-A177-3AD203B41FA5}">
                      <a16:colId xmlns:a16="http://schemas.microsoft.com/office/drawing/2014/main" val="2971978767"/>
                    </a:ext>
                  </a:extLst>
                </a:gridCol>
              </a:tblGrid>
              <a:tr h="0">
                <a:tc gridSpan="5">
                  <a:txBody>
                    <a:bodyPr/>
                    <a:lstStyle/>
                    <a:p>
                      <a:pPr algn="just">
                        <a:buNone/>
                      </a:pPr>
                      <a:r>
                        <a:rPr lang="pt-BR" sz="1600" b="1" dirty="0">
                          <a:effectLst/>
                        </a:rPr>
                        <a:t>P1 – Objetivo 2 – Fortalecimento da Infraestrutura básica, de apoio e turística</a:t>
                      </a:r>
                    </a:p>
                    <a:p>
                      <a:pPr algn="just">
                        <a:buNone/>
                      </a:pP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2114055152"/>
                  </a:ext>
                </a:extLst>
              </a:tr>
              <a:tr h="283653">
                <a:tc>
                  <a:txBody>
                    <a:bodyPr/>
                    <a:lstStyle/>
                    <a:p>
                      <a:pPr algn="just">
                        <a:buNone/>
                      </a:pPr>
                      <a:r>
                        <a:rPr lang="pt-BR" sz="1600" dirty="0">
                          <a:effectLst/>
                        </a:rPr>
                        <a:t>Projeto</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buNone/>
                      </a:pPr>
                      <a:r>
                        <a:rPr lang="pt-BR" sz="1600" dirty="0">
                          <a:effectLst/>
                        </a:rPr>
                        <a:t>Responsável execução</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buNone/>
                      </a:pPr>
                      <a:r>
                        <a:rPr lang="pt-BR" sz="1600" dirty="0">
                          <a:effectLst/>
                        </a:rPr>
                        <a:t>Prazo</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buNone/>
                      </a:pPr>
                      <a:r>
                        <a:rPr lang="pt-BR" sz="1600" dirty="0">
                          <a:effectLst/>
                        </a:rPr>
                        <a:t>Indicadores</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buNone/>
                      </a:pPr>
                      <a:r>
                        <a:rPr lang="pt-BR" sz="1600" dirty="0">
                          <a:effectLst/>
                        </a:rPr>
                        <a:t>Fontes de financiamento</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4120239853"/>
                  </a:ext>
                </a:extLst>
              </a:tr>
              <a:tr h="510576">
                <a:tc>
                  <a:txBody>
                    <a:bodyPr/>
                    <a:lstStyle/>
                    <a:p>
                      <a:pPr algn="just">
                        <a:buNone/>
                      </a:pPr>
                      <a:r>
                        <a:rPr lang="pt-BR" sz="1600" dirty="0">
                          <a:effectLst/>
                        </a:rPr>
                        <a:t>Manutenção das estradas estaduais e vicinais (municipais) </a:t>
                      </a:r>
                      <a:r>
                        <a:rPr lang="pt-BR" sz="1600" b="1" dirty="0">
                          <a:effectLst/>
                          <a:latin typeface="Arial" panose="020B0604020202020204" pitchFamily="34" charset="0"/>
                          <a:cs typeface="Arial" panose="020B0604020202020204" pitchFamily="34" charset="0"/>
                        </a:rPr>
                        <a:t>EM PIMENTEIRAS</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rPr>
                        <a:t>Prefeituras Municipais</a:t>
                      </a:r>
                    </a:p>
                    <a:p>
                      <a:pPr algn="just">
                        <a:buNone/>
                      </a:pPr>
                      <a:r>
                        <a:rPr lang="pt-BR" sz="1600">
                          <a:effectLst/>
                        </a:rPr>
                        <a:t> </a:t>
                      </a:r>
                    </a:p>
                    <a:p>
                      <a:pPr algn="just">
                        <a:buNone/>
                      </a:pPr>
                      <a:r>
                        <a:rPr lang="pt-BR" sz="1600">
                          <a:effectLst/>
                        </a:rPr>
                        <a:t>Governo do Estado</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rPr>
                        <a:t>2025 / 2030</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 indent="-22860" algn="just">
                        <a:buNone/>
                      </a:pPr>
                      <a:r>
                        <a:rPr lang="pt-BR" sz="1600" dirty="0">
                          <a:effectLst/>
                        </a:rPr>
                        <a:t>Manutenção das estradas em relação ao ano anterior</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dirty="0">
                          <a:effectLst/>
                        </a:rPr>
                        <a:t>Recursos próprios dos municípios</a:t>
                      </a:r>
                    </a:p>
                    <a:p>
                      <a:pPr algn="just">
                        <a:buNone/>
                      </a:pPr>
                      <a:r>
                        <a:rPr lang="pt-BR" sz="1600" dirty="0">
                          <a:effectLst/>
                        </a:rPr>
                        <a:t>Recursos próprios do Governo do Estado</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89611608"/>
                  </a:ext>
                </a:extLst>
              </a:tr>
              <a:tr h="453845">
                <a:tc>
                  <a:txBody>
                    <a:bodyPr/>
                    <a:lstStyle/>
                    <a:p>
                      <a:pPr algn="just">
                        <a:buNone/>
                      </a:pPr>
                      <a:r>
                        <a:rPr lang="pt-BR" sz="1600" dirty="0">
                          <a:effectLst/>
                        </a:rPr>
                        <a:t>*Melhoria no sistema de comunicação- articulação p/ novas torres</a:t>
                      </a:r>
                      <a:r>
                        <a:rPr lang="pt-BR" sz="1600" dirty="0">
                          <a:effectLst/>
                          <a:latin typeface="Arial" panose="020B0604020202020204" pitchFamily="34" charset="0"/>
                          <a:ea typeface="Arial" panose="020B0604020202020204" pitchFamily="34" charset="0"/>
                        </a:rPr>
                        <a:t>. Priorizar regiões turísticas e vias de acesso frequentadas.</a:t>
                      </a:r>
                      <a:r>
                        <a:rPr lang="pt-BR" sz="1600" b="1" dirty="0">
                          <a:effectLst/>
                          <a:latin typeface="Arial" panose="020B0604020202020204" pitchFamily="34" charset="0"/>
                          <a:ea typeface="Arial" panose="020B0604020202020204" pitchFamily="34" charset="0"/>
                        </a:rPr>
                        <a:t> Pontos de Comunicação de Emergência. Fortalecimento de Redes Wi-Fi</a:t>
                      </a:r>
                      <a:r>
                        <a:rPr lang="pt-BR" sz="1600" dirty="0">
                          <a:effectLst/>
                          <a:latin typeface="Arial" panose="020B0604020202020204" pitchFamily="34" charset="0"/>
                          <a:ea typeface="Arial" panose="020B0604020202020204" pitchFamily="34" charset="0"/>
                        </a:rPr>
                        <a:t> </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rPr>
                        <a:t>Prefeituras Municipais</a:t>
                      </a:r>
                    </a:p>
                    <a:p>
                      <a:pPr algn="just">
                        <a:buNone/>
                      </a:pPr>
                      <a:r>
                        <a:rPr lang="pt-BR" sz="1600">
                          <a:effectLst/>
                        </a:rPr>
                        <a:t> </a:t>
                      </a:r>
                    </a:p>
                    <a:p>
                      <a:pPr algn="just">
                        <a:buNone/>
                      </a:pPr>
                      <a:r>
                        <a:rPr lang="pt-BR" sz="1600">
                          <a:effectLst/>
                        </a:rPr>
                        <a:t>Governo do Estado</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rPr>
                        <a:t>2025 / 2030</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 indent="-22860" algn="just">
                        <a:buNone/>
                      </a:pPr>
                      <a:r>
                        <a:rPr lang="pt-BR" sz="1600">
                          <a:effectLst/>
                        </a:rPr>
                        <a:t>ampliação da infraestrutura de comunicação em relação a 2024.</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rPr>
                        <a:t>PPP</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24147354"/>
                  </a:ext>
                </a:extLst>
              </a:tr>
              <a:tr h="226922">
                <a:tc>
                  <a:txBody>
                    <a:bodyPr/>
                    <a:lstStyle/>
                    <a:p>
                      <a:pPr algn="just">
                        <a:buNone/>
                      </a:pPr>
                      <a:r>
                        <a:rPr lang="pt-BR" sz="1600" dirty="0">
                          <a:effectLst/>
                        </a:rPr>
                        <a:t>Fortalecimento e Ampliação da malha aérea nacional e regional </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rPr>
                        <a:t>Governo do Estado</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rPr>
                        <a:t>2025/2027</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 indent="-22860" algn="just">
                        <a:buNone/>
                      </a:pPr>
                      <a:r>
                        <a:rPr lang="pt-BR" sz="1600">
                          <a:effectLst/>
                        </a:rPr>
                        <a:t>aumento no número de voos </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dirty="0">
                          <a:effectLst/>
                        </a:rPr>
                        <a:t>não há</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94388665"/>
                  </a:ext>
                </a:extLst>
              </a:tr>
            </a:tbl>
          </a:graphicData>
        </a:graphic>
      </p:graphicFrame>
    </p:spTree>
    <p:extLst>
      <p:ext uri="{BB962C8B-B14F-4D97-AF65-F5344CB8AC3E}">
        <p14:creationId xmlns:p14="http://schemas.microsoft.com/office/powerpoint/2010/main" val="42147707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a:extLst>
              <a:ext uri="{FF2B5EF4-FFF2-40B4-BE49-F238E27FC236}">
                <a16:creationId xmlns:a16="http://schemas.microsoft.com/office/drawing/2014/main" id="{DBD7E04D-48A4-6F38-ADC5-553E0DEB2531}"/>
              </a:ext>
            </a:extLst>
          </p:cNvPr>
          <p:cNvGraphicFramePr>
            <a:graphicFrameLocks noGrp="1"/>
          </p:cNvGraphicFramePr>
          <p:nvPr>
            <p:extLst>
              <p:ext uri="{D42A27DB-BD31-4B8C-83A1-F6EECF244321}">
                <p14:modId xmlns:p14="http://schemas.microsoft.com/office/powerpoint/2010/main" val="158283751"/>
              </p:ext>
            </p:extLst>
          </p:nvPr>
        </p:nvGraphicFramePr>
        <p:xfrm>
          <a:off x="598026" y="251749"/>
          <a:ext cx="10995948" cy="3549038"/>
        </p:xfrm>
        <a:graphic>
          <a:graphicData uri="http://schemas.openxmlformats.org/drawingml/2006/table">
            <a:tbl>
              <a:tblPr bandRow="1">
                <a:tableStyleId>{912C8C85-51F0-491E-9774-3900AFEF0FD7}</a:tableStyleId>
              </a:tblPr>
              <a:tblGrid>
                <a:gridCol w="3953723">
                  <a:extLst>
                    <a:ext uri="{9D8B030D-6E8A-4147-A177-3AD203B41FA5}">
                      <a16:colId xmlns:a16="http://schemas.microsoft.com/office/drawing/2014/main" val="3877041708"/>
                    </a:ext>
                  </a:extLst>
                </a:gridCol>
                <a:gridCol w="1566155">
                  <a:extLst>
                    <a:ext uri="{9D8B030D-6E8A-4147-A177-3AD203B41FA5}">
                      <a16:colId xmlns:a16="http://schemas.microsoft.com/office/drawing/2014/main" val="2967869204"/>
                    </a:ext>
                  </a:extLst>
                </a:gridCol>
                <a:gridCol w="1325209">
                  <a:extLst>
                    <a:ext uri="{9D8B030D-6E8A-4147-A177-3AD203B41FA5}">
                      <a16:colId xmlns:a16="http://schemas.microsoft.com/office/drawing/2014/main" val="859900040"/>
                    </a:ext>
                  </a:extLst>
                </a:gridCol>
                <a:gridCol w="1617164">
                  <a:extLst>
                    <a:ext uri="{9D8B030D-6E8A-4147-A177-3AD203B41FA5}">
                      <a16:colId xmlns:a16="http://schemas.microsoft.com/office/drawing/2014/main" val="304268069"/>
                    </a:ext>
                  </a:extLst>
                </a:gridCol>
                <a:gridCol w="2533697">
                  <a:extLst>
                    <a:ext uri="{9D8B030D-6E8A-4147-A177-3AD203B41FA5}">
                      <a16:colId xmlns:a16="http://schemas.microsoft.com/office/drawing/2014/main" val="277242683"/>
                    </a:ext>
                  </a:extLst>
                </a:gridCol>
              </a:tblGrid>
              <a:tr h="351683">
                <a:tc gridSpan="5">
                  <a:txBody>
                    <a:bodyPr/>
                    <a:lstStyle/>
                    <a:p>
                      <a:pPr marL="90170" algn="just">
                        <a:buNone/>
                      </a:pPr>
                      <a:r>
                        <a:rPr lang="pt-BR" sz="1600" b="1" dirty="0">
                          <a:effectLst/>
                          <a:latin typeface="Arial" panose="020B0604020202020204" pitchFamily="34" charset="0"/>
                          <a:cs typeface="Arial" panose="020B0604020202020204" pitchFamily="34" charset="0"/>
                        </a:rPr>
                        <a:t>P1 – Objetivo 3 – Implementação de Estudos e Pesquisas.</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55856" marR="558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860137496"/>
                  </a:ext>
                </a:extLst>
              </a:tr>
              <a:tr h="879206">
                <a:tc>
                  <a:txBody>
                    <a:bodyPr/>
                    <a:lstStyle/>
                    <a:p>
                      <a:pPr algn="just">
                        <a:buNone/>
                      </a:pPr>
                      <a:r>
                        <a:rPr lang="pt-BR" sz="1600" b="1" dirty="0">
                          <a:effectLst/>
                          <a:latin typeface="Arial" panose="020B0604020202020204" pitchFamily="34" charset="0"/>
                          <a:cs typeface="Arial" panose="020B0604020202020204" pitchFamily="34" charset="0"/>
                        </a:rPr>
                        <a:t>Projeto</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55856" marR="558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buNone/>
                      </a:pPr>
                      <a:r>
                        <a:rPr lang="pt-BR" sz="1600" b="1" dirty="0">
                          <a:effectLst/>
                          <a:latin typeface="Arial" panose="020B0604020202020204" pitchFamily="34" charset="0"/>
                          <a:cs typeface="Arial" panose="020B0604020202020204" pitchFamily="34" charset="0"/>
                        </a:rPr>
                        <a:t>Responsável execução</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55856" marR="558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buNone/>
                      </a:pPr>
                      <a:r>
                        <a:rPr lang="pt-BR" sz="1600" b="1" dirty="0">
                          <a:effectLst/>
                          <a:latin typeface="Arial" panose="020B0604020202020204" pitchFamily="34" charset="0"/>
                          <a:cs typeface="Arial" panose="020B0604020202020204" pitchFamily="34" charset="0"/>
                        </a:rPr>
                        <a:t>Prazo</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55856" marR="558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buNone/>
                      </a:pPr>
                      <a:r>
                        <a:rPr lang="pt-BR" sz="1600" b="1" dirty="0">
                          <a:effectLst/>
                          <a:latin typeface="Arial" panose="020B0604020202020204" pitchFamily="34" charset="0"/>
                          <a:cs typeface="Arial" panose="020B0604020202020204" pitchFamily="34" charset="0"/>
                        </a:rPr>
                        <a:t>Indicadores</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55856" marR="558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buNone/>
                      </a:pPr>
                      <a:r>
                        <a:rPr lang="pt-BR" sz="1600" b="1" dirty="0">
                          <a:effectLst/>
                          <a:latin typeface="Arial" panose="020B0604020202020204" pitchFamily="34" charset="0"/>
                          <a:cs typeface="Arial" panose="020B0604020202020204" pitchFamily="34" charset="0"/>
                        </a:rPr>
                        <a:t>Fontes de financiamento</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55856" marR="558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514991683"/>
                  </a:ext>
                </a:extLst>
              </a:tr>
              <a:tr h="762851">
                <a:tc>
                  <a:txBody>
                    <a:bodyPr/>
                    <a:lstStyle/>
                    <a:p>
                      <a:pPr algn="just">
                        <a:buNone/>
                      </a:pPr>
                      <a:r>
                        <a:rPr lang="pt-BR" sz="1600" dirty="0">
                          <a:effectLst/>
                          <a:latin typeface="Arial" panose="020B0604020202020204" pitchFamily="34" charset="0"/>
                          <a:cs typeface="Arial" panose="020B0604020202020204" pitchFamily="34" charset="0"/>
                        </a:rPr>
                        <a:t>Implantação de controles e estudos de capacidade de carga turística nas </a:t>
                      </a:r>
                      <a:r>
                        <a:rPr lang="pt-BR" sz="1600" b="1" dirty="0">
                          <a:effectLst/>
                          <a:latin typeface="Arial" panose="020B0604020202020204" pitchFamily="34" charset="0"/>
                          <a:cs typeface="Arial" panose="020B0604020202020204" pitchFamily="34" charset="0"/>
                        </a:rPr>
                        <a:t>bacias do Guaporé e Madeira</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55856" marR="558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SETUR/</a:t>
                      </a:r>
                    </a:p>
                    <a:p>
                      <a:pPr algn="just">
                        <a:buNone/>
                      </a:pPr>
                      <a:r>
                        <a:rPr lang="pt-BR" sz="1600">
                          <a:effectLst/>
                          <a:latin typeface="Arial" panose="020B0604020202020204" pitchFamily="34" charset="0"/>
                          <a:cs typeface="Arial" panose="020B0604020202020204" pitchFamily="34" charset="0"/>
                        </a:rPr>
                        <a:t>SEDEC</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55856" marR="558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2025/2027</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55856" marR="558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735" indent="-38735" algn="just">
                        <a:buNone/>
                      </a:pPr>
                      <a:r>
                        <a:rPr lang="pt-BR" sz="1600" dirty="0">
                          <a:effectLst/>
                          <a:latin typeface="Arial" panose="020B0604020202020204" pitchFamily="34" charset="0"/>
                          <a:cs typeface="Arial" panose="020B0604020202020204" pitchFamily="34" charset="0"/>
                        </a:rPr>
                        <a:t>Capacidade de carga implantada</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55856" marR="558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Recursos Governo do Estado</a:t>
                      </a:r>
                    </a:p>
                    <a:p>
                      <a:pPr algn="just">
                        <a:buNone/>
                      </a:pPr>
                      <a:r>
                        <a:rPr lang="pt-BR" sz="1600">
                          <a:effectLst/>
                          <a:latin typeface="Arial" panose="020B0604020202020204" pitchFamily="34" charset="0"/>
                          <a:cs typeface="Arial" panose="020B0604020202020204" pitchFamily="34" charset="0"/>
                        </a:rPr>
                        <a:t>Emendas Parlamentares</a:t>
                      </a:r>
                    </a:p>
                    <a:p>
                      <a:pPr algn="just">
                        <a:buNone/>
                      </a:pPr>
                      <a:r>
                        <a:rPr lang="pt-BR" sz="1600">
                          <a:effectLst/>
                          <a:latin typeface="Arial" panose="020B0604020202020204" pitchFamily="34" charset="0"/>
                          <a:cs typeface="Arial" panose="020B0604020202020204" pitchFamily="34" charset="0"/>
                        </a:rPr>
                        <a:t>Ministério do Turismo</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55856" marR="558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94998487"/>
                  </a:ext>
                </a:extLst>
              </a:tr>
              <a:tr h="1342789">
                <a:tc>
                  <a:txBody>
                    <a:bodyPr/>
                    <a:lstStyle/>
                    <a:p>
                      <a:pPr algn="just">
                        <a:buNone/>
                      </a:pPr>
                      <a:r>
                        <a:rPr lang="pt-BR" sz="1600" dirty="0">
                          <a:effectLst/>
                          <a:latin typeface="Arial" panose="020B0604020202020204" pitchFamily="34" charset="0"/>
                          <a:cs typeface="Arial" panose="020B0604020202020204" pitchFamily="34" charset="0"/>
                        </a:rPr>
                        <a:t>Revisão da Legislação da Pesca – período de defeso e alinhamento com outros estados, </a:t>
                      </a:r>
                      <a:r>
                        <a:rPr lang="pt-BR" sz="1600" b="1" dirty="0">
                          <a:effectLst/>
                          <a:latin typeface="Arial" panose="020B0604020202020204" pitchFamily="34" charset="0"/>
                          <a:cs typeface="Arial" panose="020B0604020202020204" pitchFamily="34" charset="0"/>
                        </a:rPr>
                        <a:t>beneficiando todos os municípios e o estado</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55856" marR="558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SETUR/SEDEC/ SEDAM</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55856" marR="558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2025/2026</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55856" marR="558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 indent="-22860" algn="just">
                        <a:buNone/>
                      </a:pPr>
                      <a:r>
                        <a:rPr lang="pt-BR" sz="1600">
                          <a:effectLst/>
                          <a:latin typeface="Arial" panose="020B0604020202020204" pitchFamily="34" charset="0"/>
                          <a:cs typeface="Arial" panose="020B0604020202020204" pitchFamily="34" charset="0"/>
                        </a:rPr>
                        <a:t>Legislação atualizada</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55856" marR="558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dirty="0">
                          <a:effectLst/>
                          <a:latin typeface="Arial" panose="020B0604020202020204" pitchFamily="34" charset="0"/>
                          <a:cs typeface="Arial" panose="020B0604020202020204" pitchFamily="34" charset="0"/>
                        </a:rPr>
                        <a:t>Não há</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55856" marR="558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23094354"/>
                  </a:ext>
                </a:extLst>
              </a:tr>
            </a:tbl>
          </a:graphicData>
        </a:graphic>
      </p:graphicFrame>
      <p:sp>
        <p:nvSpPr>
          <p:cNvPr id="4" name="CaixaDeTexto 3">
            <a:extLst>
              <a:ext uri="{FF2B5EF4-FFF2-40B4-BE49-F238E27FC236}">
                <a16:creationId xmlns:a16="http://schemas.microsoft.com/office/drawing/2014/main" id="{5ACAAA96-D4FB-9BA7-55DB-75350F41B76B}"/>
              </a:ext>
            </a:extLst>
          </p:cNvPr>
          <p:cNvSpPr txBox="1"/>
          <p:nvPr/>
        </p:nvSpPr>
        <p:spPr>
          <a:xfrm>
            <a:off x="486137" y="4171503"/>
            <a:ext cx="11107837" cy="1384995"/>
          </a:xfrm>
          <a:prstGeom prst="rect">
            <a:avLst/>
          </a:prstGeom>
          <a:noFill/>
        </p:spPr>
        <p:txBody>
          <a:bodyPr wrap="square">
            <a:spAutoFit/>
          </a:bodyPr>
          <a:lstStyle/>
          <a:p>
            <a:pPr marL="285750" indent="-285750" algn="just">
              <a:buFont typeface="Arial" panose="020B0604020202020204" pitchFamily="34" charset="0"/>
              <a:buChar char="•"/>
            </a:pPr>
            <a:r>
              <a:rPr lang="pt-BR" sz="1400" dirty="0">
                <a:effectLst/>
                <a:latin typeface="Arial" panose="020B0604020202020204" pitchFamily="34" charset="0"/>
                <a:ea typeface="Arial" panose="020B0604020202020204" pitchFamily="34" charset="0"/>
              </a:rPr>
              <a:t> capacidade de carga do número de pescadores esportivos envolvidos, do número de modalidades de pesca e considerando a existência de unidade de conservação como fonte de reposição para os estoques pesqueiros das espécies alvo do estudo em questão. </a:t>
            </a:r>
          </a:p>
          <a:p>
            <a:pPr marL="285750" indent="-285750" algn="just">
              <a:buFont typeface="Arial" panose="020B0604020202020204" pitchFamily="34" charset="0"/>
              <a:buChar char="•"/>
            </a:pPr>
            <a:r>
              <a:rPr lang="pt-BR" sz="1400" dirty="0">
                <a:effectLst/>
                <a:latin typeface="Arial" panose="020B0604020202020204" pitchFamily="34" charset="0"/>
                <a:ea typeface="Arial" panose="020B0604020202020204" pitchFamily="34" charset="0"/>
              </a:rPr>
              <a:t>Definição de cargas de exploração pela pesca esportiva embarcada na bacia dos rios Guaporé e Madeira. Identificação do ótimo potencial do turismo de pesca esportiva na modalidade “pesque-e-solte”. </a:t>
            </a:r>
          </a:p>
          <a:p>
            <a:pPr marL="285750" indent="-285750" algn="just">
              <a:buFont typeface="Arial" panose="020B0604020202020204" pitchFamily="34" charset="0"/>
              <a:buChar char="•"/>
            </a:pPr>
            <a:r>
              <a:rPr lang="pt-BR" sz="1400" dirty="0">
                <a:effectLst/>
                <a:latin typeface="Arial" panose="020B0604020202020204" pitchFamily="34" charset="0"/>
                <a:ea typeface="Arial" panose="020B0604020202020204" pitchFamily="34" charset="0"/>
              </a:rPr>
              <a:t>Identificar, através de pescarias experimentais, as principais espécies de peixes existentes na área entre as usinas UHEs de Jirau e Santo Antônio, que possam ser integradas na pesca esportiva, considerando nesse contexto a sazonalidade hidrológica do rio Madeira</a:t>
            </a:r>
            <a:endParaRPr lang="pt-BR" sz="1400" dirty="0"/>
          </a:p>
        </p:txBody>
      </p:sp>
    </p:spTree>
    <p:extLst>
      <p:ext uri="{BB962C8B-B14F-4D97-AF65-F5344CB8AC3E}">
        <p14:creationId xmlns:p14="http://schemas.microsoft.com/office/powerpoint/2010/main" val="24558386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a:extLst>
              <a:ext uri="{FF2B5EF4-FFF2-40B4-BE49-F238E27FC236}">
                <a16:creationId xmlns:a16="http://schemas.microsoft.com/office/drawing/2014/main" id="{860327A4-ECD8-A352-6782-D2E1F7C0EEF0}"/>
              </a:ext>
            </a:extLst>
          </p:cNvPr>
          <p:cNvGraphicFramePr>
            <a:graphicFrameLocks noGrp="1"/>
          </p:cNvGraphicFramePr>
          <p:nvPr>
            <p:extLst>
              <p:ext uri="{D42A27DB-BD31-4B8C-83A1-F6EECF244321}">
                <p14:modId xmlns:p14="http://schemas.microsoft.com/office/powerpoint/2010/main" val="308240050"/>
              </p:ext>
            </p:extLst>
          </p:nvPr>
        </p:nvGraphicFramePr>
        <p:xfrm>
          <a:off x="256571" y="224228"/>
          <a:ext cx="11678857" cy="6163809"/>
        </p:xfrm>
        <a:graphic>
          <a:graphicData uri="http://schemas.openxmlformats.org/drawingml/2006/table">
            <a:tbl>
              <a:tblPr bandRow="1">
                <a:tableStyleId>{912C8C85-51F0-491E-9774-3900AFEF0FD7}</a:tableStyleId>
              </a:tblPr>
              <a:tblGrid>
                <a:gridCol w="4243908">
                  <a:extLst>
                    <a:ext uri="{9D8B030D-6E8A-4147-A177-3AD203B41FA5}">
                      <a16:colId xmlns:a16="http://schemas.microsoft.com/office/drawing/2014/main" val="2469592301"/>
                    </a:ext>
                  </a:extLst>
                </a:gridCol>
                <a:gridCol w="1770999">
                  <a:extLst>
                    <a:ext uri="{9D8B030D-6E8A-4147-A177-3AD203B41FA5}">
                      <a16:colId xmlns:a16="http://schemas.microsoft.com/office/drawing/2014/main" val="4241936014"/>
                    </a:ext>
                  </a:extLst>
                </a:gridCol>
                <a:gridCol w="1061601">
                  <a:extLst>
                    <a:ext uri="{9D8B030D-6E8A-4147-A177-3AD203B41FA5}">
                      <a16:colId xmlns:a16="http://schemas.microsoft.com/office/drawing/2014/main" val="3116174522"/>
                    </a:ext>
                  </a:extLst>
                </a:gridCol>
                <a:gridCol w="2300549">
                  <a:extLst>
                    <a:ext uri="{9D8B030D-6E8A-4147-A177-3AD203B41FA5}">
                      <a16:colId xmlns:a16="http://schemas.microsoft.com/office/drawing/2014/main" val="1016615876"/>
                    </a:ext>
                  </a:extLst>
                </a:gridCol>
                <a:gridCol w="2301800">
                  <a:extLst>
                    <a:ext uri="{9D8B030D-6E8A-4147-A177-3AD203B41FA5}">
                      <a16:colId xmlns:a16="http://schemas.microsoft.com/office/drawing/2014/main" val="3097727184"/>
                    </a:ext>
                  </a:extLst>
                </a:gridCol>
              </a:tblGrid>
              <a:tr h="272172">
                <a:tc gridSpan="5">
                  <a:txBody>
                    <a:bodyPr/>
                    <a:lstStyle/>
                    <a:p>
                      <a:pPr marL="90170" algn="just">
                        <a:buNone/>
                      </a:pPr>
                      <a:r>
                        <a:rPr lang="pt-BR" sz="1600" b="1" dirty="0">
                          <a:effectLst/>
                          <a:latin typeface="Arial" panose="020B0604020202020204" pitchFamily="34" charset="0"/>
                          <a:cs typeface="Arial" panose="020B0604020202020204" pitchFamily="34" charset="0"/>
                        </a:rPr>
                        <a:t>P1 – Objetivo 4 – Utilização de Tecnologias em Fiscalização e Monitoramento da pesca e segurança ao turista</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43693" marR="436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732848942"/>
                  </a:ext>
                </a:extLst>
              </a:tr>
              <a:tr h="816515">
                <a:tc>
                  <a:txBody>
                    <a:bodyPr/>
                    <a:lstStyle/>
                    <a:p>
                      <a:pPr algn="just">
                        <a:buNone/>
                      </a:pPr>
                      <a:r>
                        <a:rPr lang="pt-BR" sz="1600" b="1" dirty="0">
                          <a:effectLst/>
                          <a:latin typeface="Arial" panose="020B0604020202020204" pitchFamily="34" charset="0"/>
                          <a:cs typeface="Arial" panose="020B0604020202020204" pitchFamily="34" charset="0"/>
                        </a:rPr>
                        <a:t>Projeto</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43693" marR="436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b="1" dirty="0">
                          <a:effectLst/>
                          <a:latin typeface="Arial" panose="020B0604020202020204" pitchFamily="34" charset="0"/>
                          <a:cs typeface="Arial" panose="020B0604020202020204" pitchFamily="34" charset="0"/>
                        </a:rPr>
                        <a:t>Responsável execução</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43693" marR="436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b="1" dirty="0">
                          <a:effectLst/>
                          <a:latin typeface="Arial" panose="020B0604020202020204" pitchFamily="34" charset="0"/>
                          <a:cs typeface="Arial" panose="020B0604020202020204" pitchFamily="34" charset="0"/>
                        </a:rPr>
                        <a:t>Prazo</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43693" marR="436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b="1" dirty="0">
                          <a:effectLst/>
                          <a:latin typeface="Arial" panose="020B0604020202020204" pitchFamily="34" charset="0"/>
                          <a:cs typeface="Arial" panose="020B0604020202020204" pitchFamily="34" charset="0"/>
                        </a:rPr>
                        <a:t>Indicadores</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43693" marR="436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b="1" dirty="0">
                          <a:effectLst/>
                          <a:latin typeface="Arial" panose="020B0604020202020204" pitchFamily="34" charset="0"/>
                          <a:cs typeface="Arial" panose="020B0604020202020204" pitchFamily="34" charset="0"/>
                        </a:rPr>
                        <a:t>Fontes de financiamento</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43693" marR="436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57916368"/>
                  </a:ext>
                </a:extLst>
              </a:tr>
              <a:tr h="3126297">
                <a:tc>
                  <a:txBody>
                    <a:bodyPr/>
                    <a:lstStyle/>
                    <a:p>
                      <a:pPr algn="just">
                        <a:buNone/>
                      </a:pPr>
                      <a:r>
                        <a:rPr lang="pt-BR" sz="1600" b="1" dirty="0">
                          <a:effectLst/>
                          <a:latin typeface="Arial" panose="020B0604020202020204" pitchFamily="34" charset="0"/>
                          <a:cs typeface="Arial" panose="020B0604020202020204" pitchFamily="34" charset="0"/>
                        </a:rPr>
                        <a:t>Sistema de Controle da Pesca </a:t>
                      </a:r>
                      <a:r>
                        <a:rPr lang="pt-BR" sz="1600" dirty="0">
                          <a:effectLst/>
                          <a:latin typeface="Arial" panose="020B0604020202020204" pitchFamily="34" charset="0"/>
                          <a:cs typeface="Arial" panose="020B0604020202020204" pitchFamily="34" charset="0"/>
                        </a:rPr>
                        <a:t>- Implantação de </a:t>
                      </a:r>
                      <a:r>
                        <a:rPr lang="pt-BR" sz="1600" b="1" dirty="0">
                          <a:effectLst/>
                          <a:latin typeface="Arial" panose="020B0604020202020204" pitchFamily="34" charset="0"/>
                          <a:cs typeface="Arial" panose="020B0604020202020204" pitchFamily="34" charset="0"/>
                        </a:rPr>
                        <a:t>02 (duas) salas de situação na SEDAM e na Polícia Ambiental </a:t>
                      </a:r>
                      <a:r>
                        <a:rPr lang="pt-BR" sz="1600" dirty="0">
                          <a:effectLst/>
                          <a:latin typeface="Arial" panose="020B0604020202020204" pitchFamily="34" charset="0"/>
                          <a:cs typeface="Arial" panose="020B0604020202020204" pitchFamily="34" charset="0"/>
                        </a:rPr>
                        <a:t>para gestão dos dados e atendimento de denúncia - com  desenvolvimento e operação de aplicativo que permita e incentive o registro de atividades pesqueiras, fornecendo as instituições dados cruciais para a fiscalização e o monitoramento destas atividades, com sistema de gestão e controle da pesca e normatização do uso  e responsabilização para garantir a informação. Conforme projeto </a:t>
                      </a:r>
                      <a:r>
                        <a:rPr lang="pt-BR" sz="1600" dirty="0">
                          <a:effectLst/>
                          <a:latin typeface="Arial" panose="020B0604020202020204" pitchFamily="34" charset="0"/>
                          <a:cs typeface="Arial" panose="020B0604020202020204" pitchFamily="34" charset="0"/>
                          <a:hlinkClick r:id="rId2" action="ppaction://hlinksldjump"/>
                        </a:rPr>
                        <a:t>Slide 49</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43693" marR="436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735" indent="-38735" algn="just">
                        <a:buNone/>
                      </a:pPr>
                      <a:r>
                        <a:rPr lang="pt-BR" sz="1600">
                          <a:effectLst/>
                          <a:latin typeface="Arial" panose="020B0604020202020204" pitchFamily="34" charset="0"/>
                          <a:cs typeface="Arial" panose="020B0604020202020204" pitchFamily="34" charset="0"/>
                        </a:rPr>
                        <a:t>SEDEC </a:t>
                      </a:r>
                    </a:p>
                    <a:p>
                      <a:pPr marL="38735" indent="-38735" algn="just">
                        <a:buNone/>
                      </a:pPr>
                      <a:r>
                        <a:rPr lang="pt-BR" sz="1600">
                          <a:effectLst/>
                          <a:latin typeface="Arial" panose="020B0604020202020204" pitchFamily="34" charset="0"/>
                          <a:cs typeface="Arial" panose="020B0604020202020204" pitchFamily="34" charset="0"/>
                        </a:rPr>
                        <a:t>SEDAM</a:t>
                      </a:r>
                    </a:p>
                    <a:p>
                      <a:pPr marL="23495" algn="just">
                        <a:buNone/>
                      </a:pPr>
                      <a:r>
                        <a:rPr lang="pt-BR" sz="1600">
                          <a:effectLst/>
                          <a:latin typeface="Arial" panose="020B0604020202020204" pitchFamily="34" charset="0"/>
                          <a:cs typeface="Arial" panose="020B0604020202020204" pitchFamily="34" charset="0"/>
                        </a:rPr>
                        <a:t>Polícia Militar Ambiental e, </a:t>
                      </a:r>
                    </a:p>
                    <a:p>
                      <a:pPr marL="38735" indent="-38735" algn="just">
                        <a:buNone/>
                      </a:pPr>
                      <a:r>
                        <a:rPr lang="pt-BR" sz="1600">
                          <a:effectLst/>
                          <a:latin typeface="Arial" panose="020B0604020202020204" pitchFamily="34" charset="0"/>
                          <a:cs typeface="Arial" panose="020B0604020202020204" pitchFamily="34" charset="0"/>
                        </a:rPr>
                        <a:t>Universidade - GP-PAEPAI</a:t>
                      </a:r>
                    </a:p>
                    <a:p>
                      <a:pPr algn="just">
                        <a:buNone/>
                      </a:pPr>
                      <a:r>
                        <a:rPr lang="pt-BR" sz="1600">
                          <a:effectLst/>
                          <a:latin typeface="Arial" panose="020B0604020202020204" pitchFamily="34" charset="0"/>
                          <a:cs typeface="Arial" panose="020B0604020202020204" pitchFamily="34" charset="0"/>
                        </a:rPr>
                        <a:t> </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43693" marR="436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2025/2028</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43693" marR="436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735" indent="-38735" algn="just">
                        <a:buNone/>
                      </a:pPr>
                      <a:r>
                        <a:rPr lang="pt-BR" sz="1600">
                          <a:effectLst/>
                          <a:latin typeface="Arial" panose="020B0604020202020204" pitchFamily="34" charset="0"/>
                          <a:cs typeface="Arial" panose="020B0604020202020204" pitchFamily="34" charset="0"/>
                        </a:rPr>
                        <a:t>Sala de situação implantada para controle, monitoramento e atuação dos órgãos de controle</a:t>
                      </a:r>
                    </a:p>
                    <a:p>
                      <a:pPr marL="38735" indent="-38735" algn="just">
                        <a:buNone/>
                      </a:pPr>
                      <a:r>
                        <a:rPr lang="pt-BR" sz="1600">
                          <a:effectLst/>
                          <a:latin typeface="Arial" panose="020B0604020202020204" pitchFamily="34" charset="0"/>
                          <a:cs typeface="Arial" panose="020B0604020202020204" pitchFamily="34" charset="0"/>
                        </a:rPr>
                        <a:t> </a:t>
                      </a:r>
                    </a:p>
                    <a:p>
                      <a:pPr marL="38735" indent="-38735" algn="just">
                        <a:buNone/>
                      </a:pPr>
                      <a:r>
                        <a:rPr lang="pt-BR" sz="1600">
                          <a:effectLst/>
                          <a:latin typeface="Arial" panose="020B0604020202020204" pitchFamily="34" charset="0"/>
                          <a:cs typeface="Arial" panose="020B0604020202020204" pitchFamily="34" charset="0"/>
                        </a:rPr>
                        <a:t>Geração de políticas públicas para o turismo da pesca esportiva</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43693" marR="436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dirty="0">
                          <a:effectLst/>
                          <a:latin typeface="Arial" panose="020B0604020202020204" pitchFamily="34" charset="0"/>
                          <a:cs typeface="Arial" panose="020B0604020202020204" pitchFamily="34" charset="0"/>
                        </a:rPr>
                        <a:t>Parcerias</a:t>
                      </a:r>
                    </a:p>
                    <a:p>
                      <a:pPr algn="just">
                        <a:buNone/>
                      </a:pPr>
                      <a:r>
                        <a:rPr lang="pt-BR" sz="1600" dirty="0">
                          <a:effectLst/>
                          <a:latin typeface="Arial" panose="020B0604020202020204" pitchFamily="34" charset="0"/>
                          <a:cs typeface="Arial" panose="020B0604020202020204" pitchFamily="34" charset="0"/>
                        </a:rPr>
                        <a:t>Recursos próprios do Governo do Estado</a:t>
                      </a:r>
                    </a:p>
                    <a:p>
                      <a:pPr algn="just">
                        <a:buNone/>
                      </a:pPr>
                      <a:r>
                        <a:rPr lang="pt-BR" sz="1600" dirty="0">
                          <a:effectLst/>
                          <a:latin typeface="Arial" panose="020B0604020202020204" pitchFamily="34" charset="0"/>
                          <a:cs typeface="Arial" panose="020B0604020202020204" pitchFamily="34" charset="0"/>
                        </a:rPr>
                        <a:t> </a:t>
                      </a:r>
                    </a:p>
                    <a:p>
                      <a:pPr algn="just">
                        <a:buNone/>
                      </a:pPr>
                      <a:r>
                        <a:rPr lang="en-GB" sz="1600" dirty="0">
                          <a:effectLst/>
                          <a:latin typeface="Arial" panose="020B0604020202020204" pitchFamily="34" charset="0"/>
                          <a:cs typeface="Arial" panose="020B0604020202020204" pitchFamily="34" charset="0"/>
                        </a:rPr>
                        <a:t>CEF,BNDES,CAF</a:t>
                      </a:r>
                      <a:endParaRPr lang="pt-BR" sz="1600" dirty="0">
                        <a:effectLst/>
                        <a:latin typeface="Arial" panose="020B0604020202020204" pitchFamily="34" charset="0"/>
                        <a:cs typeface="Arial" panose="020B0604020202020204" pitchFamily="34" charset="0"/>
                      </a:endParaRPr>
                    </a:p>
                    <a:p>
                      <a:pPr algn="just">
                        <a:buNone/>
                      </a:pPr>
                      <a:r>
                        <a:rPr lang="en-GB" sz="1600" dirty="0">
                          <a:effectLst/>
                          <a:latin typeface="Arial" panose="020B0604020202020204" pitchFamily="34" charset="0"/>
                          <a:cs typeface="Arial" panose="020B0604020202020204" pitchFamily="34" charset="0"/>
                        </a:rPr>
                        <a:t>BRDE,BID,PPPs </a:t>
                      </a:r>
                      <a:endParaRPr lang="pt-BR" sz="1600" dirty="0">
                        <a:effectLst/>
                        <a:latin typeface="Arial" panose="020B0604020202020204" pitchFamily="34" charset="0"/>
                        <a:cs typeface="Arial" panose="020B0604020202020204" pitchFamily="34" charset="0"/>
                      </a:endParaRPr>
                    </a:p>
                    <a:p>
                      <a:pPr algn="just">
                        <a:buNone/>
                      </a:pPr>
                      <a:r>
                        <a:rPr lang="pt-BR" sz="1600" dirty="0">
                          <a:effectLst/>
                          <a:latin typeface="Arial" panose="020B0604020202020204" pitchFamily="34" charset="0"/>
                          <a:cs typeface="Arial" panose="020B0604020202020204" pitchFamily="34" charset="0"/>
                        </a:rPr>
                        <a:t>Emendas Parlamentares</a:t>
                      </a:r>
                    </a:p>
                    <a:p>
                      <a:pPr algn="just">
                        <a:buNone/>
                      </a:pPr>
                      <a:r>
                        <a:rPr lang="pt-BR" sz="1600" dirty="0">
                          <a:effectLst/>
                          <a:latin typeface="Arial" panose="020B0604020202020204" pitchFamily="34" charset="0"/>
                          <a:cs typeface="Arial" panose="020B0604020202020204" pitchFamily="34" charset="0"/>
                        </a:rPr>
                        <a:t> </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43693" marR="436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01660965"/>
                  </a:ext>
                </a:extLst>
              </a:tr>
              <a:tr h="1905202">
                <a:tc>
                  <a:txBody>
                    <a:bodyPr/>
                    <a:lstStyle/>
                    <a:p>
                      <a:pPr algn="just">
                        <a:buNone/>
                      </a:pPr>
                      <a:r>
                        <a:rPr lang="pt-BR" sz="1600" dirty="0">
                          <a:effectLst/>
                          <a:latin typeface="Arial" panose="020B0604020202020204" pitchFamily="34" charset="0"/>
                          <a:cs typeface="Arial" panose="020B0604020202020204" pitchFamily="34" charset="0"/>
                        </a:rPr>
                        <a:t>Implantação de totens 11 (onze) de segurança em área estratégica. </a:t>
                      </a:r>
                      <a:r>
                        <a:rPr lang="pt-BR" sz="1600" b="1" dirty="0">
                          <a:effectLst/>
                          <a:latin typeface="Arial" panose="020B0604020202020204" pitchFamily="34" charset="0"/>
                          <a:cs typeface="Arial" panose="020B0604020202020204" pitchFamily="34" charset="0"/>
                        </a:rPr>
                        <a:t>Pimenteiras - Orla; </a:t>
                      </a:r>
                      <a:r>
                        <a:rPr lang="pt-BR" sz="1600" dirty="0">
                          <a:effectLst/>
                          <a:latin typeface="Arial" panose="020B0604020202020204" pitchFamily="34" charset="0"/>
                          <a:cs typeface="Arial" panose="020B0604020202020204" pitchFamily="34" charset="0"/>
                        </a:rPr>
                        <a:t>Conforme projeto </a:t>
                      </a:r>
                      <a:r>
                        <a:rPr lang="pt-BR" sz="1600" dirty="0">
                          <a:effectLst/>
                          <a:latin typeface="Arial" panose="020B0604020202020204" pitchFamily="34" charset="0"/>
                          <a:cs typeface="Arial" panose="020B0604020202020204" pitchFamily="34" charset="0"/>
                          <a:hlinkClick r:id="rId3" action="ppaction://hlinksldjump"/>
                        </a:rPr>
                        <a:t>Slide 53</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43693" marR="436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SETUR</a:t>
                      </a:r>
                    </a:p>
                    <a:p>
                      <a:pPr algn="just">
                        <a:buNone/>
                      </a:pPr>
                      <a:r>
                        <a:rPr lang="pt-BR" sz="1600">
                          <a:effectLst/>
                          <a:latin typeface="Arial" panose="020B0604020202020204" pitchFamily="34" charset="0"/>
                          <a:cs typeface="Arial" panose="020B0604020202020204" pitchFamily="34" charset="0"/>
                        </a:rPr>
                        <a:t>SEDEC</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43693" marR="436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2025/2030</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43693" marR="436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735" indent="-38735" algn="just">
                        <a:buNone/>
                      </a:pPr>
                      <a:r>
                        <a:rPr lang="pt-BR" sz="1600">
                          <a:effectLst/>
                          <a:latin typeface="Arial" panose="020B0604020202020204" pitchFamily="34" charset="0"/>
                          <a:cs typeface="Arial" panose="020B0604020202020204" pitchFamily="34" charset="0"/>
                        </a:rPr>
                        <a:t>Nº de totens instalados no período = 11</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43693" marR="436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dirty="0">
                          <a:effectLst/>
                          <a:highlight>
                            <a:srgbClr val="FFFFFF"/>
                          </a:highlight>
                          <a:latin typeface="Arial" panose="020B0604020202020204" pitchFamily="34" charset="0"/>
                          <a:cs typeface="Arial" panose="020B0604020202020204" pitchFamily="34" charset="0"/>
                        </a:rPr>
                        <a:t>Recursos próprios do Governo do Estado</a:t>
                      </a:r>
                      <a:endParaRPr lang="pt-BR" sz="1600" dirty="0">
                        <a:effectLst/>
                        <a:latin typeface="Arial" panose="020B0604020202020204" pitchFamily="34" charset="0"/>
                        <a:cs typeface="Arial" panose="020B0604020202020204" pitchFamily="34" charset="0"/>
                      </a:endParaRPr>
                    </a:p>
                    <a:p>
                      <a:pPr algn="just">
                        <a:buNone/>
                      </a:pPr>
                      <a:r>
                        <a:rPr lang="en-GB" sz="1600" dirty="0">
                          <a:effectLst/>
                          <a:highlight>
                            <a:srgbClr val="FFFFFF"/>
                          </a:highlight>
                          <a:latin typeface="Arial" panose="020B0604020202020204" pitchFamily="34" charset="0"/>
                          <a:cs typeface="Arial" panose="020B0604020202020204" pitchFamily="34" charset="0"/>
                        </a:rPr>
                        <a:t>CEF,BNDES</a:t>
                      </a:r>
                      <a:endParaRPr lang="pt-BR" sz="1600" dirty="0">
                        <a:effectLst/>
                        <a:latin typeface="Arial" panose="020B0604020202020204" pitchFamily="34" charset="0"/>
                        <a:cs typeface="Arial" panose="020B0604020202020204" pitchFamily="34" charset="0"/>
                      </a:endParaRPr>
                    </a:p>
                    <a:p>
                      <a:pPr algn="just">
                        <a:buNone/>
                      </a:pPr>
                      <a:r>
                        <a:rPr lang="en-GB" sz="1600" dirty="0">
                          <a:effectLst/>
                          <a:highlight>
                            <a:srgbClr val="FFFFFF"/>
                          </a:highlight>
                          <a:latin typeface="Arial" panose="020B0604020202020204" pitchFamily="34" charset="0"/>
                          <a:cs typeface="Arial" panose="020B0604020202020204" pitchFamily="34" charset="0"/>
                        </a:rPr>
                        <a:t>CAF,BRDE,BID</a:t>
                      </a:r>
                      <a:endParaRPr lang="pt-BR" sz="1600" dirty="0">
                        <a:effectLst/>
                        <a:latin typeface="Arial" panose="020B0604020202020204" pitchFamily="34" charset="0"/>
                        <a:cs typeface="Arial" panose="020B0604020202020204" pitchFamily="34" charset="0"/>
                      </a:endParaRPr>
                    </a:p>
                    <a:p>
                      <a:pPr algn="just">
                        <a:buNone/>
                      </a:pPr>
                      <a:r>
                        <a:rPr lang="en-GB" sz="1600" dirty="0">
                          <a:effectLst/>
                          <a:highlight>
                            <a:srgbClr val="FFFFFF"/>
                          </a:highlight>
                          <a:latin typeface="Arial" panose="020B0604020202020204" pitchFamily="34" charset="0"/>
                          <a:cs typeface="Arial" panose="020B0604020202020204" pitchFamily="34" charset="0"/>
                        </a:rPr>
                        <a:t>PPPs </a:t>
                      </a:r>
                      <a:endParaRPr lang="pt-BR" sz="1600" dirty="0">
                        <a:effectLst/>
                        <a:latin typeface="Arial" panose="020B0604020202020204" pitchFamily="34" charset="0"/>
                        <a:cs typeface="Arial" panose="020B0604020202020204" pitchFamily="34" charset="0"/>
                      </a:endParaRPr>
                    </a:p>
                    <a:p>
                      <a:pPr algn="just">
                        <a:buNone/>
                      </a:pPr>
                      <a:r>
                        <a:rPr lang="pt-BR" sz="1600" dirty="0">
                          <a:effectLst/>
                          <a:highlight>
                            <a:srgbClr val="FFFFFF"/>
                          </a:highlight>
                          <a:latin typeface="Arial" panose="020B0604020202020204" pitchFamily="34" charset="0"/>
                          <a:cs typeface="Arial" panose="020B0604020202020204" pitchFamily="34" charset="0"/>
                        </a:rPr>
                        <a:t>Emendas </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43693" marR="436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44264745"/>
                  </a:ext>
                </a:extLst>
              </a:tr>
            </a:tbl>
          </a:graphicData>
        </a:graphic>
      </p:graphicFrame>
    </p:spTree>
    <p:extLst>
      <p:ext uri="{BB962C8B-B14F-4D97-AF65-F5344CB8AC3E}">
        <p14:creationId xmlns:p14="http://schemas.microsoft.com/office/powerpoint/2010/main" val="29373224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43" name="Rectangle 5139">
            <a:extLst>
              <a:ext uri="{FF2B5EF4-FFF2-40B4-BE49-F238E27FC236}">
                <a16:creationId xmlns:a16="http://schemas.microsoft.com/office/drawing/2014/main" id="{79A008B6-FCF1-F8E2-1EF1-EF310E8AF5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5142" name="Rectangle 5141">
            <a:extLst>
              <a:ext uri="{FF2B5EF4-FFF2-40B4-BE49-F238E27FC236}">
                <a16:creationId xmlns:a16="http://schemas.microsoft.com/office/drawing/2014/main" id="{ADE76C0F-9C90-A83B-79C8-FD4794C11F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pic>
        <p:nvPicPr>
          <p:cNvPr id="6" name="Imagem 5" descr="Mapa&#10;&#10;O conteúdo gerado por IA pode estar incorreto.">
            <a:extLst>
              <a:ext uri="{FF2B5EF4-FFF2-40B4-BE49-F238E27FC236}">
                <a16:creationId xmlns:a16="http://schemas.microsoft.com/office/drawing/2014/main" id="{C3B1E74C-317C-E3B0-D8F4-64A411F5DC31}"/>
              </a:ext>
            </a:extLst>
          </p:cNvPr>
          <p:cNvPicPr>
            <a:picLocks noChangeAspect="1"/>
          </p:cNvPicPr>
          <p:nvPr/>
        </p:nvPicPr>
        <p:blipFill>
          <a:blip r:embed="rId2">
            <a:extLst>
              <a:ext uri="{28A0092B-C50C-407E-A947-70E740481C1C}">
                <a14:useLocalDpi xmlns:a14="http://schemas.microsoft.com/office/drawing/2010/main" val="0"/>
              </a:ext>
            </a:extLst>
          </a:blip>
          <a:srcRect r="855" b="-1"/>
          <a:stretch/>
        </p:blipFill>
        <p:spPr>
          <a:xfrm>
            <a:off x="1608881" y="412049"/>
            <a:ext cx="8565266" cy="6033902"/>
          </a:xfrm>
          <a:prstGeom prst="rect">
            <a:avLst/>
          </a:prstGeom>
        </p:spPr>
      </p:pic>
      <p:pic>
        <p:nvPicPr>
          <p:cNvPr id="8" name="Picture 2">
            <a:extLst>
              <a:ext uri="{FF2B5EF4-FFF2-40B4-BE49-F238E27FC236}">
                <a16:creationId xmlns:a16="http://schemas.microsoft.com/office/drawing/2014/main" id="{59140429-9AF9-22E6-FC38-04FB9E803A6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2160" r="1958"/>
          <a:stretch/>
        </p:blipFill>
        <p:spPr bwMode="auto">
          <a:xfrm>
            <a:off x="10306903" y="251784"/>
            <a:ext cx="1552541" cy="1619219"/>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5.png">
            <a:extLst>
              <a:ext uri="{FF2B5EF4-FFF2-40B4-BE49-F238E27FC236}">
                <a16:creationId xmlns:a16="http://schemas.microsoft.com/office/drawing/2014/main" id="{AF405585-008A-A2BF-9209-9C50AF0B47F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2556" y="353758"/>
            <a:ext cx="2229293" cy="847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04102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a:extLst>
              <a:ext uri="{FF2B5EF4-FFF2-40B4-BE49-F238E27FC236}">
                <a16:creationId xmlns:a16="http://schemas.microsoft.com/office/drawing/2014/main" id="{B9CDC122-394C-AF0E-E23E-B001C203F2BC}"/>
              </a:ext>
            </a:extLst>
          </p:cNvPr>
          <p:cNvGraphicFramePr>
            <a:graphicFrameLocks noGrp="1"/>
          </p:cNvGraphicFramePr>
          <p:nvPr>
            <p:extLst>
              <p:ext uri="{D42A27DB-BD31-4B8C-83A1-F6EECF244321}">
                <p14:modId xmlns:p14="http://schemas.microsoft.com/office/powerpoint/2010/main" val="1013720523"/>
              </p:ext>
            </p:extLst>
          </p:nvPr>
        </p:nvGraphicFramePr>
        <p:xfrm>
          <a:off x="729206" y="568953"/>
          <a:ext cx="10382490" cy="5519092"/>
        </p:xfrm>
        <a:graphic>
          <a:graphicData uri="http://schemas.openxmlformats.org/drawingml/2006/table">
            <a:tbl>
              <a:tblPr bandRow="1">
                <a:tableStyleId>{912C8C85-51F0-491E-9774-3900AFEF0FD7}</a:tableStyleId>
              </a:tblPr>
              <a:tblGrid>
                <a:gridCol w="3611300">
                  <a:extLst>
                    <a:ext uri="{9D8B030D-6E8A-4147-A177-3AD203B41FA5}">
                      <a16:colId xmlns:a16="http://schemas.microsoft.com/office/drawing/2014/main" val="3755988295"/>
                    </a:ext>
                  </a:extLst>
                </a:gridCol>
                <a:gridCol w="1458410">
                  <a:extLst>
                    <a:ext uri="{9D8B030D-6E8A-4147-A177-3AD203B41FA5}">
                      <a16:colId xmlns:a16="http://schemas.microsoft.com/office/drawing/2014/main" val="2631728528"/>
                    </a:ext>
                  </a:extLst>
                </a:gridCol>
                <a:gridCol w="1342664">
                  <a:extLst>
                    <a:ext uri="{9D8B030D-6E8A-4147-A177-3AD203B41FA5}">
                      <a16:colId xmlns:a16="http://schemas.microsoft.com/office/drawing/2014/main" val="2972225689"/>
                    </a:ext>
                  </a:extLst>
                </a:gridCol>
                <a:gridCol w="1987529">
                  <a:extLst>
                    <a:ext uri="{9D8B030D-6E8A-4147-A177-3AD203B41FA5}">
                      <a16:colId xmlns:a16="http://schemas.microsoft.com/office/drawing/2014/main" val="3415438256"/>
                    </a:ext>
                  </a:extLst>
                </a:gridCol>
                <a:gridCol w="1982587">
                  <a:extLst>
                    <a:ext uri="{9D8B030D-6E8A-4147-A177-3AD203B41FA5}">
                      <a16:colId xmlns:a16="http://schemas.microsoft.com/office/drawing/2014/main" val="3997813473"/>
                    </a:ext>
                  </a:extLst>
                </a:gridCol>
              </a:tblGrid>
              <a:tr h="246955">
                <a:tc gridSpan="5">
                  <a:txBody>
                    <a:bodyPr/>
                    <a:lstStyle/>
                    <a:p>
                      <a:pPr algn="just">
                        <a:buNone/>
                      </a:pPr>
                      <a:r>
                        <a:rPr lang="pt-BR" sz="1600" b="1" dirty="0">
                          <a:effectLst/>
                          <a:latin typeface="Arial" panose="020B0604020202020204" pitchFamily="34" charset="0"/>
                          <a:cs typeface="Arial" panose="020B0604020202020204" pitchFamily="34" charset="0"/>
                        </a:rPr>
                        <a:t>P1 – Objetivo 5 – Programa de Conscientização e Educação Ambiental</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60206" marR="602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53970860"/>
                  </a:ext>
                </a:extLst>
              </a:tr>
              <a:tr h="883017">
                <a:tc>
                  <a:txBody>
                    <a:bodyPr/>
                    <a:lstStyle/>
                    <a:p>
                      <a:pPr algn="just">
                        <a:buNone/>
                      </a:pPr>
                      <a:r>
                        <a:rPr lang="pt-BR" sz="1600" b="1" dirty="0">
                          <a:effectLst/>
                          <a:latin typeface="Arial" panose="020B0604020202020204" pitchFamily="34" charset="0"/>
                          <a:cs typeface="Arial" panose="020B0604020202020204" pitchFamily="34" charset="0"/>
                        </a:rPr>
                        <a:t>Projeto</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60206" marR="602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b="1" dirty="0">
                          <a:effectLst/>
                          <a:latin typeface="Arial" panose="020B0604020202020204" pitchFamily="34" charset="0"/>
                          <a:cs typeface="Arial" panose="020B0604020202020204" pitchFamily="34" charset="0"/>
                        </a:rPr>
                        <a:t>Responsável execução</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60206" marR="602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b="1" dirty="0">
                          <a:effectLst/>
                          <a:latin typeface="Arial" panose="020B0604020202020204" pitchFamily="34" charset="0"/>
                          <a:cs typeface="Arial" panose="020B0604020202020204" pitchFamily="34" charset="0"/>
                        </a:rPr>
                        <a:t>Prazo</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60206" marR="602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b="1" dirty="0">
                          <a:effectLst/>
                          <a:latin typeface="Arial" panose="020B0604020202020204" pitchFamily="34" charset="0"/>
                          <a:cs typeface="Arial" panose="020B0604020202020204" pitchFamily="34" charset="0"/>
                        </a:rPr>
                        <a:t>Indicadores</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60206" marR="602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b="1" dirty="0">
                          <a:effectLst/>
                          <a:latin typeface="Arial" panose="020B0604020202020204" pitchFamily="34" charset="0"/>
                          <a:cs typeface="Arial" panose="020B0604020202020204" pitchFamily="34" charset="0"/>
                        </a:rPr>
                        <a:t>Fontes de financiamento</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60206" marR="602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60186727"/>
                  </a:ext>
                </a:extLst>
              </a:tr>
              <a:tr h="1495108">
                <a:tc>
                  <a:txBody>
                    <a:bodyPr/>
                    <a:lstStyle/>
                    <a:p>
                      <a:pPr algn="just">
                        <a:buNone/>
                      </a:pPr>
                      <a:r>
                        <a:rPr lang="pt-BR" sz="1600" dirty="0">
                          <a:effectLst/>
                          <a:latin typeface="Arial" panose="020B0604020202020204" pitchFamily="34" charset="0"/>
                          <a:cs typeface="Arial" panose="020B0604020202020204" pitchFamily="34" charset="0"/>
                        </a:rPr>
                        <a:t>Realização de 01 evento de sensibilização sobre o Turismo da Pesca Esportiva.</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60206" marR="602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SETUR/</a:t>
                      </a:r>
                    </a:p>
                    <a:p>
                      <a:pPr algn="just">
                        <a:buNone/>
                      </a:pPr>
                      <a:r>
                        <a:rPr lang="pt-BR" sz="1600">
                          <a:effectLst/>
                          <a:latin typeface="Arial" panose="020B0604020202020204" pitchFamily="34" charset="0"/>
                          <a:cs typeface="Arial" panose="020B0604020202020204" pitchFamily="34" charset="0"/>
                        </a:rPr>
                        <a:t>SEDEC</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60206" marR="602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2025</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60206" marR="602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Encontro realizado</a:t>
                      </a:r>
                    </a:p>
                    <a:p>
                      <a:pPr marL="22860" indent="-22860" algn="just">
                        <a:buNone/>
                      </a:pPr>
                      <a:r>
                        <a:rPr lang="pt-BR" sz="1600">
                          <a:effectLst/>
                          <a:latin typeface="Arial" panose="020B0604020202020204" pitchFamily="34" charset="0"/>
                          <a:cs typeface="Arial" panose="020B0604020202020204" pitchFamily="34" charset="0"/>
                        </a:rPr>
                        <a:t> </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60206" marR="602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Recursos próprios do Governo do Estado</a:t>
                      </a:r>
                    </a:p>
                    <a:p>
                      <a:pPr algn="just">
                        <a:buNone/>
                      </a:pPr>
                      <a:r>
                        <a:rPr lang="pt-BR" sz="1600">
                          <a:effectLst/>
                          <a:latin typeface="Arial" panose="020B0604020202020204" pitchFamily="34" charset="0"/>
                          <a:cs typeface="Arial" panose="020B0604020202020204" pitchFamily="34" charset="0"/>
                        </a:rPr>
                        <a:t>Emendas Parlamentares</a:t>
                      </a:r>
                    </a:p>
                    <a:p>
                      <a:pPr algn="just">
                        <a:buNone/>
                      </a:pPr>
                      <a:r>
                        <a:rPr lang="pt-BR" sz="1600">
                          <a:effectLst/>
                          <a:latin typeface="Arial" panose="020B0604020202020204" pitchFamily="34" charset="0"/>
                          <a:cs typeface="Arial" panose="020B0604020202020204" pitchFamily="34" charset="0"/>
                        </a:rPr>
                        <a:t>Ministério do Turismo</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60206" marR="602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6818318"/>
                  </a:ext>
                </a:extLst>
              </a:tr>
              <a:tr h="1967556">
                <a:tc>
                  <a:txBody>
                    <a:bodyPr/>
                    <a:lstStyle/>
                    <a:p>
                      <a:pPr algn="just">
                        <a:buNone/>
                      </a:pPr>
                      <a:r>
                        <a:rPr lang="pt-BR" sz="1600">
                          <a:effectLst/>
                          <a:latin typeface="Arial" panose="020B0604020202020204" pitchFamily="34" charset="0"/>
                          <a:cs typeface="Arial" panose="020B0604020202020204" pitchFamily="34" charset="0"/>
                        </a:rPr>
                        <a:t>Desenvolvimento e execução de Campanha Estadual de Conscientização sobre a pesca esportiva, seus benefícios e a importância da preservação ambiental.</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60206" marR="602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SETUR/</a:t>
                      </a:r>
                    </a:p>
                    <a:p>
                      <a:pPr algn="just">
                        <a:buNone/>
                      </a:pPr>
                      <a:r>
                        <a:rPr lang="pt-BR" sz="1600">
                          <a:effectLst/>
                          <a:latin typeface="Arial" panose="020B0604020202020204" pitchFamily="34" charset="0"/>
                          <a:cs typeface="Arial" panose="020B0604020202020204" pitchFamily="34" charset="0"/>
                        </a:rPr>
                        <a:t>SEDEC</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60206" marR="602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2025/2026</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60206" marR="602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Redução na quantidade de lixo gerado nos rios de Rondônia.</a:t>
                      </a:r>
                    </a:p>
                    <a:p>
                      <a:pPr marL="22860" indent="-22860" algn="just">
                        <a:buNone/>
                      </a:pPr>
                      <a:r>
                        <a:rPr lang="pt-BR" sz="1600">
                          <a:effectLst/>
                          <a:latin typeface="Arial" panose="020B0604020202020204" pitchFamily="34" charset="0"/>
                          <a:cs typeface="Arial" panose="020B0604020202020204" pitchFamily="34" charset="0"/>
                        </a:rPr>
                        <a:t> </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60206" marR="602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dirty="0">
                          <a:effectLst/>
                          <a:latin typeface="Arial" panose="020B0604020202020204" pitchFamily="34" charset="0"/>
                          <a:cs typeface="Arial" panose="020B0604020202020204" pitchFamily="34" charset="0"/>
                        </a:rPr>
                        <a:t>Recursos próprios do </a:t>
                      </a:r>
                    </a:p>
                    <a:p>
                      <a:pPr algn="just">
                        <a:buNone/>
                      </a:pPr>
                      <a:r>
                        <a:rPr lang="pt-BR" sz="1600" dirty="0">
                          <a:effectLst/>
                          <a:latin typeface="Arial" panose="020B0604020202020204" pitchFamily="34" charset="0"/>
                          <a:cs typeface="Arial" panose="020B0604020202020204" pitchFamily="34" charset="0"/>
                        </a:rPr>
                        <a:t> </a:t>
                      </a:r>
                    </a:p>
                    <a:p>
                      <a:pPr algn="just">
                        <a:buNone/>
                      </a:pPr>
                      <a:r>
                        <a:rPr lang="pt-BR" sz="1600" dirty="0">
                          <a:effectLst/>
                          <a:latin typeface="Arial" panose="020B0604020202020204" pitchFamily="34" charset="0"/>
                          <a:cs typeface="Arial" panose="020B0604020202020204" pitchFamily="34" charset="0"/>
                        </a:rPr>
                        <a:t>Governo do Estado</a:t>
                      </a:r>
                    </a:p>
                    <a:p>
                      <a:pPr algn="just">
                        <a:buNone/>
                      </a:pPr>
                      <a:r>
                        <a:rPr lang="pt-BR" sz="1600" dirty="0">
                          <a:effectLst/>
                          <a:latin typeface="Arial" panose="020B0604020202020204" pitchFamily="34" charset="0"/>
                          <a:cs typeface="Arial" panose="020B0604020202020204" pitchFamily="34" charset="0"/>
                        </a:rPr>
                        <a:t> </a:t>
                      </a:r>
                    </a:p>
                    <a:p>
                      <a:pPr algn="just">
                        <a:buNone/>
                      </a:pPr>
                      <a:r>
                        <a:rPr lang="pt-BR" sz="1600" dirty="0">
                          <a:effectLst/>
                          <a:latin typeface="Arial" panose="020B0604020202020204" pitchFamily="34" charset="0"/>
                          <a:cs typeface="Arial" panose="020B0604020202020204" pitchFamily="34" charset="0"/>
                        </a:rPr>
                        <a:t>Emendas Parlamentares</a:t>
                      </a:r>
                    </a:p>
                    <a:p>
                      <a:pPr algn="just">
                        <a:buNone/>
                      </a:pPr>
                      <a:r>
                        <a:rPr lang="pt-BR" sz="1600" dirty="0">
                          <a:effectLst/>
                          <a:latin typeface="Arial" panose="020B0604020202020204" pitchFamily="34" charset="0"/>
                          <a:cs typeface="Arial" panose="020B0604020202020204" pitchFamily="34" charset="0"/>
                        </a:rPr>
                        <a:t> </a:t>
                      </a:r>
                    </a:p>
                    <a:p>
                      <a:pPr algn="just">
                        <a:buNone/>
                      </a:pPr>
                      <a:r>
                        <a:rPr lang="pt-BR" sz="1600" dirty="0">
                          <a:effectLst/>
                          <a:latin typeface="Arial" panose="020B0604020202020204" pitchFamily="34" charset="0"/>
                          <a:cs typeface="Arial" panose="020B0604020202020204" pitchFamily="34" charset="0"/>
                        </a:rPr>
                        <a:t>Ministério do Turismo</a:t>
                      </a:r>
                    </a:p>
                    <a:p>
                      <a:pPr algn="just">
                        <a:buNone/>
                      </a:pPr>
                      <a:r>
                        <a:rPr lang="pt-BR" sz="1600" dirty="0">
                          <a:effectLst/>
                          <a:latin typeface="Arial" panose="020B0604020202020204" pitchFamily="34" charset="0"/>
                          <a:cs typeface="Arial" panose="020B0604020202020204" pitchFamily="34" charset="0"/>
                        </a:rPr>
                        <a:t> </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60206" marR="602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46676696"/>
                  </a:ext>
                </a:extLst>
              </a:tr>
            </a:tbl>
          </a:graphicData>
        </a:graphic>
      </p:graphicFrame>
    </p:spTree>
    <p:extLst>
      <p:ext uri="{BB962C8B-B14F-4D97-AF65-F5344CB8AC3E}">
        <p14:creationId xmlns:p14="http://schemas.microsoft.com/office/powerpoint/2010/main" val="27759279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FACEB1-FB57-65DF-735A-564930AF2822}"/>
            </a:ext>
          </a:extLst>
        </p:cNvPr>
        <p:cNvGrpSpPr/>
        <p:nvPr/>
      </p:nvGrpSpPr>
      <p:grpSpPr>
        <a:xfrm>
          <a:off x="0" y="0"/>
          <a:ext cx="0" cy="0"/>
          <a:chOff x="0" y="0"/>
          <a:chExt cx="0" cy="0"/>
        </a:xfrm>
      </p:grpSpPr>
      <p:sp>
        <p:nvSpPr>
          <p:cNvPr id="2" name="CaixaDeTexto 1">
            <a:extLst>
              <a:ext uri="{FF2B5EF4-FFF2-40B4-BE49-F238E27FC236}">
                <a16:creationId xmlns:a16="http://schemas.microsoft.com/office/drawing/2014/main" id="{3FCBD197-4279-4B55-FA2C-6E6EFC40CE1E}"/>
              </a:ext>
            </a:extLst>
          </p:cNvPr>
          <p:cNvSpPr txBox="1"/>
          <p:nvPr/>
        </p:nvSpPr>
        <p:spPr>
          <a:xfrm>
            <a:off x="661686" y="410901"/>
            <a:ext cx="10868627" cy="584775"/>
          </a:xfrm>
          <a:prstGeom prst="rect">
            <a:avLst/>
          </a:prstGeom>
          <a:noFill/>
        </p:spPr>
        <p:txBody>
          <a:bodyPr wrap="square" rtlCol="0">
            <a:spAutoFit/>
          </a:bodyPr>
          <a:lstStyle/>
          <a:p>
            <a:pPr algn="ctr"/>
            <a:r>
              <a:rPr lang="pt-BR" sz="3200" dirty="0"/>
              <a:t>PERSPECTIVA 2 – PROCESSOS INTERNOS</a:t>
            </a:r>
          </a:p>
        </p:txBody>
      </p:sp>
      <p:graphicFrame>
        <p:nvGraphicFramePr>
          <p:cNvPr id="7" name="Tabela 6">
            <a:extLst>
              <a:ext uri="{FF2B5EF4-FFF2-40B4-BE49-F238E27FC236}">
                <a16:creationId xmlns:a16="http://schemas.microsoft.com/office/drawing/2014/main" id="{A1230477-3CFF-D2F2-6165-2C13EA535AA9}"/>
              </a:ext>
            </a:extLst>
          </p:cNvPr>
          <p:cNvGraphicFramePr>
            <a:graphicFrameLocks noGrp="1"/>
          </p:cNvGraphicFramePr>
          <p:nvPr>
            <p:extLst>
              <p:ext uri="{D42A27DB-BD31-4B8C-83A1-F6EECF244321}">
                <p14:modId xmlns:p14="http://schemas.microsoft.com/office/powerpoint/2010/main" val="2912511679"/>
              </p:ext>
            </p:extLst>
          </p:nvPr>
        </p:nvGraphicFramePr>
        <p:xfrm>
          <a:off x="249890" y="3336332"/>
          <a:ext cx="11718267" cy="1099687"/>
        </p:xfrm>
        <a:graphic>
          <a:graphicData uri="http://schemas.openxmlformats.org/drawingml/2006/table">
            <a:tbl>
              <a:tblPr firstRow="1" bandRow="1">
                <a:tableStyleId>{69CF1AB2-1976-4502-BF36-3FF5EA218861}</a:tableStyleId>
              </a:tblPr>
              <a:tblGrid>
                <a:gridCol w="1968818">
                  <a:extLst>
                    <a:ext uri="{9D8B030D-6E8A-4147-A177-3AD203B41FA5}">
                      <a16:colId xmlns:a16="http://schemas.microsoft.com/office/drawing/2014/main" val="307764945"/>
                    </a:ext>
                  </a:extLst>
                </a:gridCol>
                <a:gridCol w="2155148">
                  <a:extLst>
                    <a:ext uri="{9D8B030D-6E8A-4147-A177-3AD203B41FA5}">
                      <a16:colId xmlns:a16="http://schemas.microsoft.com/office/drawing/2014/main" val="1565700525"/>
                    </a:ext>
                  </a:extLst>
                </a:gridCol>
                <a:gridCol w="1918659">
                  <a:extLst>
                    <a:ext uri="{9D8B030D-6E8A-4147-A177-3AD203B41FA5}">
                      <a16:colId xmlns:a16="http://schemas.microsoft.com/office/drawing/2014/main" val="2319123383"/>
                    </a:ext>
                  </a:extLst>
                </a:gridCol>
                <a:gridCol w="1941773">
                  <a:extLst>
                    <a:ext uri="{9D8B030D-6E8A-4147-A177-3AD203B41FA5}">
                      <a16:colId xmlns:a16="http://schemas.microsoft.com/office/drawing/2014/main" val="886436423"/>
                    </a:ext>
                  </a:extLst>
                </a:gridCol>
                <a:gridCol w="1816832">
                  <a:extLst>
                    <a:ext uri="{9D8B030D-6E8A-4147-A177-3AD203B41FA5}">
                      <a16:colId xmlns:a16="http://schemas.microsoft.com/office/drawing/2014/main" val="2530491042"/>
                    </a:ext>
                  </a:extLst>
                </a:gridCol>
                <a:gridCol w="1917037">
                  <a:extLst>
                    <a:ext uri="{9D8B030D-6E8A-4147-A177-3AD203B41FA5}">
                      <a16:colId xmlns:a16="http://schemas.microsoft.com/office/drawing/2014/main" val="2824627793"/>
                    </a:ext>
                  </a:extLst>
                </a:gridCol>
              </a:tblGrid>
              <a:tr h="593455">
                <a:tc>
                  <a:txBody>
                    <a:bodyPr/>
                    <a:lstStyle/>
                    <a:p>
                      <a:pPr algn="ctr"/>
                      <a:r>
                        <a:rPr lang="pt-BR" dirty="0"/>
                        <a:t>ANO 2025</a:t>
                      </a:r>
                    </a:p>
                  </a:txBody>
                  <a:tcPr/>
                </a:tc>
                <a:tc>
                  <a:txBody>
                    <a:bodyPr/>
                    <a:lstStyle/>
                    <a:p>
                      <a:pPr algn="ctr"/>
                      <a:r>
                        <a:rPr lang="pt-BR" dirty="0"/>
                        <a:t>ANO 2026</a:t>
                      </a:r>
                    </a:p>
                  </a:txBody>
                  <a:tcPr/>
                </a:tc>
                <a:tc>
                  <a:txBody>
                    <a:bodyPr/>
                    <a:lstStyle/>
                    <a:p>
                      <a:pPr algn="ctr"/>
                      <a:r>
                        <a:rPr lang="pt-BR" dirty="0"/>
                        <a:t>ANO 2027</a:t>
                      </a:r>
                    </a:p>
                  </a:txBody>
                  <a:tcPr/>
                </a:tc>
                <a:tc>
                  <a:txBody>
                    <a:bodyPr/>
                    <a:lstStyle/>
                    <a:p>
                      <a:pPr algn="ctr"/>
                      <a:r>
                        <a:rPr lang="pt-BR" dirty="0"/>
                        <a:t>ANO 2028</a:t>
                      </a:r>
                    </a:p>
                  </a:txBody>
                  <a:tcPr/>
                </a:tc>
                <a:tc>
                  <a:txBody>
                    <a:bodyPr/>
                    <a:lstStyle/>
                    <a:p>
                      <a:pPr algn="ctr"/>
                      <a:r>
                        <a:rPr lang="pt-BR" dirty="0"/>
                        <a:t>ANO 2029</a:t>
                      </a:r>
                    </a:p>
                  </a:txBody>
                  <a:tcPr/>
                </a:tc>
                <a:tc>
                  <a:txBody>
                    <a:bodyPr/>
                    <a:lstStyle/>
                    <a:p>
                      <a:pPr algn="ctr"/>
                      <a:r>
                        <a:rPr lang="pt-BR" dirty="0"/>
                        <a:t>ANO 2030</a:t>
                      </a:r>
                    </a:p>
                  </a:txBody>
                  <a:tcPr/>
                </a:tc>
                <a:extLst>
                  <a:ext uri="{0D108BD9-81ED-4DB2-BD59-A6C34878D82A}">
                    <a16:rowId xmlns:a16="http://schemas.microsoft.com/office/drawing/2014/main" val="3669435668"/>
                  </a:ext>
                </a:extLst>
              </a:tr>
              <a:tr h="506232">
                <a:tc>
                  <a:txBody>
                    <a:bodyPr/>
                    <a:lstStyle/>
                    <a:p>
                      <a:pPr algn="ctr"/>
                      <a:r>
                        <a:rPr lang="pt-BR" b="1" dirty="0"/>
                        <a:t>R$ 240.000,00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b="1" dirty="0"/>
                        <a:t>R$ 160.000,00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b="1" dirty="0"/>
                        <a:t>R$ 0,00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b="1" dirty="0"/>
                        <a:t>R$ 0,00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b="1" dirty="0"/>
                        <a:t>R$ 0,00</a:t>
                      </a:r>
                    </a:p>
                  </a:txBody>
                  <a:tcPr/>
                </a:tc>
                <a:tc>
                  <a:txBody>
                    <a:bodyPr/>
                    <a:lstStyle/>
                    <a:p>
                      <a:pPr algn="ctr"/>
                      <a:r>
                        <a:rPr lang="pt-BR" b="1" dirty="0"/>
                        <a:t>R$ 0,00</a:t>
                      </a:r>
                    </a:p>
                  </a:txBody>
                  <a:tcPr/>
                </a:tc>
                <a:extLst>
                  <a:ext uri="{0D108BD9-81ED-4DB2-BD59-A6C34878D82A}">
                    <a16:rowId xmlns:a16="http://schemas.microsoft.com/office/drawing/2014/main" val="1420037334"/>
                  </a:ext>
                </a:extLst>
              </a:tr>
            </a:tbl>
          </a:graphicData>
        </a:graphic>
      </p:graphicFrame>
      <p:graphicFrame>
        <p:nvGraphicFramePr>
          <p:cNvPr id="8" name="Tabela 7">
            <a:extLst>
              <a:ext uri="{FF2B5EF4-FFF2-40B4-BE49-F238E27FC236}">
                <a16:creationId xmlns:a16="http://schemas.microsoft.com/office/drawing/2014/main" id="{C2736DEA-1766-CF7A-6A85-D0B166213EE5}"/>
              </a:ext>
            </a:extLst>
          </p:cNvPr>
          <p:cNvGraphicFramePr>
            <a:graphicFrameLocks noGrp="1"/>
          </p:cNvGraphicFramePr>
          <p:nvPr>
            <p:extLst>
              <p:ext uri="{D42A27DB-BD31-4B8C-83A1-F6EECF244321}">
                <p14:modId xmlns:p14="http://schemas.microsoft.com/office/powerpoint/2010/main" val="1872992186"/>
              </p:ext>
            </p:extLst>
          </p:nvPr>
        </p:nvGraphicFramePr>
        <p:xfrm>
          <a:off x="3796496" y="5233305"/>
          <a:ext cx="4190036" cy="1213794"/>
        </p:xfrm>
        <a:graphic>
          <a:graphicData uri="http://schemas.openxmlformats.org/drawingml/2006/table">
            <a:tbl>
              <a:tblPr firstRow="1" bandRow="1">
                <a:tableStyleId>{69CF1AB2-1976-4502-BF36-3FF5EA218861}</a:tableStyleId>
              </a:tblPr>
              <a:tblGrid>
                <a:gridCol w="4190036">
                  <a:extLst>
                    <a:ext uri="{9D8B030D-6E8A-4147-A177-3AD203B41FA5}">
                      <a16:colId xmlns:a16="http://schemas.microsoft.com/office/drawing/2014/main" val="2824627793"/>
                    </a:ext>
                  </a:extLst>
                </a:gridCol>
              </a:tblGrid>
              <a:tr h="606897">
                <a:tc>
                  <a:txBody>
                    <a:bodyPr/>
                    <a:lstStyle/>
                    <a:p>
                      <a:pPr algn="ctr"/>
                      <a:r>
                        <a:rPr lang="pt-BR" sz="2000" dirty="0"/>
                        <a:t>TOTALIZANDO</a:t>
                      </a:r>
                    </a:p>
                  </a:txBody>
                  <a:tcPr/>
                </a:tc>
                <a:extLst>
                  <a:ext uri="{0D108BD9-81ED-4DB2-BD59-A6C34878D82A}">
                    <a16:rowId xmlns:a16="http://schemas.microsoft.com/office/drawing/2014/main" val="3669435668"/>
                  </a:ext>
                </a:extLst>
              </a:tr>
              <a:tr h="606897">
                <a:tc>
                  <a:txBody>
                    <a:bodyPr/>
                    <a:lstStyle/>
                    <a:p>
                      <a:pPr algn="ctr"/>
                      <a:r>
                        <a:rPr lang="pt-BR" sz="2000" b="1" dirty="0"/>
                        <a:t>R$ 400.000,00</a:t>
                      </a:r>
                    </a:p>
                  </a:txBody>
                  <a:tcPr/>
                </a:tc>
                <a:extLst>
                  <a:ext uri="{0D108BD9-81ED-4DB2-BD59-A6C34878D82A}">
                    <a16:rowId xmlns:a16="http://schemas.microsoft.com/office/drawing/2014/main" val="1420037334"/>
                  </a:ext>
                </a:extLst>
              </a:tr>
            </a:tbl>
          </a:graphicData>
        </a:graphic>
      </p:graphicFrame>
      <p:pic>
        <p:nvPicPr>
          <p:cNvPr id="9" name="Imagem 8">
            <a:extLst>
              <a:ext uri="{FF2B5EF4-FFF2-40B4-BE49-F238E27FC236}">
                <a16:creationId xmlns:a16="http://schemas.microsoft.com/office/drawing/2014/main" id="{231FF598-AFDC-2D9B-DF72-E3A2DB3F6F21}"/>
              </a:ext>
            </a:extLst>
          </p:cNvPr>
          <p:cNvPicPr>
            <a:picLocks noChangeAspect="1"/>
          </p:cNvPicPr>
          <p:nvPr/>
        </p:nvPicPr>
        <p:blipFill>
          <a:blip r:embed="rId2"/>
          <a:stretch>
            <a:fillRect/>
          </a:stretch>
        </p:blipFill>
        <p:spPr>
          <a:xfrm>
            <a:off x="3568468" y="1438907"/>
            <a:ext cx="4678899" cy="1100138"/>
          </a:xfrm>
          <a:prstGeom prst="rect">
            <a:avLst/>
          </a:prstGeom>
        </p:spPr>
      </p:pic>
    </p:spTree>
    <p:extLst>
      <p:ext uri="{BB962C8B-B14F-4D97-AF65-F5344CB8AC3E}">
        <p14:creationId xmlns:p14="http://schemas.microsoft.com/office/powerpoint/2010/main" val="39645903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17100A-E90F-168F-701A-D7D55670099C}"/>
            </a:ext>
          </a:extLst>
        </p:cNvPr>
        <p:cNvGrpSpPr/>
        <p:nvPr/>
      </p:nvGrpSpPr>
      <p:grpSpPr>
        <a:xfrm>
          <a:off x="0" y="0"/>
          <a:ext cx="0" cy="0"/>
          <a:chOff x="0" y="0"/>
          <a:chExt cx="0" cy="0"/>
        </a:xfrm>
      </p:grpSpPr>
      <p:graphicFrame>
        <p:nvGraphicFramePr>
          <p:cNvPr id="2" name="Tabela 1">
            <a:extLst>
              <a:ext uri="{FF2B5EF4-FFF2-40B4-BE49-F238E27FC236}">
                <a16:creationId xmlns:a16="http://schemas.microsoft.com/office/drawing/2014/main" id="{9C30AFF1-EAFA-2E97-DD90-8800EE423528}"/>
              </a:ext>
            </a:extLst>
          </p:cNvPr>
          <p:cNvGraphicFramePr>
            <a:graphicFrameLocks noGrp="1"/>
          </p:cNvGraphicFramePr>
          <p:nvPr>
            <p:extLst>
              <p:ext uri="{D42A27DB-BD31-4B8C-83A1-F6EECF244321}">
                <p14:modId xmlns:p14="http://schemas.microsoft.com/office/powerpoint/2010/main" val="2500918823"/>
              </p:ext>
            </p:extLst>
          </p:nvPr>
        </p:nvGraphicFramePr>
        <p:xfrm>
          <a:off x="324091" y="127325"/>
          <a:ext cx="11539959" cy="6378951"/>
        </p:xfrm>
        <a:graphic>
          <a:graphicData uri="http://schemas.openxmlformats.org/drawingml/2006/table">
            <a:tbl>
              <a:tblPr bandRow="1">
                <a:tableStyleId>{912C8C85-51F0-491E-9774-3900AFEF0FD7}</a:tableStyleId>
              </a:tblPr>
              <a:tblGrid>
                <a:gridCol w="4178461">
                  <a:extLst>
                    <a:ext uri="{9D8B030D-6E8A-4147-A177-3AD203B41FA5}">
                      <a16:colId xmlns:a16="http://schemas.microsoft.com/office/drawing/2014/main" val="4013191142"/>
                    </a:ext>
                  </a:extLst>
                </a:gridCol>
                <a:gridCol w="1018572">
                  <a:extLst>
                    <a:ext uri="{9D8B030D-6E8A-4147-A177-3AD203B41FA5}">
                      <a16:colId xmlns:a16="http://schemas.microsoft.com/office/drawing/2014/main" val="1118909012"/>
                    </a:ext>
                  </a:extLst>
                </a:gridCol>
                <a:gridCol w="671332">
                  <a:extLst>
                    <a:ext uri="{9D8B030D-6E8A-4147-A177-3AD203B41FA5}">
                      <a16:colId xmlns:a16="http://schemas.microsoft.com/office/drawing/2014/main" val="1050680936"/>
                    </a:ext>
                  </a:extLst>
                </a:gridCol>
                <a:gridCol w="4062714">
                  <a:extLst>
                    <a:ext uri="{9D8B030D-6E8A-4147-A177-3AD203B41FA5}">
                      <a16:colId xmlns:a16="http://schemas.microsoft.com/office/drawing/2014/main" val="2295778031"/>
                    </a:ext>
                  </a:extLst>
                </a:gridCol>
                <a:gridCol w="1608880">
                  <a:extLst>
                    <a:ext uri="{9D8B030D-6E8A-4147-A177-3AD203B41FA5}">
                      <a16:colId xmlns:a16="http://schemas.microsoft.com/office/drawing/2014/main" val="1972534804"/>
                    </a:ext>
                  </a:extLst>
                </a:gridCol>
              </a:tblGrid>
              <a:tr h="459380">
                <a:tc gridSpan="5">
                  <a:txBody>
                    <a:bodyPr/>
                    <a:lstStyle/>
                    <a:p>
                      <a:pPr algn="just">
                        <a:buNone/>
                      </a:pPr>
                      <a:r>
                        <a:rPr lang="pt-BR" sz="1600" b="1" dirty="0">
                          <a:effectLst/>
                          <a:latin typeface="Arial" panose="020B0604020202020204" pitchFamily="34" charset="0"/>
                          <a:cs typeface="Arial" panose="020B0604020202020204" pitchFamily="34" charset="0"/>
                        </a:rPr>
                        <a:t>P2 - Objetivo 1 – Gestão do Turismo</a:t>
                      </a:r>
                    </a:p>
                    <a:p>
                      <a:pPr algn="just">
                        <a:buNone/>
                      </a:pP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375174187"/>
                  </a:ext>
                </a:extLst>
              </a:tr>
              <a:tr h="689070">
                <a:tc>
                  <a:txBody>
                    <a:bodyPr/>
                    <a:lstStyle/>
                    <a:p>
                      <a:pPr algn="just">
                        <a:buNone/>
                      </a:pPr>
                      <a:r>
                        <a:rPr lang="pt-BR" sz="1600" b="1" dirty="0">
                          <a:effectLst/>
                          <a:latin typeface="Arial" panose="020B0604020202020204" pitchFamily="34" charset="0"/>
                          <a:cs typeface="Arial" panose="020B0604020202020204" pitchFamily="34" charset="0"/>
                        </a:rPr>
                        <a:t>Projeto</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b="1">
                          <a:effectLst/>
                          <a:latin typeface="Arial" panose="020B0604020202020204" pitchFamily="34" charset="0"/>
                          <a:cs typeface="Arial" panose="020B0604020202020204" pitchFamily="34" charset="0"/>
                        </a:rPr>
                        <a:t>Responsável execução</a:t>
                      </a:r>
                      <a:endParaRPr lang="pt-BR" sz="1600" b="1">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b="1" dirty="0">
                          <a:effectLst/>
                          <a:latin typeface="Arial" panose="020B0604020202020204" pitchFamily="34" charset="0"/>
                          <a:cs typeface="Arial" panose="020B0604020202020204" pitchFamily="34" charset="0"/>
                        </a:rPr>
                        <a:t>Prazo</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b="1">
                          <a:effectLst/>
                          <a:latin typeface="Arial" panose="020B0604020202020204" pitchFamily="34" charset="0"/>
                          <a:cs typeface="Arial" panose="020B0604020202020204" pitchFamily="34" charset="0"/>
                        </a:rPr>
                        <a:t>Indicadores</a:t>
                      </a:r>
                      <a:endParaRPr lang="pt-BR" sz="1600" b="1">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b="1" dirty="0">
                          <a:effectLst/>
                          <a:latin typeface="Arial" panose="020B0604020202020204" pitchFamily="34" charset="0"/>
                          <a:cs typeface="Arial" panose="020B0604020202020204" pitchFamily="34" charset="0"/>
                        </a:rPr>
                        <a:t>Fontes de financiamento</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53459565"/>
                  </a:ext>
                </a:extLst>
              </a:tr>
              <a:tr h="1518922">
                <a:tc>
                  <a:txBody>
                    <a:bodyPr/>
                    <a:lstStyle/>
                    <a:p>
                      <a:pPr algn="just">
                        <a:buNone/>
                      </a:pPr>
                      <a:r>
                        <a:rPr lang="pt-BR" sz="1600" dirty="0">
                          <a:effectLst/>
                          <a:latin typeface="Arial" panose="020B0604020202020204" pitchFamily="34" charset="0"/>
                          <a:cs typeface="Arial" panose="020B0604020202020204" pitchFamily="34" charset="0"/>
                        </a:rPr>
                        <a:t>Elaboração do Marco Zero dos Indicadores do Turismo da pesca Esportiva em Rondônia.</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dirty="0">
                          <a:effectLst/>
                          <a:latin typeface="Arial" panose="020B0604020202020204" pitchFamily="34" charset="0"/>
                          <a:cs typeface="Arial" panose="020B0604020202020204" pitchFamily="34" charset="0"/>
                        </a:rPr>
                        <a:t>SETUR</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2025</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 indent="-22860" algn="just">
                        <a:buNone/>
                      </a:pPr>
                      <a:r>
                        <a:rPr lang="pt-BR" sz="1600" dirty="0">
                          <a:effectLst/>
                          <a:latin typeface="Arial" panose="020B0604020202020204" pitchFamily="34" charset="0"/>
                          <a:cs typeface="Arial" panose="020B0604020202020204" pitchFamily="34" charset="0"/>
                        </a:rPr>
                        <a:t>Instituição de 05 indicadores básicos: Empregos Gerados, Taxa de permanência do Turista; Média de gastos dos turistas nacionais e   internacionais; fluxo de turista na pesca esportiva; perfil do turista da pesca esportiva.</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dirty="0">
                          <a:effectLst/>
                          <a:latin typeface="Arial" panose="020B0604020202020204" pitchFamily="34" charset="0"/>
                          <a:cs typeface="Arial" panose="020B0604020202020204" pitchFamily="34" charset="0"/>
                        </a:rPr>
                        <a:t>não há</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75839811"/>
                  </a:ext>
                </a:extLst>
              </a:tr>
              <a:tr h="1952900">
                <a:tc>
                  <a:txBody>
                    <a:bodyPr/>
                    <a:lstStyle/>
                    <a:p>
                      <a:pPr algn="just">
                        <a:buNone/>
                      </a:pPr>
                      <a:r>
                        <a:rPr lang="pt-BR" sz="1600" dirty="0">
                          <a:effectLst/>
                          <a:latin typeface="Arial" panose="020B0604020202020204" pitchFamily="34" charset="0"/>
                          <a:cs typeface="Arial" panose="020B0604020202020204" pitchFamily="34" charset="0"/>
                        </a:rPr>
                        <a:t>Implementação de Instância de Governança municipal </a:t>
                      </a:r>
                      <a:r>
                        <a:rPr lang="pt-BR" sz="1600" b="1" dirty="0">
                          <a:effectLst/>
                          <a:latin typeface="Arial" panose="020B0604020202020204" pitchFamily="34" charset="0"/>
                          <a:cs typeface="Arial" panose="020B0604020202020204" pitchFamily="34" charset="0"/>
                        </a:rPr>
                        <a:t>EM PIMENTEIRAS</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SETUR/</a:t>
                      </a:r>
                    </a:p>
                    <a:p>
                      <a:pPr algn="just">
                        <a:buNone/>
                      </a:pPr>
                      <a:r>
                        <a:rPr lang="pt-BR" sz="1600">
                          <a:effectLst/>
                          <a:latin typeface="Arial" panose="020B0604020202020204" pitchFamily="34" charset="0"/>
                          <a:cs typeface="Arial" panose="020B0604020202020204" pitchFamily="34" charset="0"/>
                        </a:rPr>
                        <a:t>SEDEC</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dirty="0">
                          <a:effectLst/>
                          <a:latin typeface="Arial" panose="020B0604020202020204" pitchFamily="34" charset="0"/>
                          <a:cs typeface="Arial" panose="020B0604020202020204" pitchFamily="34" charset="0"/>
                        </a:rPr>
                        <a:t>2025</a:t>
                      </a:r>
                    </a:p>
                    <a:p>
                      <a:pPr algn="just">
                        <a:buNone/>
                      </a:pPr>
                      <a:r>
                        <a:rPr lang="pt-BR" sz="1600" dirty="0">
                          <a:effectLst/>
                          <a:latin typeface="Arial" panose="020B0604020202020204" pitchFamily="34" charset="0"/>
                          <a:cs typeface="Arial" panose="020B0604020202020204" pitchFamily="34" charset="0"/>
                        </a:rPr>
                        <a:t>/2026</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 indent="-22860" algn="just">
                        <a:buNone/>
                      </a:pPr>
                      <a:r>
                        <a:rPr lang="pt-BR" sz="1600" dirty="0">
                          <a:effectLst/>
                          <a:latin typeface="Arial" panose="020B0604020202020204" pitchFamily="34" charset="0"/>
                          <a:cs typeface="Arial" panose="020B0604020202020204" pitchFamily="34" charset="0"/>
                        </a:rPr>
                        <a:t>Nº de instância de governança municipal - COMTUR instalada e ativa em relação ao ano anterior;</a:t>
                      </a:r>
                    </a:p>
                    <a:p>
                      <a:pPr marL="22860" indent="-22860" algn="just">
                        <a:buNone/>
                      </a:pPr>
                      <a:r>
                        <a:rPr lang="pt-BR" sz="1600" dirty="0">
                          <a:effectLst/>
                          <a:latin typeface="Arial" panose="020B0604020202020204" pitchFamily="34" charset="0"/>
                          <a:cs typeface="Arial" panose="020B0604020202020204" pitchFamily="34" charset="0"/>
                        </a:rPr>
                        <a:t>Nº de instância de governança Regional - IGR instalada e ativa em relação ao ano anterior;</a:t>
                      </a:r>
                    </a:p>
                    <a:p>
                      <a:pPr marL="22860" indent="-22860" algn="just">
                        <a:buNone/>
                      </a:pPr>
                      <a:r>
                        <a:rPr lang="pt-BR" sz="1600" dirty="0">
                          <a:effectLst/>
                          <a:latin typeface="Arial" panose="020B0604020202020204" pitchFamily="34" charset="0"/>
                          <a:cs typeface="Arial" panose="020B0604020202020204" pitchFamily="34" charset="0"/>
                        </a:rPr>
                        <a:t>Instância de governança estadual com a representatividade de cada região.</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dirty="0">
                          <a:effectLst/>
                          <a:latin typeface="Arial" panose="020B0604020202020204" pitchFamily="34" charset="0"/>
                          <a:cs typeface="Arial" panose="020B0604020202020204" pitchFamily="34" charset="0"/>
                        </a:rPr>
                        <a:t>Recursos próprios do Governo do Estado</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1226633"/>
                  </a:ext>
                </a:extLst>
              </a:tr>
              <a:tr h="1687929">
                <a:tc>
                  <a:txBody>
                    <a:bodyPr/>
                    <a:lstStyle/>
                    <a:p>
                      <a:pPr algn="just">
                        <a:buNone/>
                      </a:pPr>
                      <a:r>
                        <a:rPr lang="pt-BR" sz="1600" dirty="0">
                          <a:effectLst/>
                          <a:latin typeface="Arial" panose="020B0604020202020204" pitchFamily="34" charset="0"/>
                          <a:cs typeface="Arial" panose="020B0604020202020204" pitchFamily="34" charset="0"/>
                        </a:rPr>
                        <a:t>Desenvolvimento de uma plataforma de inventariação dos equipamentos e serviços turísticos dos municípios impactados.</a:t>
                      </a:r>
                    </a:p>
                    <a:p>
                      <a:pPr algn="just">
                        <a:buNone/>
                      </a:pPr>
                      <a:r>
                        <a:rPr lang="pt-BR" sz="1600" dirty="0">
                          <a:effectLst/>
                          <a:latin typeface="Arial" panose="020B0604020202020204" pitchFamily="34" charset="0"/>
                          <a:cs typeface="Arial" panose="020B0604020202020204" pitchFamily="34" charset="0"/>
                        </a:rPr>
                        <a:t> </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SETUR/</a:t>
                      </a:r>
                    </a:p>
                    <a:p>
                      <a:pPr algn="just">
                        <a:buNone/>
                      </a:pPr>
                      <a:r>
                        <a:rPr lang="pt-BR" sz="1600">
                          <a:effectLst/>
                          <a:latin typeface="Arial" panose="020B0604020202020204" pitchFamily="34" charset="0"/>
                          <a:cs typeface="Arial" panose="020B0604020202020204" pitchFamily="34" charset="0"/>
                        </a:rPr>
                        <a:t>SEDEC</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2025</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 indent="-22860" algn="just">
                        <a:buNone/>
                      </a:pPr>
                      <a:r>
                        <a:rPr lang="pt-BR" sz="1600" dirty="0">
                          <a:effectLst/>
                          <a:latin typeface="Arial" panose="020B0604020202020204" pitchFamily="34" charset="0"/>
                          <a:cs typeface="Arial" panose="020B0604020202020204" pitchFamily="34" charset="0"/>
                        </a:rPr>
                        <a:t>Plataforma de inventariação </a:t>
                      </a:r>
                    </a:p>
                    <a:p>
                      <a:pPr marL="22860" indent="-22860" algn="just">
                        <a:buNone/>
                      </a:pPr>
                      <a:r>
                        <a:rPr lang="pt-BR" sz="1600" dirty="0">
                          <a:effectLst/>
                          <a:latin typeface="Arial" panose="020B0604020202020204" pitchFamily="34" charset="0"/>
                          <a:cs typeface="Arial" panose="020B0604020202020204" pitchFamily="34" charset="0"/>
                        </a:rPr>
                        <a:t> </a:t>
                      </a:r>
                    </a:p>
                    <a:p>
                      <a:pPr marL="22860" indent="-22860" algn="just">
                        <a:buNone/>
                      </a:pPr>
                      <a:r>
                        <a:rPr lang="pt-BR" sz="1600" dirty="0">
                          <a:effectLst/>
                          <a:latin typeface="Arial" panose="020B0604020202020204" pitchFamily="34" charset="0"/>
                          <a:cs typeface="Arial" panose="020B0604020202020204" pitchFamily="34" charset="0"/>
                        </a:rPr>
                        <a:t> </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dirty="0">
                          <a:effectLst/>
                          <a:latin typeface="Arial" panose="020B0604020202020204" pitchFamily="34" charset="0"/>
                          <a:cs typeface="Arial" panose="020B0604020202020204" pitchFamily="34" charset="0"/>
                        </a:rPr>
                        <a:t>Recursos próprios do Governo do Estado</a:t>
                      </a:r>
                    </a:p>
                    <a:p>
                      <a:pPr algn="just">
                        <a:buNone/>
                      </a:pPr>
                      <a:r>
                        <a:rPr lang="pt-BR" sz="1600" dirty="0">
                          <a:effectLst/>
                          <a:latin typeface="Arial" panose="020B0604020202020204" pitchFamily="34" charset="0"/>
                          <a:cs typeface="Arial" panose="020B0604020202020204" pitchFamily="34" charset="0"/>
                        </a:rPr>
                        <a:t>Emendas Parlamentares</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88398693"/>
                  </a:ext>
                </a:extLst>
              </a:tr>
            </a:tbl>
          </a:graphicData>
        </a:graphic>
      </p:graphicFrame>
    </p:spTree>
    <p:extLst>
      <p:ext uri="{BB962C8B-B14F-4D97-AF65-F5344CB8AC3E}">
        <p14:creationId xmlns:p14="http://schemas.microsoft.com/office/powerpoint/2010/main" val="2112455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2F478B-95C6-FA29-C979-39B0B10B64B8}"/>
            </a:ext>
          </a:extLst>
        </p:cNvPr>
        <p:cNvGrpSpPr/>
        <p:nvPr/>
      </p:nvGrpSpPr>
      <p:grpSpPr>
        <a:xfrm>
          <a:off x="0" y="0"/>
          <a:ext cx="0" cy="0"/>
          <a:chOff x="0" y="0"/>
          <a:chExt cx="0" cy="0"/>
        </a:xfrm>
      </p:grpSpPr>
      <p:graphicFrame>
        <p:nvGraphicFramePr>
          <p:cNvPr id="2" name="Tabela 1">
            <a:extLst>
              <a:ext uri="{FF2B5EF4-FFF2-40B4-BE49-F238E27FC236}">
                <a16:creationId xmlns:a16="http://schemas.microsoft.com/office/drawing/2014/main" id="{D6857F7A-CFD9-0C21-5739-F32F164E2DD2}"/>
              </a:ext>
            </a:extLst>
          </p:cNvPr>
          <p:cNvGraphicFramePr>
            <a:graphicFrameLocks noGrp="1"/>
          </p:cNvGraphicFramePr>
          <p:nvPr>
            <p:extLst>
              <p:ext uri="{D42A27DB-BD31-4B8C-83A1-F6EECF244321}">
                <p14:modId xmlns:p14="http://schemas.microsoft.com/office/powerpoint/2010/main" val="3640365270"/>
              </p:ext>
            </p:extLst>
          </p:nvPr>
        </p:nvGraphicFramePr>
        <p:xfrm>
          <a:off x="324091" y="127323"/>
          <a:ext cx="11539959" cy="6489194"/>
        </p:xfrm>
        <a:graphic>
          <a:graphicData uri="http://schemas.openxmlformats.org/drawingml/2006/table">
            <a:tbl>
              <a:tblPr bandRow="1">
                <a:tableStyleId>{912C8C85-51F0-491E-9774-3900AFEF0FD7}</a:tableStyleId>
              </a:tblPr>
              <a:tblGrid>
                <a:gridCol w="4178461">
                  <a:extLst>
                    <a:ext uri="{9D8B030D-6E8A-4147-A177-3AD203B41FA5}">
                      <a16:colId xmlns:a16="http://schemas.microsoft.com/office/drawing/2014/main" val="4013191142"/>
                    </a:ext>
                  </a:extLst>
                </a:gridCol>
                <a:gridCol w="1388962">
                  <a:extLst>
                    <a:ext uri="{9D8B030D-6E8A-4147-A177-3AD203B41FA5}">
                      <a16:colId xmlns:a16="http://schemas.microsoft.com/office/drawing/2014/main" val="1118909012"/>
                    </a:ext>
                  </a:extLst>
                </a:gridCol>
                <a:gridCol w="1192192">
                  <a:extLst>
                    <a:ext uri="{9D8B030D-6E8A-4147-A177-3AD203B41FA5}">
                      <a16:colId xmlns:a16="http://schemas.microsoft.com/office/drawing/2014/main" val="1050680936"/>
                    </a:ext>
                  </a:extLst>
                </a:gridCol>
                <a:gridCol w="3183038">
                  <a:extLst>
                    <a:ext uri="{9D8B030D-6E8A-4147-A177-3AD203B41FA5}">
                      <a16:colId xmlns:a16="http://schemas.microsoft.com/office/drawing/2014/main" val="2295778031"/>
                    </a:ext>
                  </a:extLst>
                </a:gridCol>
                <a:gridCol w="1597306">
                  <a:extLst>
                    <a:ext uri="{9D8B030D-6E8A-4147-A177-3AD203B41FA5}">
                      <a16:colId xmlns:a16="http://schemas.microsoft.com/office/drawing/2014/main" val="1972534804"/>
                    </a:ext>
                  </a:extLst>
                </a:gridCol>
              </a:tblGrid>
              <a:tr h="245797">
                <a:tc gridSpan="5">
                  <a:txBody>
                    <a:bodyPr/>
                    <a:lstStyle/>
                    <a:p>
                      <a:pPr algn="just">
                        <a:buNone/>
                      </a:pPr>
                      <a:r>
                        <a:rPr lang="pt-BR" sz="1600" b="1" dirty="0">
                          <a:effectLst/>
                          <a:latin typeface="Arial" panose="020B0604020202020204" pitchFamily="34" charset="0"/>
                          <a:cs typeface="Arial" panose="020B0604020202020204" pitchFamily="34" charset="0"/>
                        </a:rPr>
                        <a:t>P2 - Objetivo 1 – Gestão do Turismo</a:t>
                      </a:r>
                    </a:p>
                    <a:p>
                      <a:pPr algn="just">
                        <a:buNone/>
                      </a:pP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375174187"/>
                  </a:ext>
                </a:extLst>
              </a:tr>
              <a:tr h="737391">
                <a:tc>
                  <a:txBody>
                    <a:bodyPr/>
                    <a:lstStyle/>
                    <a:p>
                      <a:pPr algn="just">
                        <a:buNone/>
                      </a:pPr>
                      <a:r>
                        <a:rPr lang="pt-BR" sz="1600" b="1" dirty="0">
                          <a:effectLst/>
                          <a:latin typeface="Arial" panose="020B0604020202020204" pitchFamily="34" charset="0"/>
                          <a:cs typeface="Arial" panose="020B0604020202020204" pitchFamily="34" charset="0"/>
                        </a:rPr>
                        <a:t>Projeto</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b="1" dirty="0">
                          <a:effectLst/>
                          <a:latin typeface="Arial" panose="020B0604020202020204" pitchFamily="34" charset="0"/>
                          <a:cs typeface="Arial" panose="020B0604020202020204" pitchFamily="34" charset="0"/>
                        </a:rPr>
                        <a:t>Responsável execução</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b="1" dirty="0">
                          <a:effectLst/>
                          <a:latin typeface="Arial" panose="020B0604020202020204" pitchFamily="34" charset="0"/>
                          <a:cs typeface="Arial" panose="020B0604020202020204" pitchFamily="34" charset="0"/>
                        </a:rPr>
                        <a:t>Prazo</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b="1" dirty="0">
                          <a:effectLst/>
                          <a:latin typeface="Arial" panose="020B0604020202020204" pitchFamily="34" charset="0"/>
                          <a:cs typeface="Arial" panose="020B0604020202020204" pitchFamily="34" charset="0"/>
                        </a:rPr>
                        <a:t>Indicadores</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b="1" dirty="0">
                          <a:effectLst/>
                          <a:latin typeface="Arial" panose="020B0604020202020204" pitchFamily="34" charset="0"/>
                          <a:cs typeface="Arial" panose="020B0604020202020204" pitchFamily="34" charset="0"/>
                        </a:rPr>
                        <a:t>Fontes de financiamento</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53459565"/>
                  </a:ext>
                </a:extLst>
              </a:tr>
              <a:tr h="1966377">
                <a:tc>
                  <a:txBody>
                    <a:bodyPr/>
                    <a:lstStyle/>
                    <a:p>
                      <a:pPr algn="just">
                        <a:buNone/>
                      </a:pPr>
                      <a:r>
                        <a:rPr lang="pt-BR" sz="1600" dirty="0">
                          <a:effectLst/>
                          <a:latin typeface="Arial" panose="020B0604020202020204" pitchFamily="34" charset="0"/>
                          <a:cs typeface="Arial" panose="020B0604020202020204" pitchFamily="34" charset="0"/>
                        </a:rPr>
                        <a:t>Inventário dos equipamentos e serviços turísticos </a:t>
                      </a:r>
                      <a:r>
                        <a:rPr lang="pt-BR" sz="1600" b="1" dirty="0">
                          <a:effectLst/>
                          <a:latin typeface="Arial" panose="020B0604020202020204" pitchFamily="34" charset="0"/>
                          <a:cs typeface="Arial" panose="020B0604020202020204" pitchFamily="34" charset="0"/>
                        </a:rPr>
                        <a:t>EM PIMENTEIRAS</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SETUR</a:t>
                      </a:r>
                    </a:p>
                    <a:p>
                      <a:pPr algn="just">
                        <a:buNone/>
                      </a:pPr>
                      <a:r>
                        <a:rPr lang="pt-BR" sz="1600">
                          <a:effectLst/>
                          <a:latin typeface="Arial" panose="020B0604020202020204" pitchFamily="34" charset="0"/>
                          <a:cs typeface="Arial" panose="020B0604020202020204" pitchFamily="34" charset="0"/>
                        </a:rPr>
                        <a:t>Municípios</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2025 - 2030</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 algn="just">
                        <a:buNone/>
                      </a:pPr>
                      <a:r>
                        <a:rPr lang="pt-BR" sz="1600">
                          <a:effectLst/>
                          <a:latin typeface="Arial" panose="020B0604020202020204" pitchFamily="34" charset="0"/>
                          <a:cs typeface="Arial" panose="020B0604020202020204" pitchFamily="34" charset="0"/>
                        </a:rPr>
                        <a:t>Oferta de serviços turísticos</a:t>
                      </a:r>
                    </a:p>
                    <a:p>
                      <a:pPr marL="22860" indent="-22860" algn="just">
                        <a:buNone/>
                      </a:pPr>
                      <a:r>
                        <a:rPr lang="pt-BR" sz="1600">
                          <a:effectLst/>
                          <a:latin typeface="Arial" panose="020B0604020202020204" pitchFamily="34" charset="0"/>
                          <a:cs typeface="Arial" panose="020B0604020202020204" pitchFamily="34" charset="0"/>
                        </a:rPr>
                        <a:t> </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dirty="0">
                          <a:effectLst/>
                          <a:latin typeface="Arial" panose="020B0604020202020204" pitchFamily="34" charset="0"/>
                          <a:cs typeface="Arial" panose="020B0604020202020204" pitchFamily="34" charset="0"/>
                        </a:rPr>
                        <a:t>Recursos próprios do Governo do Estado E Emendas Parlamentares</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40498411"/>
                  </a:ext>
                </a:extLst>
              </a:tr>
              <a:tr h="1757135">
                <a:tc>
                  <a:txBody>
                    <a:bodyPr/>
                    <a:lstStyle/>
                    <a:p>
                      <a:pPr algn="just">
                        <a:buNone/>
                      </a:pPr>
                      <a:r>
                        <a:rPr lang="pt-BR" sz="1600" dirty="0">
                          <a:effectLst/>
                          <a:latin typeface="Arial" panose="020B0604020202020204" pitchFamily="34" charset="0"/>
                          <a:cs typeface="Arial" panose="020B0604020202020204" pitchFamily="34" charset="0"/>
                        </a:rPr>
                        <a:t>Implantação do Observatório do turismo da Pesca Esportiva.</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SETUR/</a:t>
                      </a:r>
                    </a:p>
                    <a:p>
                      <a:pPr algn="just">
                        <a:buNone/>
                      </a:pPr>
                      <a:r>
                        <a:rPr lang="pt-BR" sz="1600">
                          <a:effectLst/>
                          <a:latin typeface="Arial" panose="020B0604020202020204" pitchFamily="34" charset="0"/>
                          <a:cs typeface="Arial" panose="020B0604020202020204" pitchFamily="34" charset="0"/>
                        </a:rPr>
                        <a:t>SEDEC</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2025/2026</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Taxa de permanência média do turista no estado;</a:t>
                      </a:r>
                    </a:p>
                    <a:p>
                      <a:pPr algn="just">
                        <a:buNone/>
                      </a:pPr>
                      <a:r>
                        <a:rPr lang="pt-BR" sz="1600">
                          <a:effectLst/>
                          <a:latin typeface="Arial" panose="020B0604020202020204" pitchFamily="34" charset="0"/>
                          <a:cs typeface="Arial" panose="020B0604020202020204" pitchFamily="34" charset="0"/>
                        </a:rPr>
                        <a:t>Gasto médio dos turistas;</a:t>
                      </a:r>
                    </a:p>
                    <a:p>
                      <a:pPr algn="just">
                        <a:buNone/>
                      </a:pPr>
                      <a:r>
                        <a:rPr lang="pt-BR" sz="1600">
                          <a:effectLst/>
                          <a:latin typeface="Arial" panose="020B0604020202020204" pitchFamily="34" charset="0"/>
                          <a:cs typeface="Arial" panose="020B0604020202020204" pitchFamily="34" charset="0"/>
                        </a:rPr>
                        <a:t>Perfil do Turista;</a:t>
                      </a:r>
                    </a:p>
                    <a:p>
                      <a:pPr algn="just">
                        <a:buNone/>
                      </a:pPr>
                      <a:r>
                        <a:rPr lang="pt-BR" sz="1600">
                          <a:effectLst/>
                          <a:latin typeface="Arial" panose="020B0604020202020204" pitchFamily="34" charset="0"/>
                          <a:cs typeface="Arial" panose="020B0604020202020204" pitchFamily="34" charset="0"/>
                        </a:rPr>
                        <a:t>nº de empregos gerados;</a:t>
                      </a:r>
                    </a:p>
                    <a:p>
                      <a:pPr algn="just">
                        <a:buNone/>
                      </a:pPr>
                      <a:r>
                        <a:rPr lang="pt-BR" sz="1600">
                          <a:effectLst/>
                          <a:latin typeface="Arial" panose="020B0604020202020204" pitchFamily="34" charset="0"/>
                          <a:cs typeface="Arial" panose="020B0604020202020204" pitchFamily="34" charset="0"/>
                        </a:rPr>
                        <a:t>Fluxo turístico</a:t>
                      </a:r>
                    </a:p>
                    <a:p>
                      <a:pPr algn="just">
                        <a:buNone/>
                      </a:pPr>
                      <a:r>
                        <a:rPr lang="pt-BR" sz="1600">
                          <a:effectLst/>
                          <a:latin typeface="Arial" panose="020B0604020202020204" pitchFamily="34" charset="0"/>
                          <a:cs typeface="Arial" panose="020B0604020202020204" pitchFamily="34" charset="0"/>
                        </a:rPr>
                        <a:t>Nível de satisfação</a:t>
                      </a:r>
                    </a:p>
                    <a:p>
                      <a:pPr algn="just">
                        <a:buNone/>
                      </a:pPr>
                      <a:r>
                        <a:rPr lang="pt-BR" sz="1600">
                          <a:effectLst/>
                          <a:latin typeface="Arial" panose="020B0604020202020204" pitchFamily="34" charset="0"/>
                          <a:cs typeface="Arial" panose="020B0604020202020204" pitchFamily="34" charset="0"/>
                        </a:rPr>
                        <a:t> </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dirty="0">
                          <a:effectLst/>
                          <a:latin typeface="Arial" panose="020B0604020202020204" pitchFamily="34" charset="0"/>
                          <a:cs typeface="Arial" panose="020B0604020202020204" pitchFamily="34" charset="0"/>
                        </a:rPr>
                        <a:t>Recursos próprios do Governo do Estado e </a:t>
                      </a:r>
                    </a:p>
                    <a:p>
                      <a:pPr algn="just">
                        <a:buNone/>
                      </a:pPr>
                      <a:r>
                        <a:rPr lang="pt-BR" sz="1600" dirty="0">
                          <a:effectLst/>
                          <a:latin typeface="Arial" panose="020B0604020202020204" pitchFamily="34" charset="0"/>
                          <a:cs typeface="Arial" panose="020B0604020202020204" pitchFamily="34" charset="0"/>
                        </a:rPr>
                        <a:t>Emendas Parlamentares</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3787877"/>
                  </a:ext>
                </a:extLst>
              </a:tr>
              <a:tr h="1347026">
                <a:tc>
                  <a:txBody>
                    <a:bodyPr/>
                    <a:lstStyle/>
                    <a:p>
                      <a:pPr algn="just">
                        <a:buNone/>
                      </a:pPr>
                      <a:r>
                        <a:rPr lang="pt-BR" sz="1600" dirty="0">
                          <a:effectLst/>
                          <a:latin typeface="Arial" panose="020B0604020202020204" pitchFamily="34" charset="0"/>
                          <a:cs typeface="Arial" panose="020B0604020202020204" pitchFamily="34" charset="0"/>
                        </a:rPr>
                        <a:t>Adequação da estrutura administrativa da SETUR</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SETUR/</a:t>
                      </a:r>
                    </a:p>
                    <a:p>
                      <a:pPr algn="just">
                        <a:buNone/>
                      </a:pPr>
                      <a:r>
                        <a:rPr lang="pt-BR" sz="1600">
                          <a:effectLst/>
                          <a:latin typeface="Arial" panose="020B0604020202020204" pitchFamily="34" charset="0"/>
                          <a:cs typeface="Arial" panose="020B0604020202020204" pitchFamily="34" charset="0"/>
                        </a:rPr>
                        <a:t>SEDEC</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2025/2026</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 indent="-22860" algn="just">
                        <a:buNone/>
                      </a:pPr>
                      <a:r>
                        <a:rPr lang="pt-BR" sz="1600">
                          <a:effectLst/>
                          <a:latin typeface="Arial" panose="020B0604020202020204" pitchFamily="34" charset="0"/>
                          <a:cs typeface="Arial" panose="020B0604020202020204" pitchFamily="34" charset="0"/>
                        </a:rPr>
                        <a:t>Adequação da estrutura da SETUR</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dirty="0">
                          <a:effectLst/>
                          <a:latin typeface="Arial" panose="020B0604020202020204" pitchFamily="34" charset="0"/>
                          <a:cs typeface="Arial" panose="020B0604020202020204" pitchFamily="34" charset="0"/>
                        </a:rPr>
                        <a:t>Recursos próprios do Governo do Estado</a:t>
                      </a:r>
                    </a:p>
                    <a:p>
                      <a:pPr algn="just">
                        <a:buNone/>
                      </a:pPr>
                      <a:r>
                        <a:rPr lang="pt-BR" sz="1600" dirty="0">
                          <a:effectLst/>
                          <a:latin typeface="Arial" panose="020B0604020202020204" pitchFamily="34" charset="0"/>
                          <a:cs typeface="Arial" panose="020B0604020202020204" pitchFamily="34" charset="0"/>
                        </a:rPr>
                        <a:t> </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5066260"/>
                  </a:ext>
                </a:extLst>
              </a:tr>
            </a:tbl>
          </a:graphicData>
        </a:graphic>
      </p:graphicFrame>
    </p:spTree>
    <p:extLst>
      <p:ext uri="{BB962C8B-B14F-4D97-AF65-F5344CB8AC3E}">
        <p14:creationId xmlns:p14="http://schemas.microsoft.com/office/powerpoint/2010/main" val="14448514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67B887-BE12-BD13-E9AA-B175C74ACA96}"/>
            </a:ext>
          </a:extLst>
        </p:cNvPr>
        <p:cNvGrpSpPr/>
        <p:nvPr/>
      </p:nvGrpSpPr>
      <p:grpSpPr>
        <a:xfrm>
          <a:off x="0" y="0"/>
          <a:ext cx="0" cy="0"/>
          <a:chOff x="0" y="0"/>
          <a:chExt cx="0" cy="0"/>
        </a:xfrm>
      </p:grpSpPr>
      <p:sp>
        <p:nvSpPr>
          <p:cNvPr id="2" name="CaixaDeTexto 1">
            <a:extLst>
              <a:ext uri="{FF2B5EF4-FFF2-40B4-BE49-F238E27FC236}">
                <a16:creationId xmlns:a16="http://schemas.microsoft.com/office/drawing/2014/main" id="{377E2C53-AC18-DD9E-4FBD-32A32384C3E1}"/>
              </a:ext>
            </a:extLst>
          </p:cNvPr>
          <p:cNvSpPr txBox="1"/>
          <p:nvPr/>
        </p:nvSpPr>
        <p:spPr>
          <a:xfrm>
            <a:off x="324092" y="127321"/>
            <a:ext cx="10868627" cy="584775"/>
          </a:xfrm>
          <a:prstGeom prst="rect">
            <a:avLst/>
          </a:prstGeom>
          <a:noFill/>
        </p:spPr>
        <p:txBody>
          <a:bodyPr wrap="square" rtlCol="0">
            <a:spAutoFit/>
          </a:bodyPr>
          <a:lstStyle/>
          <a:p>
            <a:pPr algn="ctr"/>
            <a:r>
              <a:rPr lang="pt-BR" sz="3200" dirty="0"/>
              <a:t>PERSPECTIVA 3 – MERCADO</a:t>
            </a:r>
          </a:p>
        </p:txBody>
      </p:sp>
      <p:graphicFrame>
        <p:nvGraphicFramePr>
          <p:cNvPr id="7" name="Tabela 6">
            <a:extLst>
              <a:ext uri="{FF2B5EF4-FFF2-40B4-BE49-F238E27FC236}">
                <a16:creationId xmlns:a16="http://schemas.microsoft.com/office/drawing/2014/main" id="{E13F5FA9-85E5-C0A8-CD89-6E604C87AB4A}"/>
              </a:ext>
            </a:extLst>
          </p:cNvPr>
          <p:cNvGraphicFramePr>
            <a:graphicFrameLocks noGrp="1"/>
          </p:cNvGraphicFramePr>
          <p:nvPr>
            <p:extLst>
              <p:ext uri="{D42A27DB-BD31-4B8C-83A1-F6EECF244321}">
                <p14:modId xmlns:p14="http://schemas.microsoft.com/office/powerpoint/2010/main" val="407412164"/>
              </p:ext>
            </p:extLst>
          </p:nvPr>
        </p:nvGraphicFramePr>
        <p:xfrm>
          <a:off x="324092" y="3324757"/>
          <a:ext cx="11718267" cy="1099687"/>
        </p:xfrm>
        <a:graphic>
          <a:graphicData uri="http://schemas.openxmlformats.org/drawingml/2006/table">
            <a:tbl>
              <a:tblPr firstRow="1" bandRow="1">
                <a:tableStyleId>{69CF1AB2-1976-4502-BF36-3FF5EA218861}</a:tableStyleId>
              </a:tblPr>
              <a:tblGrid>
                <a:gridCol w="1968818">
                  <a:extLst>
                    <a:ext uri="{9D8B030D-6E8A-4147-A177-3AD203B41FA5}">
                      <a16:colId xmlns:a16="http://schemas.microsoft.com/office/drawing/2014/main" val="307764945"/>
                    </a:ext>
                  </a:extLst>
                </a:gridCol>
                <a:gridCol w="2155148">
                  <a:extLst>
                    <a:ext uri="{9D8B030D-6E8A-4147-A177-3AD203B41FA5}">
                      <a16:colId xmlns:a16="http://schemas.microsoft.com/office/drawing/2014/main" val="1565700525"/>
                    </a:ext>
                  </a:extLst>
                </a:gridCol>
                <a:gridCol w="1918659">
                  <a:extLst>
                    <a:ext uri="{9D8B030D-6E8A-4147-A177-3AD203B41FA5}">
                      <a16:colId xmlns:a16="http://schemas.microsoft.com/office/drawing/2014/main" val="2319123383"/>
                    </a:ext>
                  </a:extLst>
                </a:gridCol>
                <a:gridCol w="1941773">
                  <a:extLst>
                    <a:ext uri="{9D8B030D-6E8A-4147-A177-3AD203B41FA5}">
                      <a16:colId xmlns:a16="http://schemas.microsoft.com/office/drawing/2014/main" val="886436423"/>
                    </a:ext>
                  </a:extLst>
                </a:gridCol>
                <a:gridCol w="1816832">
                  <a:extLst>
                    <a:ext uri="{9D8B030D-6E8A-4147-A177-3AD203B41FA5}">
                      <a16:colId xmlns:a16="http://schemas.microsoft.com/office/drawing/2014/main" val="2530491042"/>
                    </a:ext>
                  </a:extLst>
                </a:gridCol>
                <a:gridCol w="1917037">
                  <a:extLst>
                    <a:ext uri="{9D8B030D-6E8A-4147-A177-3AD203B41FA5}">
                      <a16:colId xmlns:a16="http://schemas.microsoft.com/office/drawing/2014/main" val="2824627793"/>
                    </a:ext>
                  </a:extLst>
                </a:gridCol>
              </a:tblGrid>
              <a:tr h="593455">
                <a:tc>
                  <a:txBody>
                    <a:bodyPr/>
                    <a:lstStyle/>
                    <a:p>
                      <a:pPr algn="ctr"/>
                      <a:r>
                        <a:rPr lang="pt-BR" dirty="0"/>
                        <a:t>ANO 2025</a:t>
                      </a:r>
                    </a:p>
                  </a:txBody>
                  <a:tcPr/>
                </a:tc>
                <a:tc>
                  <a:txBody>
                    <a:bodyPr/>
                    <a:lstStyle/>
                    <a:p>
                      <a:pPr algn="ctr"/>
                      <a:r>
                        <a:rPr lang="pt-BR" dirty="0"/>
                        <a:t>ANO 2026</a:t>
                      </a:r>
                    </a:p>
                  </a:txBody>
                  <a:tcPr/>
                </a:tc>
                <a:tc>
                  <a:txBody>
                    <a:bodyPr/>
                    <a:lstStyle/>
                    <a:p>
                      <a:pPr algn="ctr"/>
                      <a:r>
                        <a:rPr lang="pt-BR" dirty="0"/>
                        <a:t>ANO 2027</a:t>
                      </a:r>
                    </a:p>
                  </a:txBody>
                  <a:tcPr/>
                </a:tc>
                <a:tc>
                  <a:txBody>
                    <a:bodyPr/>
                    <a:lstStyle/>
                    <a:p>
                      <a:pPr algn="ctr"/>
                      <a:r>
                        <a:rPr lang="pt-BR" dirty="0"/>
                        <a:t>ANO 2028</a:t>
                      </a:r>
                    </a:p>
                  </a:txBody>
                  <a:tcPr/>
                </a:tc>
                <a:tc>
                  <a:txBody>
                    <a:bodyPr/>
                    <a:lstStyle/>
                    <a:p>
                      <a:pPr algn="ctr"/>
                      <a:r>
                        <a:rPr lang="pt-BR" dirty="0"/>
                        <a:t>ANO 2029</a:t>
                      </a:r>
                    </a:p>
                  </a:txBody>
                  <a:tcPr/>
                </a:tc>
                <a:tc>
                  <a:txBody>
                    <a:bodyPr/>
                    <a:lstStyle/>
                    <a:p>
                      <a:pPr algn="ctr"/>
                      <a:r>
                        <a:rPr lang="pt-BR" dirty="0"/>
                        <a:t>ANO 2030</a:t>
                      </a:r>
                    </a:p>
                  </a:txBody>
                  <a:tcPr/>
                </a:tc>
                <a:extLst>
                  <a:ext uri="{0D108BD9-81ED-4DB2-BD59-A6C34878D82A}">
                    <a16:rowId xmlns:a16="http://schemas.microsoft.com/office/drawing/2014/main" val="3669435668"/>
                  </a:ext>
                </a:extLst>
              </a:tr>
              <a:tr h="506232">
                <a:tc>
                  <a:txBody>
                    <a:bodyPr/>
                    <a:lstStyle/>
                    <a:p>
                      <a:pPr algn="ctr"/>
                      <a:r>
                        <a:rPr lang="pt-BR" b="1" dirty="0"/>
                        <a:t>R$ 520.000,00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b="1" dirty="0"/>
                        <a:t>R$ 50.000,00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b="1" dirty="0"/>
                        <a:t>R$ 50.000,00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b="1" dirty="0"/>
                        <a:t>R$ 50.000,00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b="1" dirty="0"/>
                        <a:t>R$ 50.000,00</a:t>
                      </a:r>
                    </a:p>
                  </a:txBody>
                  <a:tcPr/>
                </a:tc>
                <a:tc>
                  <a:txBody>
                    <a:bodyPr/>
                    <a:lstStyle/>
                    <a:p>
                      <a:pPr algn="ctr"/>
                      <a:r>
                        <a:rPr lang="pt-BR" b="1" dirty="0"/>
                        <a:t>R$ 50.000,00</a:t>
                      </a:r>
                    </a:p>
                  </a:txBody>
                  <a:tcPr/>
                </a:tc>
                <a:extLst>
                  <a:ext uri="{0D108BD9-81ED-4DB2-BD59-A6C34878D82A}">
                    <a16:rowId xmlns:a16="http://schemas.microsoft.com/office/drawing/2014/main" val="1420037334"/>
                  </a:ext>
                </a:extLst>
              </a:tr>
            </a:tbl>
          </a:graphicData>
        </a:graphic>
      </p:graphicFrame>
      <p:graphicFrame>
        <p:nvGraphicFramePr>
          <p:cNvPr id="8" name="Tabela 7">
            <a:extLst>
              <a:ext uri="{FF2B5EF4-FFF2-40B4-BE49-F238E27FC236}">
                <a16:creationId xmlns:a16="http://schemas.microsoft.com/office/drawing/2014/main" id="{E12B2245-6ADE-8619-4956-C8DBA30295FB}"/>
              </a:ext>
            </a:extLst>
          </p:cNvPr>
          <p:cNvGraphicFramePr>
            <a:graphicFrameLocks noGrp="1"/>
          </p:cNvGraphicFramePr>
          <p:nvPr>
            <p:extLst>
              <p:ext uri="{D42A27DB-BD31-4B8C-83A1-F6EECF244321}">
                <p14:modId xmlns:p14="http://schemas.microsoft.com/office/powerpoint/2010/main" val="251352693"/>
              </p:ext>
            </p:extLst>
          </p:nvPr>
        </p:nvGraphicFramePr>
        <p:xfrm>
          <a:off x="4467828" y="4768769"/>
          <a:ext cx="3310359" cy="1585732"/>
        </p:xfrm>
        <a:graphic>
          <a:graphicData uri="http://schemas.openxmlformats.org/drawingml/2006/table">
            <a:tbl>
              <a:tblPr firstRow="1" bandRow="1">
                <a:tableStyleId>{69CF1AB2-1976-4502-BF36-3FF5EA218861}</a:tableStyleId>
              </a:tblPr>
              <a:tblGrid>
                <a:gridCol w="3310359">
                  <a:extLst>
                    <a:ext uri="{9D8B030D-6E8A-4147-A177-3AD203B41FA5}">
                      <a16:colId xmlns:a16="http://schemas.microsoft.com/office/drawing/2014/main" val="2824627793"/>
                    </a:ext>
                  </a:extLst>
                </a:gridCol>
              </a:tblGrid>
              <a:tr h="792866">
                <a:tc>
                  <a:txBody>
                    <a:bodyPr/>
                    <a:lstStyle/>
                    <a:p>
                      <a:pPr algn="ctr"/>
                      <a:r>
                        <a:rPr lang="pt-BR" sz="2000" dirty="0"/>
                        <a:t>TOTALIZANDO</a:t>
                      </a:r>
                    </a:p>
                  </a:txBody>
                  <a:tcPr/>
                </a:tc>
                <a:extLst>
                  <a:ext uri="{0D108BD9-81ED-4DB2-BD59-A6C34878D82A}">
                    <a16:rowId xmlns:a16="http://schemas.microsoft.com/office/drawing/2014/main" val="3669435668"/>
                  </a:ext>
                </a:extLst>
              </a:tr>
              <a:tr h="792866">
                <a:tc>
                  <a:txBody>
                    <a:bodyPr/>
                    <a:lstStyle/>
                    <a:p>
                      <a:pPr algn="ctr"/>
                      <a:r>
                        <a:rPr lang="pt-BR" sz="2000" b="1" dirty="0"/>
                        <a:t>R$ 770.000,00</a:t>
                      </a:r>
                    </a:p>
                  </a:txBody>
                  <a:tcPr/>
                </a:tc>
                <a:extLst>
                  <a:ext uri="{0D108BD9-81ED-4DB2-BD59-A6C34878D82A}">
                    <a16:rowId xmlns:a16="http://schemas.microsoft.com/office/drawing/2014/main" val="1420037334"/>
                  </a:ext>
                </a:extLst>
              </a:tr>
            </a:tbl>
          </a:graphicData>
        </a:graphic>
      </p:graphicFrame>
      <p:pic>
        <p:nvPicPr>
          <p:cNvPr id="9" name="Imagem 8">
            <a:extLst>
              <a:ext uri="{FF2B5EF4-FFF2-40B4-BE49-F238E27FC236}">
                <a16:creationId xmlns:a16="http://schemas.microsoft.com/office/drawing/2014/main" id="{53C30BFA-949C-6A16-8B95-E4804F6B1B90}"/>
              </a:ext>
            </a:extLst>
          </p:cNvPr>
          <p:cNvPicPr>
            <a:picLocks noChangeAspect="1"/>
          </p:cNvPicPr>
          <p:nvPr/>
        </p:nvPicPr>
        <p:blipFill>
          <a:blip r:embed="rId2"/>
          <a:stretch>
            <a:fillRect/>
          </a:stretch>
        </p:blipFill>
        <p:spPr>
          <a:xfrm>
            <a:off x="4144876" y="1046422"/>
            <a:ext cx="4071938" cy="1366837"/>
          </a:xfrm>
          <a:prstGeom prst="rect">
            <a:avLst/>
          </a:prstGeom>
        </p:spPr>
      </p:pic>
    </p:spTree>
    <p:extLst>
      <p:ext uri="{BB962C8B-B14F-4D97-AF65-F5344CB8AC3E}">
        <p14:creationId xmlns:p14="http://schemas.microsoft.com/office/powerpoint/2010/main" val="16578187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a:extLst>
              <a:ext uri="{FF2B5EF4-FFF2-40B4-BE49-F238E27FC236}">
                <a16:creationId xmlns:a16="http://schemas.microsoft.com/office/drawing/2014/main" id="{F939A11B-304E-13D1-DB5C-FD3736FC32E0}"/>
              </a:ext>
            </a:extLst>
          </p:cNvPr>
          <p:cNvGraphicFramePr>
            <a:graphicFrameLocks noGrp="1"/>
          </p:cNvGraphicFramePr>
          <p:nvPr>
            <p:extLst>
              <p:ext uri="{D42A27DB-BD31-4B8C-83A1-F6EECF244321}">
                <p14:modId xmlns:p14="http://schemas.microsoft.com/office/powerpoint/2010/main" val="2565858343"/>
              </p:ext>
            </p:extLst>
          </p:nvPr>
        </p:nvGraphicFramePr>
        <p:xfrm>
          <a:off x="910541" y="1232181"/>
          <a:ext cx="10370917" cy="3056461"/>
        </p:xfrm>
        <a:graphic>
          <a:graphicData uri="http://schemas.openxmlformats.org/drawingml/2006/table">
            <a:tbl>
              <a:tblPr bandRow="1">
                <a:tableStyleId>{912C8C85-51F0-491E-9774-3900AFEF0FD7}</a:tableStyleId>
              </a:tblPr>
              <a:tblGrid>
                <a:gridCol w="3534137">
                  <a:extLst>
                    <a:ext uri="{9D8B030D-6E8A-4147-A177-3AD203B41FA5}">
                      <a16:colId xmlns:a16="http://schemas.microsoft.com/office/drawing/2014/main" val="637927682"/>
                    </a:ext>
                  </a:extLst>
                </a:gridCol>
                <a:gridCol w="1666755">
                  <a:extLst>
                    <a:ext uri="{9D8B030D-6E8A-4147-A177-3AD203B41FA5}">
                      <a16:colId xmlns:a16="http://schemas.microsoft.com/office/drawing/2014/main" val="3099851537"/>
                    </a:ext>
                  </a:extLst>
                </a:gridCol>
                <a:gridCol w="1134319">
                  <a:extLst>
                    <a:ext uri="{9D8B030D-6E8A-4147-A177-3AD203B41FA5}">
                      <a16:colId xmlns:a16="http://schemas.microsoft.com/office/drawing/2014/main" val="586058509"/>
                    </a:ext>
                  </a:extLst>
                </a:gridCol>
                <a:gridCol w="2059689">
                  <a:extLst>
                    <a:ext uri="{9D8B030D-6E8A-4147-A177-3AD203B41FA5}">
                      <a16:colId xmlns:a16="http://schemas.microsoft.com/office/drawing/2014/main" val="2279416345"/>
                    </a:ext>
                  </a:extLst>
                </a:gridCol>
                <a:gridCol w="1976017">
                  <a:extLst>
                    <a:ext uri="{9D8B030D-6E8A-4147-A177-3AD203B41FA5}">
                      <a16:colId xmlns:a16="http://schemas.microsoft.com/office/drawing/2014/main" val="3215046077"/>
                    </a:ext>
                  </a:extLst>
                </a:gridCol>
              </a:tblGrid>
              <a:tr h="433106">
                <a:tc gridSpan="5">
                  <a:txBody>
                    <a:bodyPr/>
                    <a:lstStyle/>
                    <a:p>
                      <a:pPr algn="just">
                        <a:buNone/>
                      </a:pPr>
                      <a:r>
                        <a:rPr lang="pt-BR" sz="1600" b="1" dirty="0">
                          <a:effectLst/>
                          <a:latin typeface="Arial" panose="020B0604020202020204" pitchFamily="34" charset="0"/>
                          <a:cs typeface="Arial" panose="020B0604020202020204" pitchFamily="34" charset="0"/>
                        </a:rPr>
                        <a:t>P3 - Objetivo 1 – Criação de Identidade visual</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628474078"/>
                  </a:ext>
                </a:extLst>
              </a:tr>
              <a:tr h="580202">
                <a:tc>
                  <a:txBody>
                    <a:bodyPr/>
                    <a:lstStyle/>
                    <a:p>
                      <a:pPr algn="just">
                        <a:buNone/>
                      </a:pPr>
                      <a:r>
                        <a:rPr lang="pt-BR" sz="1600" b="1" dirty="0">
                          <a:effectLst/>
                          <a:latin typeface="Arial" panose="020B0604020202020204" pitchFamily="34" charset="0"/>
                          <a:cs typeface="Arial" panose="020B0604020202020204" pitchFamily="34" charset="0"/>
                        </a:rPr>
                        <a:t>Projeto</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b="1" dirty="0">
                          <a:effectLst/>
                          <a:latin typeface="Arial" panose="020B0604020202020204" pitchFamily="34" charset="0"/>
                          <a:cs typeface="Arial" panose="020B0604020202020204" pitchFamily="34" charset="0"/>
                        </a:rPr>
                        <a:t>Responsável execução</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b="1" dirty="0">
                          <a:effectLst/>
                          <a:latin typeface="Arial" panose="020B0604020202020204" pitchFamily="34" charset="0"/>
                          <a:cs typeface="Arial" panose="020B0604020202020204" pitchFamily="34" charset="0"/>
                        </a:rPr>
                        <a:t>Prazo</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b="1" dirty="0">
                          <a:effectLst/>
                          <a:latin typeface="Arial" panose="020B0604020202020204" pitchFamily="34" charset="0"/>
                          <a:cs typeface="Arial" panose="020B0604020202020204" pitchFamily="34" charset="0"/>
                        </a:rPr>
                        <a:t>Indicadores</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b="1" dirty="0">
                          <a:effectLst/>
                          <a:latin typeface="Arial" panose="020B0604020202020204" pitchFamily="34" charset="0"/>
                          <a:cs typeface="Arial" panose="020B0604020202020204" pitchFamily="34" charset="0"/>
                        </a:rPr>
                        <a:t>Fontes de financiamento</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51781365"/>
                  </a:ext>
                </a:extLst>
              </a:tr>
              <a:tr h="2043153">
                <a:tc>
                  <a:txBody>
                    <a:bodyPr/>
                    <a:lstStyle/>
                    <a:p>
                      <a:pPr algn="just">
                        <a:buNone/>
                      </a:pPr>
                      <a:r>
                        <a:rPr lang="pt-BR" sz="1600" dirty="0">
                          <a:effectLst/>
                          <a:latin typeface="Arial" panose="020B0604020202020204" pitchFamily="34" charset="0"/>
                          <a:cs typeface="Arial" panose="020B0604020202020204" pitchFamily="34" charset="0"/>
                        </a:rPr>
                        <a:t>Criação de Identidade Visual sobre a pesca esportiva de Rondônia.</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dirty="0">
                          <a:effectLst/>
                          <a:latin typeface="Arial" panose="020B0604020202020204" pitchFamily="34" charset="0"/>
                          <a:cs typeface="Arial" panose="020B0604020202020204" pitchFamily="34" charset="0"/>
                        </a:rPr>
                        <a:t>SETUR/</a:t>
                      </a:r>
                    </a:p>
                    <a:p>
                      <a:pPr algn="just">
                        <a:buNone/>
                      </a:pPr>
                      <a:r>
                        <a:rPr lang="pt-BR" sz="1600" dirty="0">
                          <a:effectLst/>
                          <a:latin typeface="Arial" panose="020B0604020202020204" pitchFamily="34" charset="0"/>
                          <a:cs typeface="Arial" panose="020B0604020202020204" pitchFamily="34" charset="0"/>
                        </a:rPr>
                        <a:t>SEDEC</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dirty="0">
                          <a:effectLst/>
                          <a:latin typeface="Arial" panose="020B0604020202020204" pitchFamily="34" charset="0"/>
                          <a:cs typeface="Arial" panose="020B0604020202020204" pitchFamily="34" charset="0"/>
                        </a:rPr>
                        <a:t>2025</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 indent="-22860" algn="just">
                        <a:buNone/>
                      </a:pPr>
                      <a:r>
                        <a:rPr lang="pt-BR" sz="1600" dirty="0">
                          <a:effectLst/>
                          <a:latin typeface="Arial" panose="020B0604020202020204" pitchFamily="34" charset="0"/>
                          <a:cs typeface="Arial" panose="020B0604020202020204" pitchFamily="34" charset="0"/>
                        </a:rPr>
                        <a:t>Identidade visual criada</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dirty="0">
                          <a:effectLst/>
                          <a:highlight>
                            <a:srgbClr val="FFFFFF"/>
                          </a:highlight>
                          <a:latin typeface="Arial" panose="020B0604020202020204" pitchFamily="34" charset="0"/>
                          <a:cs typeface="Arial" panose="020B0604020202020204" pitchFamily="34" charset="0"/>
                        </a:rPr>
                        <a:t>Recursos próprios do Governo do Estado</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19217345"/>
                  </a:ext>
                </a:extLst>
              </a:tr>
            </a:tbl>
          </a:graphicData>
        </a:graphic>
      </p:graphicFrame>
    </p:spTree>
    <p:extLst>
      <p:ext uri="{BB962C8B-B14F-4D97-AF65-F5344CB8AC3E}">
        <p14:creationId xmlns:p14="http://schemas.microsoft.com/office/powerpoint/2010/main" val="9358741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a:extLst>
              <a:ext uri="{FF2B5EF4-FFF2-40B4-BE49-F238E27FC236}">
                <a16:creationId xmlns:a16="http://schemas.microsoft.com/office/drawing/2014/main" id="{4EBE05E5-8839-044C-D861-9FCD83774F94}"/>
              </a:ext>
            </a:extLst>
          </p:cNvPr>
          <p:cNvGraphicFramePr>
            <a:graphicFrameLocks noGrp="1"/>
          </p:cNvGraphicFramePr>
          <p:nvPr>
            <p:extLst>
              <p:ext uri="{D42A27DB-BD31-4B8C-83A1-F6EECF244321}">
                <p14:modId xmlns:p14="http://schemas.microsoft.com/office/powerpoint/2010/main" val="3617729081"/>
              </p:ext>
            </p:extLst>
          </p:nvPr>
        </p:nvGraphicFramePr>
        <p:xfrm>
          <a:off x="534364" y="299808"/>
          <a:ext cx="11123271" cy="5923488"/>
        </p:xfrm>
        <a:graphic>
          <a:graphicData uri="http://schemas.openxmlformats.org/drawingml/2006/table">
            <a:tbl>
              <a:tblPr bandRow="1">
                <a:tableStyleId>{912C8C85-51F0-491E-9774-3900AFEF0FD7}</a:tableStyleId>
              </a:tblPr>
              <a:tblGrid>
                <a:gridCol w="4072360">
                  <a:extLst>
                    <a:ext uri="{9D8B030D-6E8A-4147-A177-3AD203B41FA5}">
                      <a16:colId xmlns:a16="http://schemas.microsoft.com/office/drawing/2014/main" val="3556874735"/>
                    </a:ext>
                  </a:extLst>
                </a:gridCol>
                <a:gridCol w="1574157">
                  <a:extLst>
                    <a:ext uri="{9D8B030D-6E8A-4147-A177-3AD203B41FA5}">
                      <a16:colId xmlns:a16="http://schemas.microsoft.com/office/drawing/2014/main" val="17936582"/>
                    </a:ext>
                  </a:extLst>
                </a:gridCol>
                <a:gridCol w="1145894">
                  <a:extLst>
                    <a:ext uri="{9D8B030D-6E8A-4147-A177-3AD203B41FA5}">
                      <a16:colId xmlns:a16="http://schemas.microsoft.com/office/drawing/2014/main" val="1867102852"/>
                    </a:ext>
                  </a:extLst>
                </a:gridCol>
                <a:gridCol w="2126816">
                  <a:extLst>
                    <a:ext uri="{9D8B030D-6E8A-4147-A177-3AD203B41FA5}">
                      <a16:colId xmlns:a16="http://schemas.microsoft.com/office/drawing/2014/main" val="974768011"/>
                    </a:ext>
                  </a:extLst>
                </a:gridCol>
                <a:gridCol w="2204044">
                  <a:extLst>
                    <a:ext uri="{9D8B030D-6E8A-4147-A177-3AD203B41FA5}">
                      <a16:colId xmlns:a16="http://schemas.microsoft.com/office/drawing/2014/main" val="2303068967"/>
                    </a:ext>
                  </a:extLst>
                </a:gridCol>
              </a:tblGrid>
              <a:tr h="250779">
                <a:tc gridSpan="5">
                  <a:txBody>
                    <a:bodyPr/>
                    <a:lstStyle/>
                    <a:p>
                      <a:pPr algn="just">
                        <a:buNone/>
                      </a:pPr>
                      <a:r>
                        <a:rPr lang="pt-BR" sz="1600" b="1" dirty="0">
                          <a:effectLst/>
                          <a:latin typeface="Arial" panose="020B0604020202020204" pitchFamily="34" charset="0"/>
                          <a:cs typeface="Arial" panose="020B0604020202020204" pitchFamily="34" charset="0"/>
                        </a:rPr>
                        <a:t>P3 - Objetivo 2 – Elaboração de Plano de Marketing para o mercado nacional</a:t>
                      </a:r>
                    </a:p>
                    <a:p>
                      <a:pPr algn="just">
                        <a:buNone/>
                      </a:pP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37268" marR="372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430436506"/>
                  </a:ext>
                </a:extLst>
              </a:tr>
              <a:tr h="562157">
                <a:tc>
                  <a:txBody>
                    <a:bodyPr/>
                    <a:lstStyle/>
                    <a:p>
                      <a:pPr algn="just">
                        <a:buNone/>
                      </a:pPr>
                      <a:r>
                        <a:rPr lang="pt-BR" sz="1600" b="1">
                          <a:effectLst/>
                          <a:latin typeface="Arial" panose="020B0604020202020204" pitchFamily="34" charset="0"/>
                          <a:cs typeface="Arial" panose="020B0604020202020204" pitchFamily="34" charset="0"/>
                        </a:rPr>
                        <a:t>Projeto</a:t>
                      </a:r>
                      <a:endParaRPr lang="pt-BR" sz="1600" b="1">
                        <a:effectLst/>
                        <a:latin typeface="Arial" panose="020B0604020202020204" pitchFamily="34" charset="0"/>
                        <a:ea typeface="Arial" panose="020B0604020202020204" pitchFamily="34" charset="0"/>
                        <a:cs typeface="Arial" panose="020B0604020202020204" pitchFamily="34" charset="0"/>
                      </a:endParaRPr>
                    </a:p>
                  </a:txBody>
                  <a:tcPr marL="37268" marR="372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b="1">
                          <a:effectLst/>
                          <a:latin typeface="Arial" panose="020B0604020202020204" pitchFamily="34" charset="0"/>
                          <a:cs typeface="Arial" panose="020B0604020202020204" pitchFamily="34" charset="0"/>
                        </a:rPr>
                        <a:t>Responsável execução</a:t>
                      </a:r>
                      <a:endParaRPr lang="pt-BR" sz="1600" b="1">
                        <a:effectLst/>
                        <a:latin typeface="Arial" panose="020B0604020202020204" pitchFamily="34" charset="0"/>
                        <a:ea typeface="Arial" panose="020B0604020202020204" pitchFamily="34" charset="0"/>
                        <a:cs typeface="Arial" panose="020B0604020202020204" pitchFamily="34" charset="0"/>
                      </a:endParaRPr>
                    </a:p>
                  </a:txBody>
                  <a:tcPr marL="37268" marR="372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b="1">
                          <a:effectLst/>
                          <a:latin typeface="Arial" panose="020B0604020202020204" pitchFamily="34" charset="0"/>
                          <a:cs typeface="Arial" panose="020B0604020202020204" pitchFamily="34" charset="0"/>
                        </a:rPr>
                        <a:t>Prazo</a:t>
                      </a:r>
                      <a:endParaRPr lang="pt-BR" sz="1600" b="1">
                        <a:effectLst/>
                        <a:latin typeface="Arial" panose="020B0604020202020204" pitchFamily="34" charset="0"/>
                        <a:ea typeface="Arial" panose="020B0604020202020204" pitchFamily="34" charset="0"/>
                        <a:cs typeface="Arial" panose="020B0604020202020204" pitchFamily="34" charset="0"/>
                      </a:endParaRPr>
                    </a:p>
                  </a:txBody>
                  <a:tcPr marL="37268" marR="372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b="1">
                          <a:effectLst/>
                          <a:latin typeface="Arial" panose="020B0604020202020204" pitchFamily="34" charset="0"/>
                          <a:cs typeface="Arial" panose="020B0604020202020204" pitchFamily="34" charset="0"/>
                        </a:rPr>
                        <a:t>Indicadores</a:t>
                      </a:r>
                      <a:endParaRPr lang="pt-BR" sz="1600" b="1">
                        <a:effectLst/>
                        <a:latin typeface="Arial" panose="020B0604020202020204" pitchFamily="34" charset="0"/>
                        <a:ea typeface="Arial" panose="020B0604020202020204" pitchFamily="34" charset="0"/>
                        <a:cs typeface="Arial" panose="020B0604020202020204" pitchFamily="34" charset="0"/>
                      </a:endParaRPr>
                    </a:p>
                  </a:txBody>
                  <a:tcPr marL="37268" marR="372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b="1" dirty="0">
                          <a:effectLst/>
                          <a:latin typeface="Arial" panose="020B0604020202020204" pitchFamily="34" charset="0"/>
                          <a:cs typeface="Arial" panose="020B0604020202020204" pitchFamily="34" charset="0"/>
                        </a:rPr>
                        <a:t>Fontes de financiamento</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37268" marR="372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97377026"/>
                  </a:ext>
                </a:extLst>
              </a:tr>
              <a:tr h="694533">
                <a:tc>
                  <a:txBody>
                    <a:bodyPr/>
                    <a:lstStyle/>
                    <a:p>
                      <a:pPr algn="just">
                        <a:buNone/>
                      </a:pPr>
                      <a:r>
                        <a:rPr lang="pt-BR" sz="1600" dirty="0">
                          <a:effectLst/>
                          <a:latin typeface="Arial" panose="020B0604020202020204" pitchFamily="34" charset="0"/>
                          <a:cs typeface="Arial" panose="020B0604020202020204" pitchFamily="34" charset="0"/>
                        </a:rPr>
                        <a:t>Plano de Marketing para a Pesca esportiva</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37268" marR="372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SETUR/</a:t>
                      </a:r>
                    </a:p>
                    <a:p>
                      <a:pPr algn="just">
                        <a:buNone/>
                      </a:pPr>
                      <a:r>
                        <a:rPr lang="pt-BR" sz="1600">
                          <a:effectLst/>
                          <a:latin typeface="Arial" panose="020B0604020202020204" pitchFamily="34" charset="0"/>
                          <a:cs typeface="Arial" panose="020B0604020202020204" pitchFamily="34" charset="0"/>
                        </a:rPr>
                        <a:t>SEDEC</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37268" marR="372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2025</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37268" marR="372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 indent="-22860" algn="just">
                        <a:buNone/>
                      </a:pPr>
                      <a:r>
                        <a:rPr lang="pt-BR" sz="1600">
                          <a:effectLst/>
                          <a:latin typeface="Arial" panose="020B0604020202020204" pitchFamily="34" charset="0"/>
                          <a:cs typeface="Arial" panose="020B0604020202020204" pitchFamily="34" charset="0"/>
                        </a:rPr>
                        <a:t>Plano de marketing desenvolvido</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37268" marR="372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highlight>
                            <a:srgbClr val="FFFFFF"/>
                          </a:highlight>
                          <a:latin typeface="Arial" panose="020B0604020202020204" pitchFamily="34" charset="0"/>
                          <a:cs typeface="Arial" panose="020B0604020202020204" pitchFamily="34" charset="0"/>
                        </a:rPr>
                        <a:t>Recursos próprios do Governo do Estado</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37268" marR="372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34895133"/>
                  </a:ext>
                </a:extLst>
              </a:tr>
              <a:tr h="1253893">
                <a:tc>
                  <a:txBody>
                    <a:bodyPr/>
                    <a:lstStyle/>
                    <a:p>
                      <a:pPr algn="just">
                        <a:buNone/>
                      </a:pPr>
                      <a:r>
                        <a:rPr lang="pt-BR" sz="1600" dirty="0">
                          <a:effectLst/>
                          <a:latin typeface="Arial" panose="020B0604020202020204" pitchFamily="34" charset="0"/>
                          <a:cs typeface="Arial" panose="020B0604020202020204" pitchFamily="34" charset="0"/>
                        </a:rPr>
                        <a:t>Formatação de Rotas e Roteiros integrados </a:t>
                      </a:r>
                      <a:r>
                        <a:rPr lang="pt-BR" sz="1600" b="1" dirty="0">
                          <a:effectLst/>
                          <a:latin typeface="Arial" panose="020B0604020202020204" pitchFamily="34" charset="0"/>
                          <a:cs typeface="Arial" panose="020B0604020202020204" pitchFamily="34" charset="0"/>
                        </a:rPr>
                        <a:t>EM PIMENTEIRAS</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37268" marR="372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SETUR/</a:t>
                      </a:r>
                    </a:p>
                    <a:p>
                      <a:pPr algn="just">
                        <a:buNone/>
                      </a:pPr>
                      <a:r>
                        <a:rPr lang="pt-BR" sz="1600">
                          <a:effectLst/>
                          <a:latin typeface="Arial" panose="020B0604020202020204" pitchFamily="34" charset="0"/>
                          <a:cs typeface="Arial" panose="020B0604020202020204" pitchFamily="34" charset="0"/>
                        </a:rPr>
                        <a:t>SEDEC</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37268" marR="372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2025/2026</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37268" marR="372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 indent="-22860" algn="just">
                        <a:buNone/>
                      </a:pPr>
                      <a:r>
                        <a:rPr lang="pt-BR" sz="1600">
                          <a:effectLst/>
                          <a:latin typeface="Arial" panose="020B0604020202020204" pitchFamily="34" charset="0"/>
                          <a:cs typeface="Arial" panose="020B0604020202020204" pitchFamily="34" charset="0"/>
                        </a:rPr>
                        <a:t>Definição de 7 rotas integradas com roteiros formatados</a:t>
                      </a:r>
                    </a:p>
                    <a:p>
                      <a:pPr marL="22860" indent="-22860" algn="just">
                        <a:buNone/>
                      </a:pPr>
                      <a:r>
                        <a:rPr lang="pt-BR" sz="1600">
                          <a:effectLst/>
                          <a:latin typeface="Arial" panose="020B0604020202020204" pitchFamily="34" charset="0"/>
                          <a:cs typeface="Arial" panose="020B0604020202020204" pitchFamily="34" charset="0"/>
                        </a:rPr>
                        <a:t> </a:t>
                      </a:r>
                    </a:p>
                    <a:p>
                      <a:pPr marL="22860" indent="-22860" algn="just">
                        <a:buNone/>
                      </a:pPr>
                      <a:r>
                        <a:rPr lang="pt-BR" sz="1600">
                          <a:effectLst/>
                          <a:latin typeface="Arial" panose="020B0604020202020204" pitchFamily="34" charset="0"/>
                          <a:cs typeface="Arial" panose="020B0604020202020204" pitchFamily="34" charset="0"/>
                        </a:rPr>
                        <a:t> </a:t>
                      </a:r>
                    </a:p>
                    <a:p>
                      <a:pPr marL="22860" indent="-22860" algn="just">
                        <a:buNone/>
                      </a:pPr>
                      <a:r>
                        <a:rPr lang="pt-BR" sz="1600">
                          <a:effectLst/>
                          <a:latin typeface="Arial" panose="020B0604020202020204" pitchFamily="34" charset="0"/>
                          <a:cs typeface="Arial" panose="020B0604020202020204" pitchFamily="34" charset="0"/>
                        </a:rPr>
                        <a:t> </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37268" marR="372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dirty="0">
                          <a:effectLst/>
                          <a:latin typeface="Arial" panose="020B0604020202020204" pitchFamily="34" charset="0"/>
                          <a:cs typeface="Arial" panose="020B0604020202020204" pitchFamily="34" charset="0"/>
                        </a:rPr>
                        <a:t>Recursos próprios do Governo do Estado</a:t>
                      </a:r>
                    </a:p>
                    <a:p>
                      <a:pPr algn="just">
                        <a:buNone/>
                      </a:pPr>
                      <a:r>
                        <a:rPr lang="pt-BR" sz="1600" dirty="0">
                          <a:effectLst/>
                          <a:latin typeface="Arial" panose="020B0604020202020204" pitchFamily="34" charset="0"/>
                          <a:cs typeface="Arial" panose="020B0604020202020204" pitchFamily="34" charset="0"/>
                        </a:rPr>
                        <a:t>Emendas Parlamentares</a:t>
                      </a:r>
                    </a:p>
                    <a:p>
                      <a:pPr algn="just">
                        <a:buNone/>
                      </a:pPr>
                      <a:r>
                        <a:rPr lang="pt-BR" sz="1600" dirty="0">
                          <a:effectLst/>
                          <a:latin typeface="Arial" panose="020B0604020202020204" pitchFamily="34" charset="0"/>
                          <a:cs typeface="Arial" panose="020B0604020202020204" pitchFamily="34" charset="0"/>
                        </a:rPr>
                        <a:t>Ministério do Turismo</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37268" marR="372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21764270"/>
                  </a:ext>
                </a:extLst>
              </a:tr>
              <a:tr h="1712964">
                <a:tc>
                  <a:txBody>
                    <a:bodyPr/>
                    <a:lstStyle/>
                    <a:p>
                      <a:pPr algn="just">
                        <a:spcAft>
                          <a:spcPts val="800"/>
                        </a:spcAft>
                        <a:buNone/>
                      </a:pPr>
                      <a:r>
                        <a:rPr lang="pt-BR" sz="1600">
                          <a:effectLst/>
                          <a:latin typeface="Arial" panose="020B0604020202020204" pitchFamily="34" charset="0"/>
                          <a:cs typeface="Arial" panose="020B0604020202020204" pitchFamily="34" charset="0"/>
                        </a:rPr>
                        <a:t>Capacitação das Agências de Turismo e Operadoras do mercado nacional para comercializarem o produto Pesca Esportiva em seus portfólios, ampliando o braço comercial do setor e organizar visitas de FAMTOUR e PRESS TRIP</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37268" marR="372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SETUR/</a:t>
                      </a:r>
                    </a:p>
                    <a:p>
                      <a:pPr algn="just">
                        <a:buNone/>
                      </a:pPr>
                      <a:r>
                        <a:rPr lang="pt-BR" sz="1600">
                          <a:effectLst/>
                          <a:latin typeface="Arial" panose="020B0604020202020204" pitchFamily="34" charset="0"/>
                          <a:cs typeface="Arial" panose="020B0604020202020204" pitchFamily="34" charset="0"/>
                        </a:rPr>
                        <a:t>SEDEC</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37268" marR="372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2025/ 2030</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37268" marR="372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 algn="just">
                        <a:buNone/>
                      </a:pPr>
                      <a:r>
                        <a:rPr lang="pt-BR" sz="1600" dirty="0">
                          <a:effectLst/>
                          <a:latin typeface="Arial" panose="020B0604020202020204" pitchFamily="34" charset="0"/>
                          <a:cs typeface="Arial" panose="020B0604020202020204" pitchFamily="34" charset="0"/>
                        </a:rPr>
                        <a:t>Número de capacitações junto às agências de turismo e operadoras.</a:t>
                      </a:r>
                    </a:p>
                    <a:p>
                      <a:pPr algn="just">
                        <a:buNone/>
                      </a:pPr>
                      <a:r>
                        <a:rPr lang="pt-BR" sz="1600" dirty="0">
                          <a:effectLst/>
                          <a:latin typeface="Arial" panose="020B0604020202020204" pitchFamily="34" charset="0"/>
                          <a:cs typeface="Arial" panose="020B0604020202020204" pitchFamily="34" charset="0"/>
                        </a:rPr>
                        <a:t> </a:t>
                      </a:r>
                    </a:p>
                    <a:p>
                      <a:pPr algn="just">
                        <a:buNone/>
                      </a:pPr>
                      <a:r>
                        <a:rPr lang="pt-BR" sz="1600" dirty="0">
                          <a:effectLst/>
                          <a:latin typeface="Arial" panose="020B0604020202020204" pitchFamily="34" charset="0"/>
                          <a:cs typeface="Arial" panose="020B0604020202020204" pitchFamily="34" charset="0"/>
                        </a:rPr>
                        <a:t> </a:t>
                      </a:r>
                    </a:p>
                    <a:p>
                      <a:pPr marL="22860" algn="just">
                        <a:buNone/>
                      </a:pPr>
                      <a:r>
                        <a:rPr lang="pt-BR" sz="1600" dirty="0">
                          <a:effectLst/>
                          <a:latin typeface="Arial" panose="020B0604020202020204" pitchFamily="34" charset="0"/>
                          <a:cs typeface="Arial" panose="020B0604020202020204" pitchFamily="34" charset="0"/>
                        </a:rPr>
                        <a:t> </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37268" marR="372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dirty="0">
                          <a:effectLst/>
                          <a:latin typeface="Arial" panose="020B0604020202020204" pitchFamily="34" charset="0"/>
                          <a:cs typeface="Arial" panose="020B0604020202020204" pitchFamily="34" charset="0"/>
                        </a:rPr>
                        <a:t>Recursos próprios do </a:t>
                      </a:r>
                    </a:p>
                    <a:p>
                      <a:pPr algn="just">
                        <a:buNone/>
                      </a:pPr>
                      <a:r>
                        <a:rPr lang="pt-BR" sz="1600" dirty="0">
                          <a:effectLst/>
                          <a:latin typeface="Arial" panose="020B0604020202020204" pitchFamily="34" charset="0"/>
                          <a:cs typeface="Arial" panose="020B0604020202020204" pitchFamily="34" charset="0"/>
                        </a:rPr>
                        <a:t>Governo do Estado</a:t>
                      </a:r>
                    </a:p>
                    <a:p>
                      <a:pPr algn="just">
                        <a:buNone/>
                      </a:pPr>
                      <a:r>
                        <a:rPr lang="pt-BR" sz="1600" dirty="0">
                          <a:effectLst/>
                          <a:latin typeface="Arial" panose="020B0604020202020204" pitchFamily="34" charset="0"/>
                          <a:cs typeface="Arial" panose="020B0604020202020204" pitchFamily="34" charset="0"/>
                        </a:rPr>
                        <a:t>Emendas Parlamentares</a:t>
                      </a:r>
                    </a:p>
                    <a:p>
                      <a:pPr algn="just">
                        <a:buNone/>
                      </a:pPr>
                      <a:r>
                        <a:rPr lang="pt-BR" sz="1600" dirty="0">
                          <a:effectLst/>
                          <a:latin typeface="Arial" panose="020B0604020202020204" pitchFamily="34" charset="0"/>
                          <a:cs typeface="Arial" panose="020B0604020202020204" pitchFamily="34" charset="0"/>
                        </a:rPr>
                        <a:t>Ministério do Turismo </a:t>
                      </a:r>
                    </a:p>
                    <a:p>
                      <a:pPr algn="just">
                        <a:buNone/>
                      </a:pPr>
                      <a:r>
                        <a:rPr lang="pt-BR" sz="1600" dirty="0">
                          <a:effectLst/>
                          <a:latin typeface="Arial" panose="020B0604020202020204" pitchFamily="34" charset="0"/>
                          <a:cs typeface="Arial" panose="020B0604020202020204" pitchFamily="34" charset="0"/>
                        </a:rPr>
                        <a:t> </a:t>
                      </a:r>
                    </a:p>
                    <a:p>
                      <a:pPr algn="just">
                        <a:buNone/>
                      </a:pPr>
                      <a:r>
                        <a:rPr lang="pt-BR" sz="1600" dirty="0">
                          <a:effectLst/>
                          <a:latin typeface="Arial" panose="020B0604020202020204" pitchFamily="34" charset="0"/>
                          <a:cs typeface="Arial" panose="020B0604020202020204" pitchFamily="34" charset="0"/>
                        </a:rPr>
                        <a:t>Embratur</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37268" marR="372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23561809"/>
                  </a:ext>
                </a:extLst>
              </a:tr>
              <a:tr h="1003114">
                <a:tc>
                  <a:txBody>
                    <a:bodyPr/>
                    <a:lstStyle/>
                    <a:p>
                      <a:pPr algn="just">
                        <a:spcAft>
                          <a:spcPts val="800"/>
                        </a:spcAft>
                        <a:buNone/>
                      </a:pPr>
                      <a:r>
                        <a:rPr lang="pt-BR" sz="1600" dirty="0">
                          <a:effectLst/>
                          <a:latin typeface="Arial" panose="020B0604020202020204" pitchFamily="34" charset="0"/>
                          <a:cs typeface="Arial" panose="020B0604020202020204" pitchFamily="34" charset="0"/>
                        </a:rPr>
                        <a:t>Realização visitas de FAMTOUR e PRESS TRIP </a:t>
                      </a:r>
                      <a:r>
                        <a:rPr lang="pt-BR" sz="1600" b="1" dirty="0">
                          <a:effectLst/>
                          <a:latin typeface="Arial" panose="020B0604020202020204" pitchFamily="34" charset="0"/>
                          <a:cs typeface="Arial" panose="020B0604020202020204" pitchFamily="34" charset="0"/>
                        </a:rPr>
                        <a:t>EM PIMENTEIRAS</a:t>
                      </a:r>
                    </a:p>
                    <a:p>
                      <a:pPr algn="just">
                        <a:spcAft>
                          <a:spcPts val="800"/>
                        </a:spcAft>
                        <a:buNone/>
                      </a:pPr>
                      <a:r>
                        <a:rPr lang="pt-BR" sz="1600" dirty="0">
                          <a:effectLst/>
                          <a:latin typeface="Arial" panose="020B0604020202020204" pitchFamily="34" charset="0"/>
                          <a:cs typeface="Arial" panose="020B0604020202020204" pitchFamily="34" charset="0"/>
                        </a:rPr>
                        <a:t> </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37268" marR="372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SETUR/</a:t>
                      </a:r>
                    </a:p>
                    <a:p>
                      <a:pPr algn="just">
                        <a:buNone/>
                      </a:pPr>
                      <a:r>
                        <a:rPr lang="pt-BR" sz="1600">
                          <a:effectLst/>
                          <a:latin typeface="Arial" panose="020B0604020202020204" pitchFamily="34" charset="0"/>
                          <a:cs typeface="Arial" panose="020B0604020202020204" pitchFamily="34" charset="0"/>
                        </a:rPr>
                        <a:t>SEDEC</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37268" marR="372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2025-2030</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37268" marR="372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 algn="just">
                        <a:buNone/>
                      </a:pPr>
                      <a:r>
                        <a:rPr lang="pt-BR" sz="1600">
                          <a:effectLst/>
                          <a:latin typeface="Arial" panose="020B0604020202020204" pitchFamily="34" charset="0"/>
                          <a:cs typeface="Arial" panose="020B0604020202020204" pitchFamily="34" charset="0"/>
                        </a:rPr>
                        <a:t>Realização de 01 FAMTOUR e 01 PRESS TRIP por ano</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37268" marR="372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dirty="0">
                          <a:effectLst/>
                          <a:latin typeface="Arial" panose="020B0604020202020204" pitchFamily="34" charset="0"/>
                          <a:cs typeface="Arial" panose="020B0604020202020204" pitchFamily="34" charset="0"/>
                        </a:rPr>
                        <a:t>Emendas Parlamentares</a:t>
                      </a:r>
                    </a:p>
                    <a:p>
                      <a:pPr algn="just">
                        <a:buNone/>
                      </a:pPr>
                      <a:r>
                        <a:rPr lang="pt-BR" sz="1600" dirty="0">
                          <a:effectLst/>
                          <a:latin typeface="Arial" panose="020B0604020202020204" pitchFamily="34" charset="0"/>
                          <a:cs typeface="Arial" panose="020B0604020202020204" pitchFamily="34" charset="0"/>
                        </a:rPr>
                        <a:t>Ministério do Turismo </a:t>
                      </a:r>
                    </a:p>
                    <a:p>
                      <a:pPr algn="just">
                        <a:buNone/>
                      </a:pPr>
                      <a:r>
                        <a:rPr lang="pt-BR" sz="1600" dirty="0">
                          <a:effectLst/>
                          <a:latin typeface="Arial" panose="020B0604020202020204" pitchFamily="34" charset="0"/>
                          <a:cs typeface="Arial" panose="020B0604020202020204" pitchFamily="34" charset="0"/>
                        </a:rPr>
                        <a:t> Embratur</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37268" marR="372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53287859"/>
                  </a:ext>
                </a:extLst>
              </a:tr>
            </a:tbl>
          </a:graphicData>
        </a:graphic>
      </p:graphicFrame>
    </p:spTree>
    <p:extLst>
      <p:ext uri="{BB962C8B-B14F-4D97-AF65-F5344CB8AC3E}">
        <p14:creationId xmlns:p14="http://schemas.microsoft.com/office/powerpoint/2010/main" val="29310723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5FA38A9B-B7A8-F67C-7F1C-7299A6A6EC5A}"/>
              </a:ext>
            </a:extLst>
          </p:cNvPr>
          <p:cNvSpPr txBox="1"/>
          <p:nvPr/>
        </p:nvSpPr>
        <p:spPr>
          <a:xfrm>
            <a:off x="376177" y="175194"/>
            <a:ext cx="10868627" cy="584775"/>
          </a:xfrm>
          <a:prstGeom prst="rect">
            <a:avLst/>
          </a:prstGeom>
          <a:noFill/>
        </p:spPr>
        <p:txBody>
          <a:bodyPr wrap="square" rtlCol="0">
            <a:spAutoFit/>
          </a:bodyPr>
          <a:lstStyle/>
          <a:p>
            <a:pPr algn="ctr"/>
            <a:r>
              <a:rPr lang="pt-BR" sz="3200" dirty="0"/>
              <a:t>PERSPECTIVA 4 – CLIENTE</a:t>
            </a:r>
          </a:p>
        </p:txBody>
      </p:sp>
      <p:graphicFrame>
        <p:nvGraphicFramePr>
          <p:cNvPr id="7" name="Tabela 6">
            <a:extLst>
              <a:ext uri="{FF2B5EF4-FFF2-40B4-BE49-F238E27FC236}">
                <a16:creationId xmlns:a16="http://schemas.microsoft.com/office/drawing/2014/main" id="{4C3ECABA-A156-B937-35A9-E5A4C251F2B9}"/>
              </a:ext>
            </a:extLst>
          </p:cNvPr>
          <p:cNvGraphicFramePr>
            <a:graphicFrameLocks noGrp="1"/>
          </p:cNvGraphicFramePr>
          <p:nvPr>
            <p:extLst>
              <p:ext uri="{D42A27DB-BD31-4B8C-83A1-F6EECF244321}">
                <p14:modId xmlns:p14="http://schemas.microsoft.com/office/powerpoint/2010/main" val="3335018816"/>
              </p:ext>
            </p:extLst>
          </p:nvPr>
        </p:nvGraphicFramePr>
        <p:xfrm>
          <a:off x="236866" y="3127493"/>
          <a:ext cx="11718267" cy="1099687"/>
        </p:xfrm>
        <a:graphic>
          <a:graphicData uri="http://schemas.openxmlformats.org/drawingml/2006/table">
            <a:tbl>
              <a:tblPr firstRow="1" bandRow="1">
                <a:tableStyleId>{69CF1AB2-1976-4502-BF36-3FF5EA218861}</a:tableStyleId>
              </a:tblPr>
              <a:tblGrid>
                <a:gridCol w="1968818">
                  <a:extLst>
                    <a:ext uri="{9D8B030D-6E8A-4147-A177-3AD203B41FA5}">
                      <a16:colId xmlns:a16="http://schemas.microsoft.com/office/drawing/2014/main" val="307764945"/>
                    </a:ext>
                  </a:extLst>
                </a:gridCol>
                <a:gridCol w="2155148">
                  <a:extLst>
                    <a:ext uri="{9D8B030D-6E8A-4147-A177-3AD203B41FA5}">
                      <a16:colId xmlns:a16="http://schemas.microsoft.com/office/drawing/2014/main" val="1565700525"/>
                    </a:ext>
                  </a:extLst>
                </a:gridCol>
                <a:gridCol w="1918659">
                  <a:extLst>
                    <a:ext uri="{9D8B030D-6E8A-4147-A177-3AD203B41FA5}">
                      <a16:colId xmlns:a16="http://schemas.microsoft.com/office/drawing/2014/main" val="2319123383"/>
                    </a:ext>
                  </a:extLst>
                </a:gridCol>
                <a:gridCol w="1941773">
                  <a:extLst>
                    <a:ext uri="{9D8B030D-6E8A-4147-A177-3AD203B41FA5}">
                      <a16:colId xmlns:a16="http://schemas.microsoft.com/office/drawing/2014/main" val="886436423"/>
                    </a:ext>
                  </a:extLst>
                </a:gridCol>
                <a:gridCol w="1816832">
                  <a:extLst>
                    <a:ext uri="{9D8B030D-6E8A-4147-A177-3AD203B41FA5}">
                      <a16:colId xmlns:a16="http://schemas.microsoft.com/office/drawing/2014/main" val="2530491042"/>
                    </a:ext>
                  </a:extLst>
                </a:gridCol>
                <a:gridCol w="1917037">
                  <a:extLst>
                    <a:ext uri="{9D8B030D-6E8A-4147-A177-3AD203B41FA5}">
                      <a16:colId xmlns:a16="http://schemas.microsoft.com/office/drawing/2014/main" val="2824627793"/>
                    </a:ext>
                  </a:extLst>
                </a:gridCol>
              </a:tblGrid>
              <a:tr h="593455">
                <a:tc>
                  <a:txBody>
                    <a:bodyPr/>
                    <a:lstStyle/>
                    <a:p>
                      <a:pPr algn="ctr"/>
                      <a:r>
                        <a:rPr lang="pt-BR" dirty="0"/>
                        <a:t>ANO 2025</a:t>
                      </a:r>
                    </a:p>
                  </a:txBody>
                  <a:tcPr/>
                </a:tc>
                <a:tc>
                  <a:txBody>
                    <a:bodyPr/>
                    <a:lstStyle/>
                    <a:p>
                      <a:pPr algn="ctr"/>
                      <a:r>
                        <a:rPr lang="pt-BR" dirty="0"/>
                        <a:t>ANO 2026</a:t>
                      </a:r>
                    </a:p>
                  </a:txBody>
                  <a:tcPr/>
                </a:tc>
                <a:tc>
                  <a:txBody>
                    <a:bodyPr/>
                    <a:lstStyle/>
                    <a:p>
                      <a:pPr algn="ctr"/>
                      <a:r>
                        <a:rPr lang="pt-BR" dirty="0"/>
                        <a:t>ANO 2027</a:t>
                      </a:r>
                    </a:p>
                  </a:txBody>
                  <a:tcPr/>
                </a:tc>
                <a:tc>
                  <a:txBody>
                    <a:bodyPr/>
                    <a:lstStyle/>
                    <a:p>
                      <a:pPr algn="ctr"/>
                      <a:r>
                        <a:rPr lang="pt-BR" dirty="0"/>
                        <a:t>ANO 2028</a:t>
                      </a:r>
                    </a:p>
                  </a:txBody>
                  <a:tcPr/>
                </a:tc>
                <a:tc>
                  <a:txBody>
                    <a:bodyPr/>
                    <a:lstStyle/>
                    <a:p>
                      <a:pPr algn="ctr"/>
                      <a:r>
                        <a:rPr lang="pt-BR" dirty="0"/>
                        <a:t>ANO 2029</a:t>
                      </a:r>
                    </a:p>
                  </a:txBody>
                  <a:tcPr/>
                </a:tc>
                <a:tc>
                  <a:txBody>
                    <a:bodyPr/>
                    <a:lstStyle/>
                    <a:p>
                      <a:pPr algn="ctr"/>
                      <a:r>
                        <a:rPr lang="pt-BR" dirty="0"/>
                        <a:t>ANO 2030</a:t>
                      </a:r>
                    </a:p>
                  </a:txBody>
                  <a:tcPr/>
                </a:tc>
                <a:extLst>
                  <a:ext uri="{0D108BD9-81ED-4DB2-BD59-A6C34878D82A}">
                    <a16:rowId xmlns:a16="http://schemas.microsoft.com/office/drawing/2014/main" val="3669435668"/>
                  </a:ext>
                </a:extLst>
              </a:tr>
              <a:tr h="506232">
                <a:tc>
                  <a:txBody>
                    <a:bodyPr/>
                    <a:lstStyle/>
                    <a:p>
                      <a:pPr algn="ctr"/>
                      <a:r>
                        <a:rPr lang="pt-BR" b="1" dirty="0"/>
                        <a:t>R$ 125.000,00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b="1" dirty="0"/>
                        <a:t>R$ 125.000,00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b="1" dirty="0"/>
                        <a:t>R$ 100.000,00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b="1" dirty="0"/>
                        <a:t>R$ 50.000,00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b="1" dirty="0"/>
                        <a:t>R$ 50.000,00</a:t>
                      </a:r>
                    </a:p>
                  </a:txBody>
                  <a:tcPr/>
                </a:tc>
                <a:tc>
                  <a:txBody>
                    <a:bodyPr/>
                    <a:lstStyle/>
                    <a:p>
                      <a:pPr algn="ctr"/>
                      <a:r>
                        <a:rPr lang="pt-BR" b="1" dirty="0"/>
                        <a:t>R$ 50.000,00</a:t>
                      </a:r>
                    </a:p>
                  </a:txBody>
                  <a:tcPr/>
                </a:tc>
                <a:extLst>
                  <a:ext uri="{0D108BD9-81ED-4DB2-BD59-A6C34878D82A}">
                    <a16:rowId xmlns:a16="http://schemas.microsoft.com/office/drawing/2014/main" val="1420037334"/>
                  </a:ext>
                </a:extLst>
              </a:tr>
            </a:tbl>
          </a:graphicData>
        </a:graphic>
      </p:graphicFrame>
      <p:graphicFrame>
        <p:nvGraphicFramePr>
          <p:cNvPr id="8" name="Tabela 7">
            <a:extLst>
              <a:ext uri="{FF2B5EF4-FFF2-40B4-BE49-F238E27FC236}">
                <a16:creationId xmlns:a16="http://schemas.microsoft.com/office/drawing/2014/main" id="{A06D4CF9-0E94-4E62-5597-B62DA3434A3F}"/>
              </a:ext>
            </a:extLst>
          </p:cNvPr>
          <p:cNvGraphicFramePr>
            <a:graphicFrameLocks noGrp="1"/>
          </p:cNvGraphicFramePr>
          <p:nvPr>
            <p:extLst>
              <p:ext uri="{D42A27DB-BD31-4B8C-83A1-F6EECF244321}">
                <p14:modId xmlns:p14="http://schemas.microsoft.com/office/powerpoint/2010/main" val="1738065912"/>
              </p:ext>
            </p:extLst>
          </p:nvPr>
        </p:nvGraphicFramePr>
        <p:xfrm>
          <a:off x="4525702" y="4849792"/>
          <a:ext cx="3171464" cy="1481560"/>
        </p:xfrm>
        <a:graphic>
          <a:graphicData uri="http://schemas.openxmlformats.org/drawingml/2006/table">
            <a:tbl>
              <a:tblPr firstRow="1" bandRow="1">
                <a:tableStyleId>{69CF1AB2-1976-4502-BF36-3FF5EA218861}</a:tableStyleId>
              </a:tblPr>
              <a:tblGrid>
                <a:gridCol w="3171464">
                  <a:extLst>
                    <a:ext uri="{9D8B030D-6E8A-4147-A177-3AD203B41FA5}">
                      <a16:colId xmlns:a16="http://schemas.microsoft.com/office/drawing/2014/main" val="2824627793"/>
                    </a:ext>
                  </a:extLst>
                </a:gridCol>
              </a:tblGrid>
              <a:tr h="740780">
                <a:tc>
                  <a:txBody>
                    <a:bodyPr/>
                    <a:lstStyle/>
                    <a:p>
                      <a:pPr algn="ctr"/>
                      <a:r>
                        <a:rPr lang="pt-BR" sz="2000" dirty="0"/>
                        <a:t>TOTALIZANDO</a:t>
                      </a:r>
                    </a:p>
                  </a:txBody>
                  <a:tcPr/>
                </a:tc>
                <a:extLst>
                  <a:ext uri="{0D108BD9-81ED-4DB2-BD59-A6C34878D82A}">
                    <a16:rowId xmlns:a16="http://schemas.microsoft.com/office/drawing/2014/main" val="3669435668"/>
                  </a:ext>
                </a:extLst>
              </a:tr>
              <a:tr h="740780">
                <a:tc>
                  <a:txBody>
                    <a:bodyPr/>
                    <a:lstStyle/>
                    <a:p>
                      <a:pPr algn="ctr"/>
                      <a:r>
                        <a:rPr lang="pt-BR" sz="2000" b="1" dirty="0"/>
                        <a:t>R$ 500.000,00</a:t>
                      </a:r>
                    </a:p>
                  </a:txBody>
                  <a:tcPr/>
                </a:tc>
                <a:extLst>
                  <a:ext uri="{0D108BD9-81ED-4DB2-BD59-A6C34878D82A}">
                    <a16:rowId xmlns:a16="http://schemas.microsoft.com/office/drawing/2014/main" val="1420037334"/>
                  </a:ext>
                </a:extLst>
              </a:tr>
            </a:tbl>
          </a:graphicData>
        </a:graphic>
      </p:graphicFrame>
      <p:pic>
        <p:nvPicPr>
          <p:cNvPr id="9" name="Imagem 8">
            <a:extLst>
              <a:ext uri="{FF2B5EF4-FFF2-40B4-BE49-F238E27FC236}">
                <a16:creationId xmlns:a16="http://schemas.microsoft.com/office/drawing/2014/main" id="{A44419FA-4921-4263-F29D-25DA58E3E989}"/>
              </a:ext>
            </a:extLst>
          </p:cNvPr>
          <p:cNvPicPr>
            <a:picLocks noChangeAspect="1"/>
          </p:cNvPicPr>
          <p:nvPr/>
        </p:nvPicPr>
        <p:blipFill>
          <a:blip r:embed="rId2"/>
          <a:stretch>
            <a:fillRect/>
          </a:stretch>
        </p:blipFill>
        <p:spPr>
          <a:xfrm>
            <a:off x="4002686" y="1133998"/>
            <a:ext cx="4110418" cy="1385888"/>
          </a:xfrm>
          <a:prstGeom prst="rect">
            <a:avLst/>
          </a:prstGeom>
        </p:spPr>
      </p:pic>
    </p:spTree>
    <p:extLst>
      <p:ext uri="{BB962C8B-B14F-4D97-AF65-F5344CB8AC3E}">
        <p14:creationId xmlns:p14="http://schemas.microsoft.com/office/powerpoint/2010/main" val="38503022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a:extLst>
              <a:ext uri="{FF2B5EF4-FFF2-40B4-BE49-F238E27FC236}">
                <a16:creationId xmlns:a16="http://schemas.microsoft.com/office/drawing/2014/main" id="{944124F8-8F44-21AB-C765-8958CAA02CE3}"/>
              </a:ext>
            </a:extLst>
          </p:cNvPr>
          <p:cNvGraphicFramePr>
            <a:graphicFrameLocks noGrp="1"/>
          </p:cNvGraphicFramePr>
          <p:nvPr>
            <p:extLst>
              <p:ext uri="{D42A27DB-BD31-4B8C-83A1-F6EECF244321}">
                <p14:modId xmlns:p14="http://schemas.microsoft.com/office/powerpoint/2010/main" val="4059467064"/>
              </p:ext>
            </p:extLst>
          </p:nvPr>
        </p:nvGraphicFramePr>
        <p:xfrm>
          <a:off x="636607" y="234736"/>
          <a:ext cx="10486663" cy="5227972"/>
        </p:xfrm>
        <a:graphic>
          <a:graphicData uri="http://schemas.openxmlformats.org/drawingml/2006/table">
            <a:tbl>
              <a:tblPr bandRow="1">
                <a:tableStyleId>{912C8C85-51F0-491E-9774-3900AFEF0FD7}</a:tableStyleId>
              </a:tblPr>
              <a:tblGrid>
                <a:gridCol w="3553428">
                  <a:extLst>
                    <a:ext uri="{9D8B030D-6E8A-4147-A177-3AD203B41FA5}">
                      <a16:colId xmlns:a16="http://schemas.microsoft.com/office/drawing/2014/main" val="2927899412"/>
                    </a:ext>
                  </a:extLst>
                </a:gridCol>
                <a:gridCol w="1932973">
                  <a:extLst>
                    <a:ext uri="{9D8B030D-6E8A-4147-A177-3AD203B41FA5}">
                      <a16:colId xmlns:a16="http://schemas.microsoft.com/office/drawing/2014/main" val="3909474284"/>
                    </a:ext>
                  </a:extLst>
                </a:gridCol>
                <a:gridCol w="949124">
                  <a:extLst>
                    <a:ext uri="{9D8B030D-6E8A-4147-A177-3AD203B41FA5}">
                      <a16:colId xmlns:a16="http://schemas.microsoft.com/office/drawing/2014/main" val="2919540331"/>
                    </a:ext>
                  </a:extLst>
                </a:gridCol>
                <a:gridCol w="2210764">
                  <a:extLst>
                    <a:ext uri="{9D8B030D-6E8A-4147-A177-3AD203B41FA5}">
                      <a16:colId xmlns:a16="http://schemas.microsoft.com/office/drawing/2014/main" val="2381662362"/>
                    </a:ext>
                  </a:extLst>
                </a:gridCol>
                <a:gridCol w="1840374">
                  <a:extLst>
                    <a:ext uri="{9D8B030D-6E8A-4147-A177-3AD203B41FA5}">
                      <a16:colId xmlns:a16="http://schemas.microsoft.com/office/drawing/2014/main" val="2782272199"/>
                    </a:ext>
                  </a:extLst>
                </a:gridCol>
              </a:tblGrid>
              <a:tr h="106684">
                <a:tc gridSpan="5">
                  <a:txBody>
                    <a:bodyPr/>
                    <a:lstStyle/>
                    <a:p>
                      <a:pPr algn="just">
                        <a:buNone/>
                      </a:pPr>
                      <a:r>
                        <a:rPr lang="pt-BR" sz="1600" b="1" dirty="0">
                          <a:effectLst/>
                          <a:latin typeface="Arial" panose="020B0604020202020204" pitchFamily="34" charset="0"/>
                          <a:cs typeface="Arial" panose="020B0604020202020204" pitchFamily="34" charset="0"/>
                        </a:rPr>
                        <a:t>P4 - Objetivo 1 – Melhoria da experiência do turista</a:t>
                      </a:r>
                    </a:p>
                    <a:p>
                      <a:pPr algn="just">
                        <a:buNone/>
                      </a:pPr>
                      <a:r>
                        <a:rPr lang="pt-BR" sz="1600" b="1" dirty="0">
                          <a:effectLst/>
                          <a:latin typeface="Arial" panose="020B0604020202020204" pitchFamily="34" charset="0"/>
                          <a:cs typeface="Arial" panose="020B0604020202020204" pitchFamily="34" charset="0"/>
                        </a:rPr>
                        <a:t> </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28309" marR="283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2236475072"/>
                  </a:ext>
                </a:extLst>
              </a:tr>
              <a:tr h="346001">
                <a:tc>
                  <a:txBody>
                    <a:bodyPr/>
                    <a:lstStyle/>
                    <a:p>
                      <a:pPr algn="just">
                        <a:buNone/>
                      </a:pPr>
                      <a:r>
                        <a:rPr lang="pt-BR" sz="1600" b="1" dirty="0">
                          <a:effectLst/>
                          <a:latin typeface="Arial" panose="020B0604020202020204" pitchFamily="34" charset="0"/>
                          <a:cs typeface="Arial" panose="020B0604020202020204" pitchFamily="34" charset="0"/>
                        </a:rPr>
                        <a:t>Projeto</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28309" marR="283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b="1" dirty="0">
                          <a:effectLst/>
                          <a:latin typeface="Arial" panose="020B0604020202020204" pitchFamily="34" charset="0"/>
                          <a:cs typeface="Arial" panose="020B0604020202020204" pitchFamily="34" charset="0"/>
                        </a:rPr>
                        <a:t>Responsável execução</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28309" marR="283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b="1" dirty="0">
                          <a:effectLst/>
                          <a:latin typeface="Arial" panose="020B0604020202020204" pitchFamily="34" charset="0"/>
                          <a:cs typeface="Arial" panose="020B0604020202020204" pitchFamily="34" charset="0"/>
                        </a:rPr>
                        <a:t>Prazo</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28309" marR="283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b="1" dirty="0">
                          <a:effectLst/>
                          <a:latin typeface="Arial" panose="020B0604020202020204" pitchFamily="34" charset="0"/>
                          <a:cs typeface="Arial" panose="020B0604020202020204" pitchFamily="34" charset="0"/>
                        </a:rPr>
                        <a:t>Indicadores</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28309" marR="283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b="1" dirty="0">
                          <a:effectLst/>
                          <a:latin typeface="Arial" panose="020B0604020202020204" pitchFamily="34" charset="0"/>
                          <a:cs typeface="Arial" panose="020B0604020202020204" pitchFamily="34" charset="0"/>
                        </a:rPr>
                        <a:t>Fontes de financiamento</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28309" marR="283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82092981"/>
                  </a:ext>
                </a:extLst>
              </a:tr>
              <a:tr h="777060">
                <a:tc>
                  <a:txBody>
                    <a:bodyPr/>
                    <a:lstStyle/>
                    <a:p>
                      <a:pPr algn="just">
                        <a:buNone/>
                      </a:pPr>
                      <a:r>
                        <a:rPr lang="pt-BR" sz="1600" dirty="0">
                          <a:effectLst/>
                          <a:latin typeface="Arial" panose="020B0604020202020204" pitchFamily="34" charset="0"/>
                          <a:cs typeface="Arial" panose="020B0604020202020204" pitchFamily="34" charset="0"/>
                        </a:rPr>
                        <a:t>Realização do Calendário de eventos de pesca esportiva </a:t>
                      </a:r>
                      <a:r>
                        <a:rPr lang="pt-BR" sz="1600" b="1" dirty="0">
                          <a:effectLst/>
                          <a:latin typeface="Arial" panose="020B0604020202020204" pitchFamily="34" charset="0"/>
                          <a:cs typeface="Arial" panose="020B0604020202020204" pitchFamily="34" charset="0"/>
                        </a:rPr>
                        <a:t>EM PIMENTEIRAS</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28309" marR="283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dirty="0">
                          <a:effectLst/>
                          <a:latin typeface="Arial" panose="020B0604020202020204" pitchFamily="34" charset="0"/>
                          <a:cs typeface="Arial" panose="020B0604020202020204" pitchFamily="34" charset="0"/>
                        </a:rPr>
                        <a:t>SETUR/</a:t>
                      </a:r>
                    </a:p>
                    <a:p>
                      <a:pPr algn="just">
                        <a:buNone/>
                      </a:pPr>
                      <a:r>
                        <a:rPr lang="pt-BR" sz="1600" dirty="0">
                          <a:effectLst/>
                          <a:latin typeface="Arial" panose="020B0604020202020204" pitchFamily="34" charset="0"/>
                          <a:cs typeface="Arial" panose="020B0604020202020204" pitchFamily="34" charset="0"/>
                        </a:rPr>
                        <a:t>SEDEC</a:t>
                      </a:r>
                    </a:p>
                    <a:p>
                      <a:pPr algn="just">
                        <a:buNone/>
                      </a:pPr>
                      <a:r>
                        <a:rPr lang="pt-BR" sz="1600" dirty="0">
                          <a:effectLst/>
                          <a:latin typeface="Arial" panose="020B0604020202020204" pitchFamily="34" charset="0"/>
                          <a:cs typeface="Arial" panose="020B0604020202020204" pitchFamily="34" charset="0"/>
                        </a:rPr>
                        <a:t>Iniciativa Privada</a:t>
                      </a:r>
                    </a:p>
                    <a:p>
                      <a:pPr algn="just">
                        <a:buNone/>
                      </a:pPr>
                      <a:r>
                        <a:rPr lang="pt-BR" sz="1600" dirty="0">
                          <a:effectLst/>
                          <a:latin typeface="Arial" panose="020B0604020202020204" pitchFamily="34" charset="0"/>
                          <a:cs typeface="Arial" panose="020B0604020202020204" pitchFamily="34" charset="0"/>
                        </a:rPr>
                        <a:t>Instituições parceiras</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28309" marR="283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2025/</a:t>
                      </a:r>
                    </a:p>
                    <a:p>
                      <a:pPr algn="just">
                        <a:buNone/>
                      </a:pPr>
                      <a:r>
                        <a:rPr lang="pt-BR" sz="1600">
                          <a:effectLst/>
                          <a:latin typeface="Arial" panose="020B0604020202020204" pitchFamily="34" charset="0"/>
                          <a:cs typeface="Arial" panose="020B0604020202020204" pitchFamily="34" charset="0"/>
                        </a:rPr>
                        <a:t>2030</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28309" marR="283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 indent="-22860" algn="just">
                        <a:buNone/>
                      </a:pPr>
                      <a:r>
                        <a:rPr lang="pt-BR" sz="1600">
                          <a:effectLst/>
                          <a:latin typeface="Arial" panose="020B0604020202020204" pitchFamily="34" charset="0"/>
                          <a:cs typeface="Arial" panose="020B0604020202020204" pitchFamily="34" charset="0"/>
                        </a:rPr>
                        <a:t>Construção de calendário entre os 7 municípios.</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28309" marR="283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Não há</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28309" marR="283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11512708"/>
                  </a:ext>
                </a:extLst>
              </a:tr>
              <a:tr h="642870">
                <a:tc>
                  <a:txBody>
                    <a:bodyPr/>
                    <a:lstStyle/>
                    <a:p>
                      <a:pPr algn="just">
                        <a:buNone/>
                      </a:pPr>
                      <a:r>
                        <a:rPr lang="pt-BR" sz="1600" dirty="0">
                          <a:effectLst/>
                          <a:latin typeface="Arial" panose="020B0604020202020204" pitchFamily="34" charset="0"/>
                          <a:cs typeface="Arial" panose="020B0604020202020204" pitchFamily="34" charset="0"/>
                        </a:rPr>
                        <a:t>Organizar a produção do artesanato </a:t>
                      </a:r>
                      <a:r>
                        <a:rPr lang="pt-BR" sz="1600" b="1" dirty="0">
                          <a:effectLst/>
                          <a:latin typeface="Arial" panose="020B0604020202020204" pitchFamily="34" charset="0"/>
                          <a:cs typeface="Arial" panose="020B0604020202020204" pitchFamily="34" charset="0"/>
                        </a:rPr>
                        <a:t>EM PIMENTEIRAS</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28309" marR="283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dirty="0">
                          <a:effectLst/>
                          <a:latin typeface="Arial" panose="020B0604020202020204" pitchFamily="34" charset="0"/>
                          <a:cs typeface="Arial" panose="020B0604020202020204" pitchFamily="34" charset="0"/>
                        </a:rPr>
                        <a:t>SEDEC/</a:t>
                      </a:r>
                    </a:p>
                    <a:p>
                      <a:pPr algn="just">
                        <a:buNone/>
                      </a:pPr>
                      <a:r>
                        <a:rPr lang="pt-BR" sz="1600" dirty="0">
                          <a:effectLst/>
                          <a:latin typeface="Arial" panose="020B0604020202020204" pitchFamily="34" charset="0"/>
                          <a:cs typeface="Arial" panose="020B0604020202020204" pitchFamily="34" charset="0"/>
                        </a:rPr>
                        <a:t>SETUR</a:t>
                      </a:r>
                    </a:p>
                    <a:p>
                      <a:pPr algn="just">
                        <a:buNone/>
                      </a:pPr>
                      <a:r>
                        <a:rPr lang="pt-BR" sz="1600" dirty="0">
                          <a:effectLst/>
                          <a:latin typeface="Arial" panose="020B0604020202020204" pitchFamily="34" charset="0"/>
                          <a:cs typeface="Arial" panose="020B0604020202020204" pitchFamily="34" charset="0"/>
                        </a:rPr>
                        <a:t>Iniciativa Privada</a:t>
                      </a:r>
                    </a:p>
                    <a:p>
                      <a:pPr algn="just">
                        <a:buNone/>
                      </a:pPr>
                      <a:r>
                        <a:rPr lang="pt-BR" sz="1600" dirty="0">
                          <a:effectLst/>
                          <a:latin typeface="Arial" panose="020B0604020202020204" pitchFamily="34" charset="0"/>
                          <a:cs typeface="Arial" panose="020B0604020202020204" pitchFamily="34" charset="0"/>
                        </a:rPr>
                        <a:t>Instituições parceiras: SEBRAE E FECOMERCIO. </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28309" marR="283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dirty="0">
                          <a:effectLst/>
                          <a:latin typeface="Arial" panose="020B0604020202020204" pitchFamily="34" charset="0"/>
                          <a:cs typeface="Arial" panose="020B0604020202020204" pitchFamily="34" charset="0"/>
                        </a:rPr>
                        <a:t>2025/</a:t>
                      </a:r>
                    </a:p>
                    <a:p>
                      <a:pPr algn="just">
                        <a:buNone/>
                      </a:pPr>
                      <a:r>
                        <a:rPr lang="pt-BR" sz="1600" dirty="0">
                          <a:effectLst/>
                          <a:latin typeface="Arial" panose="020B0604020202020204" pitchFamily="34" charset="0"/>
                          <a:cs typeface="Arial" panose="020B0604020202020204" pitchFamily="34" charset="0"/>
                        </a:rPr>
                        <a:t>2030</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28309" marR="283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 indent="-22860" algn="just">
                        <a:buNone/>
                      </a:pPr>
                      <a:r>
                        <a:rPr lang="pt-BR" sz="1600">
                          <a:effectLst/>
                          <a:latin typeface="Arial" panose="020B0604020202020204" pitchFamily="34" charset="0"/>
                          <a:cs typeface="Arial" panose="020B0604020202020204" pitchFamily="34" charset="0"/>
                        </a:rPr>
                        <a:t>Identificação da matéria prima em cada município</a:t>
                      </a:r>
                    </a:p>
                    <a:p>
                      <a:pPr marL="22860" indent="-22860" algn="just">
                        <a:buNone/>
                      </a:pPr>
                      <a:r>
                        <a:rPr lang="pt-BR" sz="1600">
                          <a:effectLst/>
                          <a:latin typeface="Arial" panose="020B0604020202020204" pitchFamily="34" charset="0"/>
                          <a:cs typeface="Arial" panose="020B0604020202020204" pitchFamily="34" charset="0"/>
                        </a:rPr>
                        <a:t> </a:t>
                      </a:r>
                    </a:p>
                    <a:p>
                      <a:pPr marL="22860" indent="-22860" algn="just">
                        <a:buNone/>
                      </a:pPr>
                      <a:r>
                        <a:rPr lang="pt-BR" sz="1600">
                          <a:effectLst/>
                          <a:latin typeface="Arial" panose="020B0604020202020204" pitchFamily="34" charset="0"/>
                          <a:cs typeface="Arial" panose="020B0604020202020204" pitchFamily="34" charset="0"/>
                        </a:rPr>
                        <a:t> </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28309" marR="283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dirty="0">
                          <a:effectLst/>
                          <a:latin typeface="Arial" panose="020B0604020202020204" pitchFamily="34" charset="0"/>
                          <a:cs typeface="Arial" panose="020B0604020202020204" pitchFamily="34" charset="0"/>
                        </a:rPr>
                        <a:t>Ministério da Cultura</a:t>
                      </a:r>
                    </a:p>
                    <a:p>
                      <a:pPr algn="just">
                        <a:buNone/>
                      </a:pPr>
                      <a:r>
                        <a:rPr lang="pt-BR" sz="1600" dirty="0">
                          <a:effectLst/>
                          <a:latin typeface="Arial" panose="020B0604020202020204" pitchFamily="34" charset="0"/>
                          <a:cs typeface="Arial" panose="020B0604020202020204" pitchFamily="34" charset="0"/>
                        </a:rPr>
                        <a:t>Governo do estado</a:t>
                      </a:r>
                    </a:p>
                    <a:p>
                      <a:pPr algn="just">
                        <a:buNone/>
                      </a:pPr>
                      <a:r>
                        <a:rPr lang="pt-BR" sz="1600" dirty="0">
                          <a:effectLst/>
                          <a:latin typeface="Arial" panose="020B0604020202020204" pitchFamily="34" charset="0"/>
                          <a:cs typeface="Arial" panose="020B0604020202020204" pitchFamily="34" charset="0"/>
                        </a:rPr>
                        <a:t>SEBRAE</a:t>
                      </a:r>
                    </a:p>
                    <a:p>
                      <a:pPr algn="just">
                        <a:buNone/>
                      </a:pPr>
                      <a:r>
                        <a:rPr lang="pt-BR" sz="1600" dirty="0">
                          <a:effectLst/>
                          <a:latin typeface="Arial" panose="020B0604020202020204" pitchFamily="34" charset="0"/>
                          <a:cs typeface="Arial" panose="020B0604020202020204" pitchFamily="34" charset="0"/>
                        </a:rPr>
                        <a:t>Ministério do Turismo</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28309" marR="283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93789301"/>
                  </a:ext>
                </a:extLst>
              </a:tr>
              <a:tr h="809170">
                <a:tc>
                  <a:txBody>
                    <a:bodyPr/>
                    <a:lstStyle/>
                    <a:p>
                      <a:pPr algn="just">
                        <a:buNone/>
                      </a:pPr>
                      <a:r>
                        <a:rPr lang="pt-BR" sz="1600" dirty="0">
                          <a:effectLst/>
                          <a:latin typeface="Arial" panose="020B0604020202020204" pitchFamily="34" charset="0"/>
                          <a:cs typeface="Arial" panose="020B0604020202020204" pitchFamily="34" charset="0"/>
                        </a:rPr>
                        <a:t>Identificação da gastronomia - concurso Prato Típico.</a:t>
                      </a:r>
                      <a:r>
                        <a:rPr lang="pt-BR" sz="1600" b="1" dirty="0">
                          <a:effectLst/>
                          <a:latin typeface="Arial" panose="020B0604020202020204" pitchFamily="34" charset="0"/>
                          <a:cs typeface="Arial" panose="020B0604020202020204" pitchFamily="34" charset="0"/>
                        </a:rPr>
                        <a:t> EM PIMENTEIRAS</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28309" marR="283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SEDEC</a:t>
                      </a:r>
                    </a:p>
                    <a:p>
                      <a:pPr algn="just">
                        <a:buNone/>
                      </a:pPr>
                      <a:r>
                        <a:rPr lang="pt-BR" sz="1600">
                          <a:effectLst/>
                          <a:latin typeface="Arial" panose="020B0604020202020204" pitchFamily="34" charset="0"/>
                          <a:cs typeface="Arial" panose="020B0604020202020204" pitchFamily="34" charset="0"/>
                        </a:rPr>
                        <a:t>SETUR</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28309" marR="283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2025-2026</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28309" marR="283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 indent="-22860" algn="just">
                        <a:buNone/>
                      </a:pPr>
                      <a:r>
                        <a:rPr lang="pt-BR" sz="1600">
                          <a:effectLst/>
                          <a:highlight>
                            <a:srgbClr val="FFFFFF"/>
                          </a:highlight>
                          <a:latin typeface="Arial" panose="020B0604020202020204" pitchFamily="34" charset="0"/>
                          <a:cs typeface="Arial" panose="020B0604020202020204" pitchFamily="34" charset="0"/>
                        </a:rPr>
                        <a:t>Criação do concurso de gastronomia</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28309" marR="283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dirty="0">
                          <a:effectLst/>
                          <a:latin typeface="Arial" panose="020B0604020202020204" pitchFamily="34" charset="0"/>
                          <a:cs typeface="Arial" panose="020B0604020202020204" pitchFamily="34" charset="0"/>
                        </a:rPr>
                        <a:t>Governo do Estado</a:t>
                      </a:r>
                    </a:p>
                    <a:p>
                      <a:pPr algn="just">
                        <a:buNone/>
                      </a:pPr>
                      <a:r>
                        <a:rPr lang="pt-BR" sz="1600" dirty="0">
                          <a:effectLst/>
                          <a:latin typeface="Arial" panose="020B0604020202020204" pitchFamily="34" charset="0"/>
                          <a:cs typeface="Arial" panose="020B0604020202020204" pitchFamily="34" charset="0"/>
                        </a:rPr>
                        <a:t> SEBRAE</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28309" marR="283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00529410"/>
                  </a:ext>
                </a:extLst>
              </a:tr>
              <a:tr h="761202">
                <a:tc>
                  <a:txBody>
                    <a:bodyPr/>
                    <a:lstStyle/>
                    <a:p>
                      <a:pPr algn="just">
                        <a:buNone/>
                      </a:pPr>
                      <a:r>
                        <a:rPr lang="pt-BR" sz="1600" dirty="0">
                          <a:effectLst/>
                          <a:latin typeface="Arial" panose="020B0604020202020204" pitchFamily="34" charset="0"/>
                          <a:cs typeface="Arial" panose="020B0604020202020204" pitchFamily="34" charset="0"/>
                        </a:rPr>
                        <a:t>Articulação para Criação do calendário das manifestações culturais</a:t>
                      </a:r>
                      <a:r>
                        <a:rPr lang="pt-BR" sz="1600">
                          <a:effectLst/>
                          <a:latin typeface="Arial" panose="020B0604020202020204" pitchFamily="34" charset="0"/>
                          <a:cs typeface="Arial" panose="020B0604020202020204" pitchFamily="34" charset="0"/>
                        </a:rPr>
                        <a:t>, </a:t>
                      </a:r>
                      <a:r>
                        <a:rPr lang="pt-BR" sz="1600" b="1">
                          <a:effectLst/>
                          <a:latin typeface="Arial" panose="020B0604020202020204" pitchFamily="34" charset="0"/>
                          <a:cs typeface="Arial" panose="020B0604020202020204" pitchFamily="34" charset="0"/>
                        </a:rPr>
                        <a:t>EM PIMENTEIRAS</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28309" marR="283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SEDEC</a:t>
                      </a:r>
                    </a:p>
                    <a:p>
                      <a:pPr algn="just">
                        <a:buNone/>
                      </a:pPr>
                      <a:r>
                        <a:rPr lang="pt-BR" sz="1600">
                          <a:effectLst/>
                          <a:latin typeface="Arial" panose="020B0604020202020204" pitchFamily="34" charset="0"/>
                          <a:cs typeface="Arial" panose="020B0604020202020204" pitchFamily="34" charset="0"/>
                        </a:rPr>
                        <a:t>SETUR</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28309" marR="283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2026-2030</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28309" marR="283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 indent="-22860" algn="just">
                        <a:buNone/>
                      </a:pPr>
                      <a:r>
                        <a:rPr lang="pt-BR" sz="1600">
                          <a:effectLst/>
                          <a:latin typeface="Arial" panose="020B0604020202020204" pitchFamily="34" charset="0"/>
                          <a:cs typeface="Arial" panose="020B0604020202020204" pitchFamily="34" charset="0"/>
                        </a:rPr>
                        <a:t>Criação do Calendário dos municípios impactados</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28309" marR="283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dirty="0">
                          <a:effectLst/>
                          <a:latin typeface="Arial" panose="020B0604020202020204" pitchFamily="34" charset="0"/>
                          <a:cs typeface="Arial" panose="020B0604020202020204" pitchFamily="34" charset="0"/>
                        </a:rPr>
                        <a:t>Recursos próprios do governo do Estado</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28309" marR="283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43905644"/>
                  </a:ext>
                </a:extLst>
              </a:tr>
            </a:tbl>
          </a:graphicData>
        </a:graphic>
      </p:graphicFrame>
    </p:spTree>
    <p:extLst>
      <p:ext uri="{BB962C8B-B14F-4D97-AF65-F5344CB8AC3E}">
        <p14:creationId xmlns:p14="http://schemas.microsoft.com/office/powerpoint/2010/main" val="42355017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DB90B940-5612-0716-BA1B-B7B56185F44A}"/>
              </a:ext>
            </a:extLst>
          </p:cNvPr>
          <p:cNvSpPr txBox="1"/>
          <p:nvPr/>
        </p:nvSpPr>
        <p:spPr>
          <a:xfrm>
            <a:off x="2095017" y="1261641"/>
            <a:ext cx="7569843" cy="3724096"/>
          </a:xfrm>
          <a:prstGeom prst="rect">
            <a:avLst/>
          </a:prstGeom>
          <a:solidFill>
            <a:schemeClr val="accent1">
              <a:lumMod val="20000"/>
              <a:lumOff val="80000"/>
            </a:schemeClr>
          </a:solidFill>
        </p:spPr>
        <p:txBody>
          <a:bodyPr wrap="square" rtlCol="0">
            <a:spAutoFit/>
          </a:bodyPr>
          <a:lstStyle/>
          <a:p>
            <a:pPr algn="ctr"/>
            <a:r>
              <a:rPr lang="pt-BR" sz="2000" b="1" dirty="0">
                <a:latin typeface="Arial" panose="020B0604020202020204" pitchFamily="34" charset="0"/>
                <a:cs typeface="Arial" panose="020B0604020202020204" pitchFamily="34" charset="0"/>
              </a:rPr>
              <a:t>REGULARIZAÇÃO FUNDIÁRIA</a:t>
            </a:r>
          </a:p>
          <a:p>
            <a:pPr algn="ctr"/>
            <a:endParaRPr lang="pt-BR" sz="2000" b="1" dirty="0">
              <a:latin typeface="Arial" panose="020B0604020202020204" pitchFamily="34" charset="0"/>
              <a:cs typeface="Arial" panose="020B0604020202020204" pitchFamily="34" charset="0"/>
            </a:endParaRPr>
          </a:p>
          <a:p>
            <a:pPr algn="ctr"/>
            <a:r>
              <a:rPr lang="pt-BR" sz="2000" b="1" dirty="0">
                <a:latin typeface="Arial" panose="020B0604020202020204" pitchFamily="34" charset="0"/>
                <a:cs typeface="Arial" panose="020B0604020202020204" pitchFamily="34" charset="0"/>
              </a:rPr>
              <a:t>AÇÃO IMPORTANTE PARA ATRAÇÃO DE INVESTIMENTOS E INVESTIDORES PARA O TURISMO DA PESCA</a:t>
            </a:r>
          </a:p>
          <a:p>
            <a:pPr algn="ctr"/>
            <a:endParaRPr lang="pt-BR" sz="2000" b="1" dirty="0">
              <a:latin typeface="Arial" panose="020B0604020202020204" pitchFamily="34" charset="0"/>
              <a:cs typeface="Arial" panose="020B0604020202020204" pitchFamily="34" charset="0"/>
            </a:endParaRPr>
          </a:p>
          <a:p>
            <a:pPr algn="ctr"/>
            <a:r>
              <a:rPr lang="pt-BR" sz="2000" b="1" dirty="0">
                <a:latin typeface="Arial" panose="020B0604020202020204" pitchFamily="34" charset="0"/>
                <a:cs typeface="Arial" panose="020B0604020202020204" pitchFamily="34" charset="0"/>
              </a:rPr>
              <a:t>ESTA AÇÃO NÃO CONSTA COMO PROJETO.</a:t>
            </a:r>
          </a:p>
          <a:p>
            <a:pPr algn="ctr"/>
            <a:endParaRPr lang="pt-BR" sz="2000" b="1" dirty="0">
              <a:latin typeface="Arial" panose="020B0604020202020204" pitchFamily="34" charset="0"/>
              <a:cs typeface="Arial" panose="020B0604020202020204" pitchFamily="34" charset="0"/>
            </a:endParaRPr>
          </a:p>
          <a:p>
            <a:pPr algn="ctr"/>
            <a:r>
              <a:rPr lang="pt-BR" sz="2000" b="1" dirty="0">
                <a:latin typeface="Arial" panose="020B0604020202020204" pitchFamily="34" charset="0"/>
                <a:cs typeface="Arial" panose="020B0604020202020204" pitchFamily="34" charset="0"/>
              </a:rPr>
              <a:t>NESTE QUESITO VALE UMA ANÁLISE DO ESTADO EM CADA MUNICÍPIO IMPACTADO PELO PROJETO, VISANDO AS ESTRATÉGIA DE REGULARIZAÇÃO.</a:t>
            </a:r>
          </a:p>
          <a:p>
            <a:endParaRPr lang="pt-BR" dirty="0"/>
          </a:p>
          <a:p>
            <a:endParaRPr lang="pt-BR" dirty="0"/>
          </a:p>
        </p:txBody>
      </p:sp>
    </p:spTree>
    <p:extLst>
      <p:ext uri="{BB962C8B-B14F-4D97-AF65-F5344CB8AC3E}">
        <p14:creationId xmlns:p14="http://schemas.microsoft.com/office/powerpoint/2010/main" val="8853507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64D2207-AA67-DAD1-D42E-7A07328CA8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9" name="Rectangle 1">
            <a:extLst>
              <a:ext uri="{FF2B5EF4-FFF2-40B4-BE49-F238E27FC236}">
                <a16:creationId xmlns:a16="http://schemas.microsoft.com/office/drawing/2014/main" id="{BD834FE2-D79B-179A-93FB-959FA1189F5D}"/>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13" name="Tabela 12">
            <a:extLst>
              <a:ext uri="{FF2B5EF4-FFF2-40B4-BE49-F238E27FC236}">
                <a16:creationId xmlns:a16="http://schemas.microsoft.com/office/drawing/2014/main" id="{CC1E0EE2-6CBF-BD7B-9992-5700B6B07759}"/>
              </a:ext>
            </a:extLst>
          </p:cNvPr>
          <p:cNvGraphicFramePr>
            <a:graphicFrameLocks noGrp="1"/>
          </p:cNvGraphicFramePr>
          <p:nvPr>
            <p:extLst>
              <p:ext uri="{D42A27DB-BD31-4B8C-83A1-F6EECF244321}">
                <p14:modId xmlns:p14="http://schemas.microsoft.com/office/powerpoint/2010/main" val="691290711"/>
              </p:ext>
            </p:extLst>
          </p:nvPr>
        </p:nvGraphicFramePr>
        <p:xfrm>
          <a:off x="1146223" y="1563961"/>
          <a:ext cx="9899554" cy="4543431"/>
        </p:xfrm>
        <a:graphic>
          <a:graphicData uri="http://schemas.openxmlformats.org/drawingml/2006/table">
            <a:tbl>
              <a:tblPr firstRow="1" bandRow="1">
                <a:tableStyleId>{5C22544A-7EE6-4342-B048-85BDC9FD1C3A}</a:tableStyleId>
              </a:tblPr>
              <a:tblGrid>
                <a:gridCol w="741992">
                  <a:extLst>
                    <a:ext uri="{9D8B030D-6E8A-4147-A177-3AD203B41FA5}">
                      <a16:colId xmlns:a16="http://schemas.microsoft.com/office/drawing/2014/main" val="455854243"/>
                    </a:ext>
                  </a:extLst>
                </a:gridCol>
                <a:gridCol w="4294984">
                  <a:extLst>
                    <a:ext uri="{9D8B030D-6E8A-4147-A177-3AD203B41FA5}">
                      <a16:colId xmlns:a16="http://schemas.microsoft.com/office/drawing/2014/main" val="2655462015"/>
                    </a:ext>
                  </a:extLst>
                </a:gridCol>
                <a:gridCol w="4862578">
                  <a:extLst>
                    <a:ext uri="{9D8B030D-6E8A-4147-A177-3AD203B41FA5}">
                      <a16:colId xmlns:a16="http://schemas.microsoft.com/office/drawing/2014/main" val="3518763042"/>
                    </a:ext>
                  </a:extLst>
                </a:gridCol>
              </a:tblGrid>
              <a:tr h="413131">
                <a:tc>
                  <a:txBody>
                    <a:bodyPr/>
                    <a:lstStyle/>
                    <a:p>
                      <a:r>
                        <a:rPr lang="pt-BR" dirty="0"/>
                        <a:t>Nº</a:t>
                      </a:r>
                    </a:p>
                  </a:txBody>
                  <a:tcPr/>
                </a:tc>
                <a:tc>
                  <a:txBody>
                    <a:bodyPr/>
                    <a:lstStyle/>
                    <a:p>
                      <a:r>
                        <a:rPr lang="pt-BR" dirty="0"/>
                        <a:t>ETAPAS</a:t>
                      </a:r>
                    </a:p>
                  </a:txBody>
                  <a:tcPr/>
                </a:tc>
                <a:tc>
                  <a:txBody>
                    <a:bodyPr/>
                    <a:lstStyle/>
                    <a:p>
                      <a:r>
                        <a:rPr lang="pt-BR" dirty="0"/>
                        <a:t>STATUS</a:t>
                      </a:r>
                    </a:p>
                  </a:txBody>
                  <a:tcPr/>
                </a:tc>
                <a:extLst>
                  <a:ext uri="{0D108BD9-81ED-4DB2-BD59-A6C34878D82A}">
                    <a16:rowId xmlns:a16="http://schemas.microsoft.com/office/drawing/2014/main" val="4242585389"/>
                  </a:ext>
                </a:extLst>
              </a:tr>
              <a:tr h="413131">
                <a:tc>
                  <a:txBody>
                    <a:bodyPr/>
                    <a:lstStyle/>
                    <a:p>
                      <a:r>
                        <a:rPr lang="pt-BR" dirty="0"/>
                        <a:t>1</a:t>
                      </a:r>
                    </a:p>
                  </a:txBody>
                  <a:tcPr/>
                </a:tc>
                <a:tc>
                  <a:txBody>
                    <a:bodyPr/>
                    <a:lstStyle/>
                    <a:p>
                      <a:r>
                        <a:rPr lang="pt-BR" dirty="0"/>
                        <a:t>PLANO DE TRABALHO</a:t>
                      </a:r>
                    </a:p>
                  </a:txBody>
                  <a:tcPr anchor="ctr"/>
                </a:tc>
                <a:tc>
                  <a:txBody>
                    <a:bodyPr/>
                    <a:lstStyle/>
                    <a:p>
                      <a:r>
                        <a:rPr lang="pt-BR" dirty="0"/>
                        <a:t>ENTREGUE E APROVADO</a:t>
                      </a:r>
                    </a:p>
                  </a:txBody>
                  <a:tcPr anchor="ctr"/>
                </a:tc>
                <a:extLst>
                  <a:ext uri="{0D108BD9-81ED-4DB2-BD59-A6C34878D82A}">
                    <a16:rowId xmlns:a16="http://schemas.microsoft.com/office/drawing/2014/main" val="1736324985"/>
                  </a:ext>
                </a:extLst>
              </a:tr>
              <a:tr h="413131">
                <a:tc>
                  <a:txBody>
                    <a:bodyPr/>
                    <a:lstStyle/>
                    <a:p>
                      <a:r>
                        <a:rPr lang="pt-BR" dirty="0"/>
                        <a:t>2</a:t>
                      </a:r>
                    </a:p>
                  </a:txBody>
                  <a:tcPr/>
                </a:tc>
                <a:tc>
                  <a:txBody>
                    <a:bodyPr/>
                    <a:lstStyle/>
                    <a:p>
                      <a:r>
                        <a:rPr lang="pt-BR" dirty="0"/>
                        <a:t>DIAGNÓSTICO</a:t>
                      </a:r>
                    </a:p>
                  </a:txBody>
                  <a:tcPr anchor="ctr"/>
                </a:tc>
                <a:tc>
                  <a:txBody>
                    <a:bodyPr/>
                    <a:lstStyle/>
                    <a:p>
                      <a:r>
                        <a:rPr lang="pt-BR" dirty="0"/>
                        <a:t>ENTREGUE E APROVADO</a:t>
                      </a:r>
                    </a:p>
                  </a:txBody>
                  <a:tcPr anchor="ctr"/>
                </a:tc>
                <a:extLst>
                  <a:ext uri="{0D108BD9-81ED-4DB2-BD59-A6C34878D82A}">
                    <a16:rowId xmlns:a16="http://schemas.microsoft.com/office/drawing/2014/main" val="704580617"/>
                  </a:ext>
                </a:extLst>
              </a:tr>
              <a:tr h="413131">
                <a:tc>
                  <a:txBody>
                    <a:bodyPr/>
                    <a:lstStyle/>
                    <a:p>
                      <a:r>
                        <a:rPr lang="pt-BR" dirty="0"/>
                        <a:t>3</a:t>
                      </a:r>
                    </a:p>
                  </a:txBody>
                  <a:tcPr/>
                </a:tc>
                <a:tc>
                  <a:txBody>
                    <a:bodyPr/>
                    <a:lstStyle/>
                    <a:p>
                      <a:r>
                        <a:rPr lang="pt-BR" dirty="0"/>
                        <a:t>AUDIÊNCIAS PÚBLICAS</a:t>
                      </a:r>
                    </a:p>
                  </a:txBody>
                  <a:tcPr anchor="ctr"/>
                </a:tc>
                <a:tc>
                  <a:txBody>
                    <a:bodyPr/>
                    <a:lstStyle/>
                    <a:p>
                      <a:r>
                        <a:rPr lang="pt-BR" dirty="0"/>
                        <a:t>ENTREGUE E APROVADO</a:t>
                      </a:r>
                    </a:p>
                  </a:txBody>
                  <a:tcPr anchor="ctr"/>
                </a:tc>
                <a:extLst>
                  <a:ext uri="{0D108BD9-81ED-4DB2-BD59-A6C34878D82A}">
                    <a16:rowId xmlns:a16="http://schemas.microsoft.com/office/drawing/2014/main" val="1736292761"/>
                  </a:ext>
                </a:extLst>
              </a:tr>
              <a:tr h="412121">
                <a:tc>
                  <a:txBody>
                    <a:bodyPr/>
                    <a:lstStyle/>
                    <a:p>
                      <a:r>
                        <a:rPr lang="pt-BR" dirty="0"/>
                        <a:t>4</a:t>
                      </a:r>
                    </a:p>
                  </a:txBody>
                  <a:tcPr/>
                </a:tc>
                <a:tc>
                  <a:txBody>
                    <a:bodyPr/>
                    <a:lstStyle/>
                    <a:p>
                      <a:r>
                        <a:rPr lang="pt-BR" dirty="0"/>
                        <a:t>PAINEL DE MONITORAMENTO</a:t>
                      </a:r>
                    </a:p>
                  </a:txBody>
                  <a:tcPr anchor="ctr"/>
                </a:tc>
                <a:tc>
                  <a:txBody>
                    <a:bodyPr/>
                    <a:lstStyle/>
                    <a:p>
                      <a:r>
                        <a:rPr lang="pt-BR" dirty="0"/>
                        <a:t>ENTREGUE E APROVADO</a:t>
                      </a:r>
                    </a:p>
                  </a:txBody>
                  <a:tcPr anchor="ctr"/>
                </a:tc>
                <a:extLst>
                  <a:ext uri="{0D108BD9-81ED-4DB2-BD59-A6C34878D82A}">
                    <a16:rowId xmlns:a16="http://schemas.microsoft.com/office/drawing/2014/main" val="1700851454"/>
                  </a:ext>
                </a:extLst>
              </a:tr>
              <a:tr h="413131">
                <a:tc>
                  <a:txBody>
                    <a:bodyPr/>
                    <a:lstStyle/>
                    <a:p>
                      <a:r>
                        <a:rPr lang="pt-BR" dirty="0"/>
                        <a:t>5</a:t>
                      </a:r>
                    </a:p>
                  </a:txBody>
                  <a:tcPr/>
                </a:tc>
                <a:tc>
                  <a:txBody>
                    <a:bodyPr/>
                    <a:lstStyle/>
                    <a:p>
                      <a:r>
                        <a:rPr lang="pt-BR" dirty="0"/>
                        <a:t>PLANO DE AÇÃO</a:t>
                      </a:r>
                    </a:p>
                  </a:txBody>
                  <a:tcPr anchor="ctr"/>
                </a:tc>
                <a:tc>
                  <a:txBody>
                    <a:bodyPr/>
                    <a:lstStyle/>
                    <a:p>
                      <a:r>
                        <a:rPr lang="pt-BR" dirty="0"/>
                        <a:t>ENTREGUE E APROVADO</a:t>
                      </a:r>
                    </a:p>
                  </a:txBody>
                  <a:tcPr anchor="ctr"/>
                </a:tc>
                <a:extLst>
                  <a:ext uri="{0D108BD9-81ED-4DB2-BD59-A6C34878D82A}">
                    <a16:rowId xmlns:a16="http://schemas.microsoft.com/office/drawing/2014/main" val="4229784595"/>
                  </a:ext>
                </a:extLst>
              </a:tr>
              <a:tr h="413131">
                <a:tc>
                  <a:txBody>
                    <a:bodyPr/>
                    <a:lstStyle/>
                    <a:p>
                      <a:r>
                        <a:rPr lang="pt-BR" dirty="0"/>
                        <a:t>6</a:t>
                      </a:r>
                    </a:p>
                  </a:txBody>
                  <a:tcPr/>
                </a:tc>
                <a:tc>
                  <a:txBody>
                    <a:bodyPr/>
                    <a:lstStyle/>
                    <a:p>
                      <a:r>
                        <a:rPr lang="pt-BR" dirty="0"/>
                        <a:t>PROGNÓSTICO</a:t>
                      </a:r>
                    </a:p>
                  </a:txBody>
                  <a:tcPr anchor="ctr"/>
                </a:tc>
                <a:tc>
                  <a:txBody>
                    <a:bodyPr/>
                    <a:lstStyle/>
                    <a:p>
                      <a:r>
                        <a:rPr lang="pt-BR" dirty="0"/>
                        <a:t>ENTREGUE E APROVADO</a:t>
                      </a:r>
                    </a:p>
                  </a:txBody>
                  <a:tcPr anchor="ctr"/>
                </a:tc>
                <a:extLst>
                  <a:ext uri="{0D108BD9-81ED-4DB2-BD59-A6C34878D82A}">
                    <a16:rowId xmlns:a16="http://schemas.microsoft.com/office/drawing/2014/main" val="1315621656"/>
                  </a:ext>
                </a:extLst>
              </a:tr>
              <a:tr h="413131">
                <a:tc>
                  <a:txBody>
                    <a:bodyPr/>
                    <a:lstStyle/>
                    <a:p>
                      <a:r>
                        <a:rPr lang="pt-BR" dirty="0"/>
                        <a:t>7</a:t>
                      </a:r>
                    </a:p>
                  </a:txBody>
                  <a:tcPr/>
                </a:tc>
                <a:tc>
                  <a:txBody>
                    <a:bodyPr/>
                    <a:lstStyle/>
                    <a:p>
                      <a:r>
                        <a:rPr lang="pt-BR" dirty="0"/>
                        <a:t>MENTORIA</a:t>
                      </a:r>
                    </a:p>
                  </a:txBody>
                  <a:tcPr anchor="ctr"/>
                </a:tc>
                <a:tc>
                  <a:txBody>
                    <a:bodyPr/>
                    <a:lstStyle/>
                    <a:p>
                      <a:r>
                        <a:rPr lang="pt-BR" dirty="0"/>
                        <a:t>EM EXECUÇÃO </a:t>
                      </a:r>
                      <a:r>
                        <a:rPr lang="pt-BR"/>
                        <a:t>( JUN/26)</a:t>
                      </a:r>
                      <a:endParaRPr lang="pt-BR" dirty="0"/>
                    </a:p>
                  </a:txBody>
                  <a:tcPr anchor="ctr"/>
                </a:tc>
                <a:extLst>
                  <a:ext uri="{0D108BD9-81ED-4DB2-BD59-A6C34878D82A}">
                    <a16:rowId xmlns:a16="http://schemas.microsoft.com/office/drawing/2014/main" val="3215164813"/>
                  </a:ext>
                </a:extLst>
              </a:tr>
              <a:tr h="413131">
                <a:tc>
                  <a:txBody>
                    <a:bodyPr/>
                    <a:lstStyle/>
                    <a:p>
                      <a:r>
                        <a:rPr lang="pt-BR" dirty="0"/>
                        <a:t>8</a:t>
                      </a:r>
                    </a:p>
                  </a:txBody>
                  <a:tcPr/>
                </a:tc>
                <a:tc>
                  <a:txBody>
                    <a:bodyPr/>
                    <a:lstStyle/>
                    <a:p>
                      <a:r>
                        <a:rPr lang="pt-BR" dirty="0"/>
                        <a:t>MINUTA PLANO FINAL</a:t>
                      </a:r>
                    </a:p>
                  </a:txBody>
                  <a:tcPr anchor="ctr"/>
                </a:tc>
                <a:tc>
                  <a:txBody>
                    <a:bodyPr/>
                    <a:lstStyle/>
                    <a:p>
                      <a:r>
                        <a:rPr lang="pt-BR" dirty="0"/>
                        <a:t>ENTREGUE E APROVADO</a:t>
                      </a:r>
                    </a:p>
                  </a:txBody>
                  <a:tcPr anchor="ctr"/>
                </a:tc>
                <a:extLst>
                  <a:ext uri="{0D108BD9-81ED-4DB2-BD59-A6C34878D82A}">
                    <a16:rowId xmlns:a16="http://schemas.microsoft.com/office/drawing/2014/main" val="1379813140"/>
                  </a:ext>
                </a:extLst>
              </a:tr>
              <a:tr h="413131">
                <a:tc>
                  <a:txBody>
                    <a:bodyPr/>
                    <a:lstStyle/>
                    <a:p>
                      <a:r>
                        <a:rPr lang="pt-BR" dirty="0"/>
                        <a:t>9</a:t>
                      </a:r>
                    </a:p>
                  </a:txBody>
                  <a:tcPr/>
                </a:tc>
                <a:tc>
                  <a:txBody>
                    <a:bodyPr/>
                    <a:lstStyle/>
                    <a:p>
                      <a:r>
                        <a:rPr lang="pt-BR" dirty="0"/>
                        <a:t>AUDIENCIA PUBLICA</a:t>
                      </a:r>
                    </a:p>
                  </a:txBody>
                  <a:tcPr anchor="ctr"/>
                </a:tc>
                <a:tc>
                  <a:txBody>
                    <a:bodyPr/>
                    <a:lstStyle/>
                    <a:p>
                      <a:r>
                        <a:rPr lang="pt-BR" dirty="0"/>
                        <a:t>EM ANDAMENTO</a:t>
                      </a:r>
                    </a:p>
                  </a:txBody>
                  <a:tcPr anchor="ctr"/>
                </a:tc>
                <a:extLst>
                  <a:ext uri="{0D108BD9-81ED-4DB2-BD59-A6C34878D82A}">
                    <a16:rowId xmlns:a16="http://schemas.microsoft.com/office/drawing/2014/main" val="2243956063"/>
                  </a:ext>
                </a:extLst>
              </a:tr>
              <a:tr h="413131">
                <a:tc>
                  <a:txBody>
                    <a:bodyPr/>
                    <a:lstStyle/>
                    <a:p>
                      <a:r>
                        <a:rPr lang="pt-BR" dirty="0"/>
                        <a:t>10 </a:t>
                      </a:r>
                    </a:p>
                  </a:txBody>
                  <a:tcPr/>
                </a:tc>
                <a:tc>
                  <a:txBody>
                    <a:bodyPr/>
                    <a:lstStyle/>
                    <a:p>
                      <a:r>
                        <a:rPr lang="pt-BR" dirty="0"/>
                        <a:t>PLANO FINAL</a:t>
                      </a:r>
                    </a:p>
                  </a:txBody>
                  <a:tcPr anchor="ctr"/>
                </a:tc>
                <a:tc>
                  <a:txBody>
                    <a:bodyPr/>
                    <a:lstStyle/>
                    <a:p>
                      <a:r>
                        <a:rPr lang="pt-BR" dirty="0"/>
                        <a:t>A REALIZAR</a:t>
                      </a:r>
                    </a:p>
                  </a:txBody>
                  <a:tcPr anchor="ctr"/>
                </a:tc>
                <a:extLst>
                  <a:ext uri="{0D108BD9-81ED-4DB2-BD59-A6C34878D82A}">
                    <a16:rowId xmlns:a16="http://schemas.microsoft.com/office/drawing/2014/main" val="3524703055"/>
                  </a:ext>
                </a:extLst>
              </a:tr>
            </a:tbl>
          </a:graphicData>
        </a:graphic>
      </p:graphicFrame>
      <p:sp>
        <p:nvSpPr>
          <p:cNvPr id="16" name="CaixaDeTexto 15">
            <a:extLst>
              <a:ext uri="{FF2B5EF4-FFF2-40B4-BE49-F238E27FC236}">
                <a16:creationId xmlns:a16="http://schemas.microsoft.com/office/drawing/2014/main" id="{CE668FAA-C620-2E5B-4B2E-646531E38518}"/>
              </a:ext>
            </a:extLst>
          </p:cNvPr>
          <p:cNvSpPr txBox="1"/>
          <p:nvPr/>
        </p:nvSpPr>
        <p:spPr>
          <a:xfrm>
            <a:off x="3748642" y="591342"/>
            <a:ext cx="5428527" cy="400110"/>
          </a:xfrm>
          <a:prstGeom prst="rect">
            <a:avLst/>
          </a:prstGeom>
          <a:noFill/>
        </p:spPr>
        <p:txBody>
          <a:bodyPr wrap="square" rtlCol="0">
            <a:spAutoFit/>
          </a:bodyPr>
          <a:lstStyle/>
          <a:p>
            <a:r>
              <a:rPr lang="pt-BR" sz="2000" b="1" dirty="0"/>
              <a:t>ETAPAS E ANDAMENTO DO PROJETO</a:t>
            </a:r>
          </a:p>
        </p:txBody>
      </p:sp>
      <p:pic>
        <p:nvPicPr>
          <p:cNvPr id="2" name="image5.png">
            <a:extLst>
              <a:ext uri="{FF2B5EF4-FFF2-40B4-BE49-F238E27FC236}">
                <a16:creationId xmlns:a16="http://schemas.microsoft.com/office/drawing/2014/main" id="{1B8B5D20-3CF8-1BC2-9A83-FFD8B60CAD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556" y="353758"/>
            <a:ext cx="2229293" cy="84724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03C066CF-C328-96E2-D3AF-594A6D1C0A7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l="2160" r="1958"/>
          <a:stretch/>
        </p:blipFill>
        <p:spPr bwMode="auto">
          <a:xfrm>
            <a:off x="10558338" y="25248"/>
            <a:ext cx="1481378" cy="154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226922"/>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C2B0F03-A92C-D6B6-C345-909E4F6499FE}"/>
            </a:ext>
          </a:extLst>
        </p:cNvPr>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B45D8241-54A1-61B3-588B-E3E77A937A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a:extLst>
              <a:ext uri="{FF2B5EF4-FFF2-40B4-BE49-F238E27FC236}">
                <a16:creationId xmlns:a16="http://schemas.microsoft.com/office/drawing/2014/main" id="{CD124EEE-5F14-5F94-779C-0CD8B5E9246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l="2160" r="1958"/>
          <a:stretch/>
        </p:blipFill>
        <p:spPr bwMode="auto">
          <a:xfrm>
            <a:off x="794633" y="1034776"/>
            <a:ext cx="5077356" cy="5295419"/>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9679D6EC-C675-4678-39AB-1B8A1563DB31}"/>
              </a:ext>
            </a:extLst>
          </p:cNvPr>
          <p:cNvSpPr>
            <a:spLocks noGrp="1"/>
          </p:cNvSpPr>
          <p:nvPr>
            <p:ph type="title"/>
          </p:nvPr>
        </p:nvSpPr>
        <p:spPr>
          <a:xfrm>
            <a:off x="5951100" y="2879675"/>
            <a:ext cx="4475793" cy="846783"/>
          </a:xfrm>
        </p:spPr>
        <p:txBody>
          <a:bodyPr vert="horz" lIns="91440" tIns="45720" rIns="91440" bIns="45720" rtlCol="0" anchor="b">
            <a:normAutofit/>
          </a:bodyPr>
          <a:lstStyle/>
          <a:p>
            <a:r>
              <a:rPr lang="en-US" sz="4200" dirty="0"/>
              <a:t>PROGNÓSTICO</a:t>
            </a:r>
          </a:p>
        </p:txBody>
      </p:sp>
      <p:pic>
        <p:nvPicPr>
          <p:cNvPr id="3" name="image5.png">
            <a:extLst>
              <a:ext uri="{FF2B5EF4-FFF2-40B4-BE49-F238E27FC236}">
                <a16:creationId xmlns:a16="http://schemas.microsoft.com/office/drawing/2014/main" id="{07178A59-DB14-140D-B6FA-64DEF839B9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556" y="353758"/>
            <a:ext cx="2229293" cy="847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7226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597451-A90D-0BDF-1172-BAF43D993DC0}"/>
            </a:ext>
          </a:extLst>
        </p:cNvPr>
        <p:cNvGrpSpPr/>
        <p:nvPr/>
      </p:nvGrpSpPr>
      <p:grpSpPr>
        <a:xfrm>
          <a:off x="0" y="0"/>
          <a:ext cx="0" cy="0"/>
          <a:chOff x="0" y="0"/>
          <a:chExt cx="0" cy="0"/>
        </a:xfrm>
      </p:grpSpPr>
      <p:graphicFrame>
        <p:nvGraphicFramePr>
          <p:cNvPr id="5" name="Diagrama 4">
            <a:extLst>
              <a:ext uri="{FF2B5EF4-FFF2-40B4-BE49-F238E27FC236}">
                <a16:creationId xmlns:a16="http://schemas.microsoft.com/office/drawing/2014/main" id="{6D7CD0A8-8178-AE89-2C3A-D0D9186FD9C2}"/>
              </a:ext>
            </a:extLst>
          </p:cNvPr>
          <p:cNvGraphicFramePr/>
          <p:nvPr>
            <p:extLst>
              <p:ext uri="{D42A27DB-BD31-4B8C-83A1-F6EECF244321}">
                <p14:modId xmlns:p14="http://schemas.microsoft.com/office/powerpoint/2010/main" val="590207079"/>
              </p:ext>
            </p:extLst>
          </p:nvPr>
        </p:nvGraphicFramePr>
        <p:xfrm>
          <a:off x="1180618" y="305088"/>
          <a:ext cx="10046825" cy="61924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2">
            <a:extLst>
              <a:ext uri="{FF2B5EF4-FFF2-40B4-BE49-F238E27FC236}">
                <a16:creationId xmlns:a16="http://schemas.microsoft.com/office/drawing/2014/main" id="{2BDF31D9-0875-0FBA-37BD-9F7F1BFBBBC2}"/>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l="2160" r="1958"/>
          <a:stretch/>
        </p:blipFill>
        <p:spPr bwMode="auto">
          <a:xfrm>
            <a:off x="10583089" y="111794"/>
            <a:ext cx="1276355" cy="1331172"/>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5.png">
            <a:extLst>
              <a:ext uri="{FF2B5EF4-FFF2-40B4-BE49-F238E27FC236}">
                <a16:creationId xmlns:a16="http://schemas.microsoft.com/office/drawing/2014/main" id="{1CD794CF-1156-9B08-0C24-DFA6F805543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2556" y="353758"/>
            <a:ext cx="2229293" cy="847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67351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a 4">
            <a:extLst>
              <a:ext uri="{FF2B5EF4-FFF2-40B4-BE49-F238E27FC236}">
                <a16:creationId xmlns:a16="http://schemas.microsoft.com/office/drawing/2014/main" id="{DC2FA68C-89F6-7A67-7B03-B05C0C7CF133}"/>
              </a:ext>
            </a:extLst>
          </p:cNvPr>
          <p:cNvGraphicFramePr/>
          <p:nvPr>
            <p:extLst>
              <p:ext uri="{D42A27DB-BD31-4B8C-83A1-F6EECF244321}">
                <p14:modId xmlns:p14="http://schemas.microsoft.com/office/powerpoint/2010/main" val="520089211"/>
              </p:ext>
            </p:extLst>
          </p:nvPr>
        </p:nvGraphicFramePr>
        <p:xfrm>
          <a:off x="2245490" y="369332"/>
          <a:ext cx="9688010" cy="59262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2">
            <a:extLst>
              <a:ext uri="{FF2B5EF4-FFF2-40B4-BE49-F238E27FC236}">
                <a16:creationId xmlns:a16="http://schemas.microsoft.com/office/drawing/2014/main" id="{93CA3C51-57EE-8F0C-90C7-BDB558FEF98D}"/>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l="2160" r="1958"/>
          <a:stretch/>
        </p:blipFill>
        <p:spPr bwMode="auto">
          <a:xfrm>
            <a:off x="10657145" y="111794"/>
            <a:ext cx="1276355" cy="1331172"/>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5.png">
            <a:extLst>
              <a:ext uri="{FF2B5EF4-FFF2-40B4-BE49-F238E27FC236}">
                <a16:creationId xmlns:a16="http://schemas.microsoft.com/office/drawing/2014/main" id="{1FEE487C-3F43-FC11-5A03-32DFC845CD2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2556" y="353758"/>
            <a:ext cx="2229293" cy="847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42084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36467B-ED01-9830-1C0E-906D51457377}"/>
            </a:ext>
          </a:extLst>
        </p:cNvPr>
        <p:cNvGrpSpPr/>
        <p:nvPr/>
      </p:nvGrpSpPr>
      <p:grpSpPr>
        <a:xfrm>
          <a:off x="0" y="0"/>
          <a:ext cx="0" cy="0"/>
          <a:chOff x="0" y="0"/>
          <a:chExt cx="0" cy="0"/>
        </a:xfrm>
      </p:grpSpPr>
      <p:graphicFrame>
        <p:nvGraphicFramePr>
          <p:cNvPr id="5" name="Diagrama 4">
            <a:extLst>
              <a:ext uri="{FF2B5EF4-FFF2-40B4-BE49-F238E27FC236}">
                <a16:creationId xmlns:a16="http://schemas.microsoft.com/office/drawing/2014/main" id="{87B90C83-DCE7-773E-5FFA-622C42F481EF}"/>
              </a:ext>
            </a:extLst>
          </p:cNvPr>
          <p:cNvGraphicFramePr/>
          <p:nvPr>
            <p:extLst>
              <p:ext uri="{D42A27DB-BD31-4B8C-83A1-F6EECF244321}">
                <p14:modId xmlns:p14="http://schemas.microsoft.com/office/powerpoint/2010/main" val="3880210433"/>
              </p:ext>
            </p:extLst>
          </p:nvPr>
        </p:nvGraphicFramePr>
        <p:xfrm>
          <a:off x="1006998" y="173619"/>
          <a:ext cx="10347767" cy="64818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a:extLst>
              <a:ext uri="{FF2B5EF4-FFF2-40B4-BE49-F238E27FC236}">
                <a16:creationId xmlns:a16="http://schemas.microsoft.com/office/drawing/2014/main" id="{0DADE3A6-166F-69AF-E1EA-7BFD4A71D8D8}"/>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l="2160" r="1958"/>
          <a:stretch/>
        </p:blipFill>
        <p:spPr bwMode="auto">
          <a:xfrm>
            <a:off x="10716587" y="164358"/>
            <a:ext cx="1276355" cy="1331172"/>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5.png">
            <a:extLst>
              <a:ext uri="{FF2B5EF4-FFF2-40B4-BE49-F238E27FC236}">
                <a16:creationId xmlns:a16="http://schemas.microsoft.com/office/drawing/2014/main" id="{B5290F13-447A-B92A-8611-0ED30DE85E1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9763" y="483928"/>
            <a:ext cx="2229293" cy="847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59914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5FE0EB6-D7C0-9962-3E0E-ED811F69FE8C}"/>
            </a:ext>
          </a:extLst>
        </p:cNvPr>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A9DE1183-71A3-C742-59B6-9777774127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a:extLst>
              <a:ext uri="{FF2B5EF4-FFF2-40B4-BE49-F238E27FC236}">
                <a16:creationId xmlns:a16="http://schemas.microsoft.com/office/drawing/2014/main" id="{980ADB4C-4C23-5786-0B51-138FB565E36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l="2160" r="1958"/>
          <a:stretch/>
        </p:blipFill>
        <p:spPr bwMode="auto">
          <a:xfrm>
            <a:off x="357803" y="1006641"/>
            <a:ext cx="5077356" cy="5295419"/>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23339533-8DC2-14E8-3282-D9D412A35FA8}"/>
              </a:ext>
            </a:extLst>
          </p:cNvPr>
          <p:cNvSpPr>
            <a:spLocks noGrp="1"/>
          </p:cNvSpPr>
          <p:nvPr>
            <p:ph type="title"/>
          </p:nvPr>
        </p:nvSpPr>
        <p:spPr>
          <a:xfrm>
            <a:off x="6142684" y="2183645"/>
            <a:ext cx="4361688" cy="848684"/>
          </a:xfrm>
        </p:spPr>
        <p:txBody>
          <a:bodyPr vert="horz" lIns="91440" tIns="45720" rIns="91440" bIns="45720" rtlCol="0" anchor="b">
            <a:normAutofit/>
          </a:bodyPr>
          <a:lstStyle/>
          <a:p>
            <a:r>
              <a:rPr lang="en-US" sz="4200" dirty="0"/>
              <a:t>MENTORIA</a:t>
            </a:r>
          </a:p>
        </p:txBody>
      </p:sp>
      <p:sp>
        <p:nvSpPr>
          <p:cNvPr id="3" name="CaixaDeTexto 2">
            <a:extLst>
              <a:ext uri="{FF2B5EF4-FFF2-40B4-BE49-F238E27FC236}">
                <a16:creationId xmlns:a16="http://schemas.microsoft.com/office/drawing/2014/main" id="{8BD49161-59D9-764D-315E-6C6548373CEB}"/>
              </a:ext>
            </a:extLst>
          </p:cNvPr>
          <p:cNvSpPr txBox="1"/>
          <p:nvPr/>
        </p:nvSpPr>
        <p:spPr>
          <a:xfrm>
            <a:off x="5460406" y="3429000"/>
            <a:ext cx="6094070" cy="646331"/>
          </a:xfrm>
          <a:prstGeom prst="rect">
            <a:avLst/>
          </a:prstGeom>
          <a:noFill/>
        </p:spPr>
        <p:txBody>
          <a:bodyPr wrap="square">
            <a:spAutoFit/>
          </a:bodyPr>
          <a:lstStyle/>
          <a:p>
            <a:r>
              <a:rPr lang="pt-BR" dirty="0">
                <a:hlinkClick r:id="rId3"/>
              </a:rPr>
              <a:t>https://ead.portalpescaesportivarondonia.com</a:t>
            </a:r>
            <a:endParaRPr lang="pt-BR" dirty="0"/>
          </a:p>
          <a:p>
            <a:endParaRPr lang="pt-BR" dirty="0"/>
          </a:p>
        </p:txBody>
      </p:sp>
      <p:pic>
        <p:nvPicPr>
          <p:cNvPr id="4" name="image5.png">
            <a:extLst>
              <a:ext uri="{FF2B5EF4-FFF2-40B4-BE49-F238E27FC236}">
                <a16:creationId xmlns:a16="http://schemas.microsoft.com/office/drawing/2014/main" id="{780E73AA-AF26-9EB2-0C78-2A180E9FACE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2556" y="353758"/>
            <a:ext cx="2229293" cy="847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9691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D48EA17-F2CF-2F98-FC06-DBB6A2AEC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10" name="Rectangle 9">
            <a:extLst>
              <a:ext uri="{FF2B5EF4-FFF2-40B4-BE49-F238E27FC236}">
                <a16:creationId xmlns:a16="http://schemas.microsoft.com/office/drawing/2014/main" id="{4D3D4267-6754-E656-C65D-257297D453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pic>
        <p:nvPicPr>
          <p:cNvPr id="3" name="Imagem 2">
            <a:extLst>
              <a:ext uri="{FF2B5EF4-FFF2-40B4-BE49-F238E27FC236}">
                <a16:creationId xmlns:a16="http://schemas.microsoft.com/office/drawing/2014/main" id="{637C2B20-279F-EDC0-0DAA-F2AEDB01CFFF}"/>
              </a:ext>
            </a:extLst>
          </p:cNvPr>
          <p:cNvPicPr>
            <a:picLocks noChangeAspect="1"/>
          </p:cNvPicPr>
          <p:nvPr/>
        </p:nvPicPr>
        <p:blipFill>
          <a:blip r:embed="rId2"/>
          <a:srcRect l="552" r="6473" b="-1"/>
          <a:stretch/>
        </p:blipFill>
        <p:spPr>
          <a:xfrm>
            <a:off x="-1" y="544068"/>
            <a:ext cx="12191999" cy="5769864"/>
          </a:xfrm>
          <a:prstGeom prst="rect">
            <a:avLst/>
          </a:prstGeom>
        </p:spPr>
      </p:pic>
    </p:spTree>
    <p:extLst>
      <p:ext uri="{BB962C8B-B14F-4D97-AF65-F5344CB8AC3E}">
        <p14:creationId xmlns:p14="http://schemas.microsoft.com/office/powerpoint/2010/main" val="42177567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D48EA17-F2CF-2F98-FC06-DBB6A2AEC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10" name="Rectangle 9">
            <a:extLst>
              <a:ext uri="{FF2B5EF4-FFF2-40B4-BE49-F238E27FC236}">
                <a16:creationId xmlns:a16="http://schemas.microsoft.com/office/drawing/2014/main" id="{4D3D4267-6754-E656-C65D-257297D453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pic>
        <p:nvPicPr>
          <p:cNvPr id="3" name="Imagem 2" descr="Interface gráfica do usuário, Texto&#10;&#10;O conteúdo gerado por IA pode estar incorreto.">
            <a:extLst>
              <a:ext uri="{FF2B5EF4-FFF2-40B4-BE49-F238E27FC236}">
                <a16:creationId xmlns:a16="http://schemas.microsoft.com/office/drawing/2014/main" id="{32F2CCC2-4568-97DC-5636-EA312665E644}"/>
              </a:ext>
            </a:extLst>
          </p:cNvPr>
          <p:cNvPicPr>
            <a:picLocks noChangeAspect="1"/>
          </p:cNvPicPr>
          <p:nvPr/>
        </p:nvPicPr>
        <p:blipFill>
          <a:blip r:embed="rId2"/>
          <a:srcRect b="15867"/>
          <a:stretch/>
        </p:blipFill>
        <p:spPr>
          <a:xfrm>
            <a:off x="-1" y="544068"/>
            <a:ext cx="12191999" cy="5769864"/>
          </a:xfrm>
          <a:prstGeom prst="rect">
            <a:avLst/>
          </a:prstGeom>
        </p:spPr>
      </p:pic>
    </p:spTree>
    <p:extLst>
      <p:ext uri="{BB962C8B-B14F-4D97-AF65-F5344CB8AC3E}">
        <p14:creationId xmlns:p14="http://schemas.microsoft.com/office/powerpoint/2010/main" val="32732499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2900EE56-FD19-CA75-9CEF-329D027D64BD}"/>
              </a:ext>
            </a:extLst>
          </p:cNvPr>
          <p:cNvPicPr>
            <a:picLocks noChangeAspect="1"/>
          </p:cNvPicPr>
          <p:nvPr/>
        </p:nvPicPr>
        <p:blipFill>
          <a:blip r:embed="rId2"/>
          <a:stretch>
            <a:fillRect/>
          </a:stretch>
        </p:blipFill>
        <p:spPr>
          <a:xfrm>
            <a:off x="0" y="1395879"/>
            <a:ext cx="12192000" cy="4588231"/>
          </a:xfrm>
          <a:prstGeom prst="rect">
            <a:avLst/>
          </a:prstGeom>
        </p:spPr>
      </p:pic>
    </p:spTree>
    <p:extLst>
      <p:ext uri="{BB962C8B-B14F-4D97-AF65-F5344CB8AC3E}">
        <p14:creationId xmlns:p14="http://schemas.microsoft.com/office/powerpoint/2010/main" val="40452809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F46858-29B5-62B3-26B7-93D0CB77FD82}"/>
            </a:ext>
          </a:extLst>
        </p:cNvPr>
        <p:cNvGrpSpPr/>
        <p:nvPr/>
      </p:nvGrpSpPr>
      <p:grpSpPr>
        <a:xfrm>
          <a:off x="0" y="0"/>
          <a:ext cx="0" cy="0"/>
          <a:chOff x="0" y="0"/>
          <a:chExt cx="0" cy="0"/>
        </a:xfrm>
      </p:grpSpPr>
      <p:pic>
        <p:nvPicPr>
          <p:cNvPr id="11" name="Picture 2">
            <a:extLst>
              <a:ext uri="{FF2B5EF4-FFF2-40B4-BE49-F238E27FC236}">
                <a16:creationId xmlns:a16="http://schemas.microsoft.com/office/drawing/2014/main" id="{AAF8E5D1-05A1-BB90-EA25-D0A3B11CD1F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l="2160" r="1958"/>
          <a:stretch/>
        </p:blipFill>
        <p:spPr bwMode="auto">
          <a:xfrm>
            <a:off x="887052" y="1106706"/>
            <a:ext cx="5077356" cy="5295419"/>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41EE5E3D-753E-4FDC-82EA-BD5D9EB2AFAB}"/>
              </a:ext>
            </a:extLst>
          </p:cNvPr>
          <p:cNvSpPr>
            <a:spLocks noGrp="1"/>
          </p:cNvSpPr>
          <p:nvPr>
            <p:ph type="title"/>
          </p:nvPr>
        </p:nvSpPr>
        <p:spPr>
          <a:xfrm>
            <a:off x="6486840" y="3012653"/>
            <a:ext cx="4361688" cy="832694"/>
          </a:xfrm>
        </p:spPr>
        <p:txBody>
          <a:bodyPr vert="horz" lIns="91440" tIns="45720" rIns="91440" bIns="45720" rtlCol="0" anchor="b">
            <a:normAutofit/>
          </a:bodyPr>
          <a:lstStyle/>
          <a:p>
            <a:r>
              <a:rPr lang="en-US" sz="4200" dirty="0"/>
              <a:t>OBRIGADA!</a:t>
            </a:r>
          </a:p>
        </p:txBody>
      </p:sp>
      <p:pic>
        <p:nvPicPr>
          <p:cNvPr id="10" name="image5.png">
            <a:extLst>
              <a:ext uri="{FF2B5EF4-FFF2-40B4-BE49-F238E27FC236}">
                <a16:creationId xmlns:a16="http://schemas.microsoft.com/office/drawing/2014/main" id="{4E00E631-0BE2-4BDF-1C6B-7D92B695C6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655" y="87833"/>
            <a:ext cx="2680888" cy="10188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3108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84F69750-F79B-D025-A4D0-7350669B6B7D}"/>
              </a:ext>
            </a:extLst>
          </p:cNvPr>
          <p:cNvSpPr txBox="1"/>
          <p:nvPr/>
        </p:nvSpPr>
        <p:spPr>
          <a:xfrm>
            <a:off x="763929" y="625032"/>
            <a:ext cx="9850056" cy="3970318"/>
          </a:xfrm>
          <a:prstGeom prst="rect">
            <a:avLst/>
          </a:prstGeom>
          <a:noFill/>
        </p:spPr>
        <p:txBody>
          <a:bodyPr wrap="square">
            <a:spAutoFit/>
          </a:bodyPr>
          <a:lstStyle/>
          <a:p>
            <a:r>
              <a:rPr lang="pt-BR" dirty="0"/>
              <a:t>PORTAL</a:t>
            </a:r>
          </a:p>
          <a:p>
            <a:r>
              <a:rPr lang="pt-BR" dirty="0">
                <a:hlinkClick r:id="rId2"/>
              </a:rPr>
              <a:t>https://portalpescaesportivarondonia.com</a:t>
            </a:r>
            <a:endParaRPr lang="pt-BR" dirty="0"/>
          </a:p>
          <a:p>
            <a:r>
              <a:rPr lang="pt-BR" dirty="0"/>
              <a:t>/[10:06, 19/03/2025] Alexandre Ruy: </a:t>
            </a:r>
          </a:p>
          <a:p>
            <a:endParaRPr lang="pt-BR" dirty="0"/>
          </a:p>
          <a:p>
            <a:r>
              <a:rPr lang="pt-BR" dirty="0"/>
              <a:t>MENTORIA</a:t>
            </a:r>
          </a:p>
          <a:p>
            <a:r>
              <a:rPr lang="pt-BR" dirty="0">
                <a:hlinkClick r:id="rId3"/>
              </a:rPr>
              <a:t>https://ead.portalpescaesportivarondonia.com</a:t>
            </a:r>
            <a:endParaRPr lang="pt-BR" dirty="0"/>
          </a:p>
          <a:p>
            <a:r>
              <a:rPr lang="pt-BR" dirty="0"/>
              <a:t>Usuário: </a:t>
            </a:r>
            <a:r>
              <a:rPr lang="pt-BR" dirty="0" err="1"/>
              <a:t>maria.rbcip</a:t>
            </a:r>
            <a:endParaRPr lang="pt-BR" dirty="0"/>
          </a:p>
          <a:p>
            <a:r>
              <a:rPr lang="pt-BR" dirty="0"/>
              <a:t>Senha: 12345[10:07, </a:t>
            </a:r>
          </a:p>
          <a:p>
            <a:endParaRPr lang="pt-BR" dirty="0"/>
          </a:p>
          <a:p>
            <a:r>
              <a:rPr lang="pt-BR" dirty="0"/>
              <a:t>BI</a:t>
            </a:r>
          </a:p>
          <a:p>
            <a:r>
              <a:rPr lang="pt-BR" dirty="0">
                <a:hlinkClick r:id="rId4"/>
              </a:rPr>
              <a:t>https://app.powerbi.com/groups/me/reports/6594428e-fea6-4bde-bdcc-4a14a9b90b80/b5de6c61547806e391ee?experience=power-bi</a:t>
            </a:r>
            <a:endParaRPr lang="pt-BR" dirty="0"/>
          </a:p>
          <a:p>
            <a:r>
              <a:rPr lang="pt-BR" dirty="0"/>
              <a:t>Usuário: </a:t>
            </a:r>
            <a:r>
              <a:rPr lang="pt-BR" dirty="0">
                <a:hlinkClick r:id="rId5"/>
              </a:rPr>
              <a:t>projetorondonia@projeto853.onmicrosoft.com</a:t>
            </a:r>
            <a:endParaRPr lang="pt-BR" dirty="0"/>
          </a:p>
          <a:p>
            <a:r>
              <a:rPr lang="pt-BR" dirty="0"/>
              <a:t>Senha: @Alex076726413#</a:t>
            </a:r>
          </a:p>
        </p:txBody>
      </p:sp>
    </p:spTree>
    <p:extLst>
      <p:ext uri="{BB962C8B-B14F-4D97-AF65-F5344CB8AC3E}">
        <p14:creationId xmlns:p14="http://schemas.microsoft.com/office/powerpoint/2010/main" val="35992058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848BE9A0-D1B2-9560-05F1-9376596FAC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B8BA0101-FC30-77EF-6F9B-D59F5CC19994}"/>
              </a:ext>
            </a:extLst>
          </p:cNvPr>
          <p:cNvSpPr txBox="1">
            <a:spLocks/>
          </p:cNvSpPr>
          <p:nvPr/>
        </p:nvSpPr>
        <p:spPr>
          <a:xfrm>
            <a:off x="1509692" y="-201163"/>
            <a:ext cx="9242855" cy="113225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lgn="ctr">
              <a:spcAft>
                <a:spcPts val="600"/>
              </a:spcAft>
            </a:pPr>
            <a:br>
              <a:rPr lang="en-US" sz="2500" b="1" kern="1200" dirty="0">
                <a:solidFill>
                  <a:schemeClr val="tx1"/>
                </a:solidFill>
                <a:latin typeface="+mj-lt"/>
                <a:ea typeface="+mj-ea"/>
                <a:cs typeface="+mj-cs"/>
              </a:rPr>
            </a:br>
            <a:r>
              <a:rPr lang="en-US" sz="2500" b="1" kern="1200" dirty="0" err="1">
                <a:solidFill>
                  <a:schemeClr val="tx1"/>
                </a:solidFill>
                <a:latin typeface="+mj-lt"/>
                <a:ea typeface="+mj-ea"/>
                <a:cs typeface="+mj-cs"/>
              </a:rPr>
              <a:t>Desafios</a:t>
            </a:r>
            <a:r>
              <a:rPr lang="en-US" sz="2500" b="1" kern="1200" dirty="0">
                <a:solidFill>
                  <a:schemeClr val="tx1"/>
                </a:solidFill>
                <a:latin typeface="+mj-lt"/>
                <a:ea typeface="+mj-ea"/>
                <a:cs typeface="+mj-cs"/>
              </a:rPr>
              <a:t> e </a:t>
            </a:r>
            <a:r>
              <a:rPr lang="en-US" sz="2500" b="1" kern="1200" dirty="0" err="1">
                <a:solidFill>
                  <a:schemeClr val="tx1"/>
                </a:solidFill>
                <a:latin typeface="+mj-lt"/>
                <a:ea typeface="+mj-ea"/>
                <a:cs typeface="+mj-cs"/>
              </a:rPr>
              <a:t>Perspectivas</a:t>
            </a:r>
            <a:r>
              <a:rPr lang="en-US" sz="2500" b="1" kern="1200" dirty="0">
                <a:solidFill>
                  <a:schemeClr val="tx1"/>
                </a:solidFill>
                <a:latin typeface="+mj-lt"/>
                <a:ea typeface="+mj-ea"/>
                <a:cs typeface="+mj-cs"/>
              </a:rPr>
              <a:t> </a:t>
            </a:r>
            <a:r>
              <a:rPr lang="en-US" sz="2500" b="1" kern="1200" dirty="0" err="1">
                <a:solidFill>
                  <a:schemeClr val="tx1"/>
                </a:solidFill>
                <a:latin typeface="+mj-lt"/>
                <a:ea typeface="+mj-ea"/>
                <a:cs typeface="+mj-cs"/>
              </a:rPr>
              <a:t>Futuras</a:t>
            </a:r>
            <a:r>
              <a:rPr lang="en-US" sz="2500" b="1" kern="1200" dirty="0">
                <a:solidFill>
                  <a:schemeClr val="tx1"/>
                </a:solidFill>
                <a:latin typeface="+mj-lt"/>
                <a:ea typeface="+mj-ea"/>
                <a:cs typeface="+mj-cs"/>
              </a:rPr>
              <a:t> – </a:t>
            </a:r>
            <a:r>
              <a:rPr lang="en-US" sz="2500" b="1" kern="1200" dirty="0" err="1">
                <a:solidFill>
                  <a:schemeClr val="tx1"/>
                </a:solidFill>
                <a:latin typeface="+mj-lt"/>
                <a:ea typeface="+mj-ea"/>
                <a:cs typeface="+mj-cs"/>
              </a:rPr>
              <a:t>Modelos</a:t>
            </a:r>
            <a:r>
              <a:rPr lang="en-US" sz="2500" b="1" kern="1200" dirty="0">
                <a:solidFill>
                  <a:schemeClr val="tx1"/>
                </a:solidFill>
                <a:latin typeface="+mj-lt"/>
                <a:ea typeface="+mj-ea"/>
                <a:cs typeface="+mj-cs"/>
              </a:rPr>
              <a:t> do Mundo</a:t>
            </a:r>
            <a:br>
              <a:rPr lang="en-US" sz="2500" b="1" kern="1200" dirty="0">
                <a:solidFill>
                  <a:schemeClr val="tx1"/>
                </a:solidFill>
                <a:latin typeface="+mj-lt"/>
                <a:ea typeface="+mj-ea"/>
                <a:cs typeface="+mj-cs"/>
              </a:rPr>
            </a:br>
            <a:endParaRPr lang="en-US" sz="2500" b="1" kern="1200" dirty="0">
              <a:solidFill>
                <a:schemeClr val="tx1"/>
              </a:solidFill>
              <a:latin typeface="+mj-lt"/>
              <a:ea typeface="+mj-ea"/>
              <a:cs typeface="+mj-cs"/>
            </a:endParaRPr>
          </a:p>
        </p:txBody>
      </p:sp>
      <p:sp>
        <p:nvSpPr>
          <p:cNvPr id="5" name="Espaço Reservado para Número de Slide 2">
            <a:extLst>
              <a:ext uri="{FF2B5EF4-FFF2-40B4-BE49-F238E27FC236}">
                <a16:creationId xmlns:a16="http://schemas.microsoft.com/office/drawing/2014/main" id="{72FB960A-FA68-32E7-3A00-5D05DDB44283}"/>
              </a:ext>
            </a:extLst>
          </p:cNvPr>
          <p:cNvSpPr>
            <a:spLocks noGrp="1"/>
          </p:cNvSpPr>
          <p:nvPr>
            <p:ph type="sldNum" sz="quarter" idx="12"/>
          </p:nvPr>
        </p:nvSpPr>
        <p:spPr>
          <a:xfrm>
            <a:off x="11632162" y="6453002"/>
            <a:ext cx="429207" cy="365125"/>
          </a:xfrm>
        </p:spPr>
        <p:txBody>
          <a:bodyPr vert="horz" lIns="91440" tIns="45720" rIns="91440" bIns="45720" rtlCol="0" anchor="ctr">
            <a:normAutofit/>
          </a:bodyPr>
          <a:lstStyle/>
          <a:p>
            <a:pPr>
              <a:spcAft>
                <a:spcPts val="600"/>
              </a:spcAft>
            </a:pPr>
            <a:fld id="{BD4C9C96-99D0-473B-ABA6-5ED521F58EB7}" type="slidenum">
              <a:rPr lang="en-US" smtClean="0"/>
              <a:pPr>
                <a:spcAft>
                  <a:spcPts val="600"/>
                </a:spcAft>
              </a:pPr>
              <a:t>4</a:t>
            </a:fld>
            <a:endParaRPr lang="en-US"/>
          </a:p>
        </p:txBody>
      </p:sp>
      <p:pic>
        <p:nvPicPr>
          <p:cNvPr id="7" name="image21.png">
            <a:extLst>
              <a:ext uri="{FF2B5EF4-FFF2-40B4-BE49-F238E27FC236}">
                <a16:creationId xmlns:a16="http://schemas.microsoft.com/office/drawing/2014/main" id="{395CB73A-6341-6E5E-FE4B-1423AD029B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196" y="126047"/>
            <a:ext cx="1257300" cy="47783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Espaço Reservado para Conteúdo 2">
            <a:extLst>
              <a:ext uri="{FF2B5EF4-FFF2-40B4-BE49-F238E27FC236}">
                <a16:creationId xmlns:a16="http://schemas.microsoft.com/office/drawing/2014/main" id="{674CC4CB-68E1-6402-4769-63113FA06BFF}"/>
              </a:ext>
            </a:extLst>
          </p:cNvPr>
          <p:cNvGraphicFramePr>
            <a:graphicFrameLocks/>
          </p:cNvGraphicFramePr>
          <p:nvPr>
            <p:extLst>
              <p:ext uri="{D42A27DB-BD31-4B8C-83A1-F6EECF244321}">
                <p14:modId xmlns:p14="http://schemas.microsoft.com/office/powerpoint/2010/main" val="3992077334"/>
              </p:ext>
            </p:extLst>
          </p:nvPr>
        </p:nvGraphicFramePr>
        <p:xfrm>
          <a:off x="427867" y="741725"/>
          <a:ext cx="11401459" cy="59902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2">
            <a:extLst>
              <a:ext uri="{FF2B5EF4-FFF2-40B4-BE49-F238E27FC236}">
                <a16:creationId xmlns:a16="http://schemas.microsoft.com/office/drawing/2014/main" id="{E8B374DA-19BD-7DFC-E400-F1EB221E60B1}"/>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l="2160" r="1958"/>
          <a:stretch/>
        </p:blipFill>
        <p:spPr bwMode="auto">
          <a:xfrm>
            <a:off x="10682309" y="-30775"/>
            <a:ext cx="1481378" cy="154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73875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ED587E41-605C-A8E4-8BA5-0E0B3797C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1033" name="Rectangle 1032">
            <a:extLst>
              <a:ext uri="{FF2B5EF4-FFF2-40B4-BE49-F238E27FC236}">
                <a16:creationId xmlns:a16="http://schemas.microsoft.com/office/drawing/2014/main" id="{EBD48A03-0DF9-3063-CB15-1BC2AEC79F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611906"/>
            <a:ext cx="12191999" cy="1246094"/>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3" name="CaixaDeTexto 2">
            <a:extLst>
              <a:ext uri="{FF2B5EF4-FFF2-40B4-BE49-F238E27FC236}">
                <a16:creationId xmlns:a16="http://schemas.microsoft.com/office/drawing/2014/main" id="{64C1CC1E-A3FA-40DF-8F59-FB7572A5EAEC}"/>
              </a:ext>
            </a:extLst>
          </p:cNvPr>
          <p:cNvSpPr txBox="1"/>
          <p:nvPr/>
        </p:nvSpPr>
        <p:spPr>
          <a:xfrm>
            <a:off x="1118693" y="6048351"/>
            <a:ext cx="10550834" cy="960120"/>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100" b="1" i="0" u="none" strike="noStrike" dirty="0">
                <a:effectLst/>
                <a:latin typeface="+mj-lt"/>
                <a:ea typeface="+mj-ea"/>
                <a:cs typeface="+mj-cs"/>
              </a:rPr>
              <a:t>PROPOSTA DE PORTO/ATRACADOURO E ORLA</a:t>
            </a:r>
            <a:endParaRPr lang="en-US" sz="3100" b="1" dirty="0">
              <a:latin typeface="+mj-lt"/>
              <a:ea typeface="+mj-ea"/>
              <a:cs typeface="+mj-cs"/>
            </a:endParaRPr>
          </a:p>
        </p:txBody>
      </p:sp>
      <p:pic>
        <p:nvPicPr>
          <p:cNvPr id="1028" name="Picture 4">
            <a:extLst>
              <a:ext uri="{FF2B5EF4-FFF2-40B4-BE49-F238E27FC236}">
                <a16:creationId xmlns:a16="http://schemas.microsoft.com/office/drawing/2014/main" id="{9CB32666-6B74-9C5C-6F0C-8B367D35F7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465" y="81651"/>
            <a:ext cx="9292859" cy="60760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21062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64" name="Rectangle 2059">
            <a:extLst>
              <a:ext uri="{FF2B5EF4-FFF2-40B4-BE49-F238E27FC236}">
                <a16:creationId xmlns:a16="http://schemas.microsoft.com/office/drawing/2014/main" id="{ED587E41-605C-A8E4-8BA5-0E0B3797C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pic>
        <p:nvPicPr>
          <p:cNvPr id="2050" name="Picture 2">
            <a:extLst>
              <a:ext uri="{FF2B5EF4-FFF2-40B4-BE49-F238E27FC236}">
                <a16:creationId xmlns:a16="http://schemas.microsoft.com/office/drawing/2014/main" id="{03A42540-31E9-0FA7-853D-E39717AC53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751" t="2344" r="3064"/>
          <a:stretch/>
        </p:blipFill>
        <p:spPr bwMode="auto">
          <a:xfrm>
            <a:off x="995443" y="102195"/>
            <a:ext cx="10660264" cy="5996400"/>
          </a:xfrm>
          <a:prstGeom prst="rect">
            <a:avLst/>
          </a:prstGeom>
          <a:noFill/>
          <a:extLst>
            <a:ext uri="{909E8E84-426E-40DD-AFC4-6F175D3DCCD1}">
              <a14:hiddenFill xmlns:a14="http://schemas.microsoft.com/office/drawing/2010/main">
                <a:solidFill>
                  <a:srgbClr val="FFFFFF"/>
                </a:solidFill>
              </a14:hiddenFill>
            </a:ext>
          </a:extLst>
        </p:spPr>
      </p:pic>
      <p:sp>
        <p:nvSpPr>
          <p:cNvPr id="2065" name="Rectangle 2061">
            <a:extLst>
              <a:ext uri="{FF2B5EF4-FFF2-40B4-BE49-F238E27FC236}">
                <a16:creationId xmlns:a16="http://schemas.microsoft.com/office/drawing/2014/main" id="{EBD48A03-0DF9-3063-CB15-1BC2AEC79F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611906"/>
            <a:ext cx="12191999" cy="1246094"/>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3" name="CaixaDeTexto 2">
            <a:extLst>
              <a:ext uri="{FF2B5EF4-FFF2-40B4-BE49-F238E27FC236}">
                <a16:creationId xmlns:a16="http://schemas.microsoft.com/office/drawing/2014/main" id="{D90013C8-0DCC-3CA0-B2C1-CEA5FD609E8A}"/>
              </a:ext>
            </a:extLst>
          </p:cNvPr>
          <p:cNvSpPr txBox="1"/>
          <p:nvPr/>
        </p:nvSpPr>
        <p:spPr>
          <a:xfrm>
            <a:off x="536293" y="5795685"/>
            <a:ext cx="11439839" cy="960120"/>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2800" b="1" i="0" u="none" strike="noStrike" dirty="0" err="1">
                <a:effectLst/>
                <a:latin typeface="+mj-lt"/>
                <a:ea typeface="+mj-ea"/>
                <a:cs typeface="+mj-cs"/>
              </a:rPr>
              <a:t>Implantação</a:t>
            </a:r>
            <a:r>
              <a:rPr lang="en-US" sz="2800" b="1" i="0" u="none" strike="noStrike" dirty="0">
                <a:effectLst/>
                <a:latin typeface="+mj-lt"/>
                <a:ea typeface="+mj-ea"/>
                <a:cs typeface="+mj-cs"/>
              </a:rPr>
              <a:t> do </a:t>
            </a:r>
            <a:r>
              <a:rPr lang="en-US" sz="2800" b="1" i="0" u="none" strike="noStrike" dirty="0" err="1">
                <a:effectLst/>
                <a:latin typeface="+mj-lt"/>
                <a:ea typeface="+mj-ea"/>
                <a:cs typeface="+mj-cs"/>
              </a:rPr>
              <a:t>porto</a:t>
            </a:r>
            <a:r>
              <a:rPr lang="en-US" sz="2800" b="1" i="0" u="none" strike="noStrike" dirty="0">
                <a:effectLst/>
                <a:latin typeface="+mj-lt"/>
                <a:ea typeface="+mj-ea"/>
                <a:cs typeface="+mj-cs"/>
              </a:rPr>
              <a:t>/</a:t>
            </a:r>
            <a:r>
              <a:rPr lang="en-US" sz="2800" b="1" i="0" u="none" strike="noStrike" dirty="0" err="1">
                <a:effectLst/>
                <a:latin typeface="+mj-lt"/>
                <a:ea typeface="+mj-ea"/>
                <a:cs typeface="+mj-cs"/>
              </a:rPr>
              <a:t>atracadouro</a:t>
            </a:r>
            <a:r>
              <a:rPr lang="en-US" sz="2800" b="1" i="0" u="none" strike="noStrike" dirty="0">
                <a:effectLst/>
                <a:latin typeface="+mj-lt"/>
                <a:ea typeface="+mj-ea"/>
                <a:cs typeface="+mj-cs"/>
              </a:rPr>
              <a:t> com rampa e </a:t>
            </a:r>
            <a:r>
              <a:rPr lang="en-US" sz="2800" b="1" i="0" u="none" strike="noStrike" dirty="0" err="1">
                <a:effectLst/>
                <a:latin typeface="+mj-lt"/>
                <a:ea typeface="+mj-ea"/>
                <a:cs typeface="+mj-cs"/>
              </a:rPr>
              <a:t>orla</a:t>
            </a:r>
            <a:r>
              <a:rPr lang="en-US" sz="2800" b="1" i="0" u="none" strike="noStrike" dirty="0">
                <a:effectLst/>
                <a:latin typeface="+mj-lt"/>
                <a:ea typeface="+mj-ea"/>
                <a:cs typeface="+mj-cs"/>
              </a:rPr>
              <a:t> a </a:t>
            </a:r>
            <a:r>
              <a:rPr lang="en-US" sz="2800" b="1" i="0" u="none" strike="noStrike" dirty="0" err="1">
                <a:effectLst/>
                <a:latin typeface="+mj-lt"/>
                <a:ea typeface="+mj-ea"/>
                <a:cs typeface="+mj-cs"/>
              </a:rPr>
              <a:t>beira</a:t>
            </a:r>
            <a:r>
              <a:rPr lang="en-US" sz="2800" b="1" i="0" u="none" strike="noStrike" dirty="0">
                <a:effectLst/>
                <a:latin typeface="+mj-lt"/>
                <a:ea typeface="+mj-ea"/>
                <a:cs typeface="+mj-cs"/>
              </a:rPr>
              <a:t> </a:t>
            </a:r>
            <a:r>
              <a:rPr lang="en-US" sz="2800" b="1" i="0" u="none" strike="noStrike" dirty="0" err="1">
                <a:effectLst/>
                <a:latin typeface="+mj-lt"/>
                <a:ea typeface="+mj-ea"/>
                <a:cs typeface="+mj-cs"/>
              </a:rPr>
              <a:t>rio</a:t>
            </a:r>
            <a:endParaRPr lang="en-US" sz="2800" b="1" dirty="0">
              <a:latin typeface="+mj-lt"/>
              <a:ea typeface="+mj-ea"/>
              <a:cs typeface="+mj-cs"/>
            </a:endParaRPr>
          </a:p>
        </p:txBody>
      </p:sp>
    </p:spTree>
    <p:extLst>
      <p:ext uri="{BB962C8B-B14F-4D97-AF65-F5344CB8AC3E}">
        <p14:creationId xmlns:p14="http://schemas.microsoft.com/office/powerpoint/2010/main" val="24254489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9" name="Rectangle 3078">
            <a:extLst>
              <a:ext uri="{FF2B5EF4-FFF2-40B4-BE49-F238E27FC236}">
                <a16:creationId xmlns:a16="http://schemas.microsoft.com/office/drawing/2014/main" id="{ED587E41-605C-A8E4-8BA5-0E0B3797C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pic>
        <p:nvPicPr>
          <p:cNvPr id="3074" name="Picture 2" descr="Barco na água&#10;&#10;O conteúdo gerado por IA pode estar incorreto.">
            <a:extLst>
              <a:ext uri="{FF2B5EF4-FFF2-40B4-BE49-F238E27FC236}">
                <a16:creationId xmlns:a16="http://schemas.microsoft.com/office/drawing/2014/main" id="{23D0E0BA-54BF-575F-BEC7-1CF5E2E010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6503" r="9091" b="2588"/>
          <a:stretch/>
        </p:blipFill>
        <p:spPr bwMode="auto">
          <a:xfrm>
            <a:off x="1250086" y="202953"/>
            <a:ext cx="9942633" cy="5592732"/>
          </a:xfrm>
          <a:prstGeom prst="rect">
            <a:avLst/>
          </a:prstGeom>
          <a:noFill/>
          <a:extLst>
            <a:ext uri="{909E8E84-426E-40DD-AFC4-6F175D3DCCD1}">
              <a14:hiddenFill xmlns:a14="http://schemas.microsoft.com/office/drawing/2010/main">
                <a:solidFill>
                  <a:srgbClr val="FFFFFF"/>
                </a:solidFill>
              </a14:hiddenFill>
            </a:ext>
          </a:extLst>
        </p:spPr>
      </p:pic>
      <p:sp>
        <p:nvSpPr>
          <p:cNvPr id="3081" name="Rectangle 3080">
            <a:extLst>
              <a:ext uri="{FF2B5EF4-FFF2-40B4-BE49-F238E27FC236}">
                <a16:creationId xmlns:a16="http://schemas.microsoft.com/office/drawing/2014/main" id="{EBD48A03-0DF9-3063-CB15-1BC2AEC79F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611906"/>
            <a:ext cx="12191999" cy="1246094"/>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2" name="CaixaDeTexto 1">
            <a:extLst>
              <a:ext uri="{FF2B5EF4-FFF2-40B4-BE49-F238E27FC236}">
                <a16:creationId xmlns:a16="http://schemas.microsoft.com/office/drawing/2014/main" id="{53106249-DECB-DBD0-4F4A-288436231B1E}"/>
              </a:ext>
            </a:extLst>
          </p:cNvPr>
          <p:cNvSpPr txBox="1"/>
          <p:nvPr/>
        </p:nvSpPr>
        <p:spPr>
          <a:xfrm>
            <a:off x="320040" y="5795685"/>
            <a:ext cx="8183880" cy="960120"/>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000" b="1">
                <a:latin typeface="+mj-lt"/>
                <a:ea typeface="+mj-ea"/>
                <a:cs typeface="+mj-cs"/>
              </a:rPr>
              <a:t>VISTA AÉREA DO PORTO</a:t>
            </a:r>
          </a:p>
        </p:txBody>
      </p:sp>
    </p:spTree>
    <p:extLst>
      <p:ext uri="{BB962C8B-B14F-4D97-AF65-F5344CB8AC3E}">
        <p14:creationId xmlns:p14="http://schemas.microsoft.com/office/powerpoint/2010/main" val="29745286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3" name="Rectangle 4102">
            <a:extLst>
              <a:ext uri="{FF2B5EF4-FFF2-40B4-BE49-F238E27FC236}">
                <a16:creationId xmlns:a16="http://schemas.microsoft.com/office/drawing/2014/main" id="{35D3817B-01DA-DCDA-FA18-49D6FF0037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a:extLst>
              <a:ext uri="{FF2B5EF4-FFF2-40B4-BE49-F238E27FC236}">
                <a16:creationId xmlns:a16="http://schemas.microsoft.com/office/drawing/2014/main" id="{B534B34A-7330-456F-6DE2-EBA0847382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787098" y="749470"/>
            <a:ext cx="10139403" cy="57034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67650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41" name="Rectangle 5126">
            <a:extLst>
              <a:ext uri="{FF2B5EF4-FFF2-40B4-BE49-F238E27FC236}">
                <a16:creationId xmlns:a16="http://schemas.microsoft.com/office/drawing/2014/main" id="{80B98925-0550-1AFB-C1DC-02792400FB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Mesa com cadeiras&#10;&#10;O conteúdo gerado por IA pode estar incorreto.">
            <a:extLst>
              <a:ext uri="{FF2B5EF4-FFF2-40B4-BE49-F238E27FC236}">
                <a16:creationId xmlns:a16="http://schemas.microsoft.com/office/drawing/2014/main" id="{66C3E8FA-929B-EB8F-0D2C-9C6ADF4CD8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8060"/>
          <a:stretch/>
        </p:blipFill>
        <p:spPr bwMode="auto">
          <a:xfrm>
            <a:off x="648204" y="1261641"/>
            <a:ext cx="10484543" cy="4832430"/>
          </a:xfrm>
          <a:prstGeom prst="rect">
            <a:avLst/>
          </a:prstGeom>
          <a:noFill/>
          <a:extLst>
            <a:ext uri="{909E8E84-426E-40DD-AFC4-6F175D3DCCD1}">
              <a14:hiddenFill xmlns:a14="http://schemas.microsoft.com/office/drawing/2010/main">
                <a:solidFill>
                  <a:srgbClr val="FFFFFF"/>
                </a:solidFill>
              </a14:hiddenFill>
            </a:ext>
          </a:extLst>
        </p:spPr>
      </p:pic>
      <p:sp>
        <p:nvSpPr>
          <p:cNvPr id="2" name="CaixaDeTexto 1">
            <a:extLst>
              <a:ext uri="{FF2B5EF4-FFF2-40B4-BE49-F238E27FC236}">
                <a16:creationId xmlns:a16="http://schemas.microsoft.com/office/drawing/2014/main" id="{DBDD5920-601F-FE55-F0B5-37F8ED14A5F9}"/>
              </a:ext>
            </a:extLst>
          </p:cNvPr>
          <p:cNvSpPr txBox="1"/>
          <p:nvPr/>
        </p:nvSpPr>
        <p:spPr>
          <a:xfrm>
            <a:off x="292868" y="0"/>
            <a:ext cx="9152073" cy="787897"/>
          </a:xfrm>
          <a:prstGeom prst="rect">
            <a:avLst/>
          </a:prstGeom>
        </p:spPr>
        <p:txBody>
          <a:bodyPr vert="horz" wrap="square" lIns="91440" tIns="45720" rIns="91440" bIns="45720" rtlCol="0" anchor="b">
            <a:normAutofit/>
          </a:bodyPr>
          <a:lstStyle/>
          <a:p>
            <a:pPr>
              <a:lnSpc>
                <a:spcPct val="90000"/>
              </a:lnSpc>
              <a:spcBef>
                <a:spcPct val="0"/>
              </a:spcBef>
              <a:spcAft>
                <a:spcPts val="600"/>
              </a:spcAft>
            </a:pPr>
            <a:r>
              <a:rPr lang="en-US" sz="2800" b="1" dirty="0">
                <a:latin typeface="+mj-lt"/>
                <a:ea typeface="+mj-ea"/>
                <a:cs typeface="+mj-cs"/>
              </a:rPr>
              <a:t>VISTA FRONTAL DO ATRACADOURO FLUTUANTE</a:t>
            </a:r>
          </a:p>
        </p:txBody>
      </p:sp>
    </p:spTree>
    <p:extLst>
      <p:ext uri="{BB962C8B-B14F-4D97-AF65-F5344CB8AC3E}">
        <p14:creationId xmlns:p14="http://schemas.microsoft.com/office/powerpoint/2010/main" val="23689129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51" name="Rectangle 6150">
            <a:extLst>
              <a:ext uri="{FF2B5EF4-FFF2-40B4-BE49-F238E27FC236}">
                <a16:creationId xmlns:a16="http://schemas.microsoft.com/office/drawing/2014/main" id="{80B98925-0550-1AFB-C1DC-02792400FB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a:extLst>
              <a:ext uri="{FF2B5EF4-FFF2-40B4-BE49-F238E27FC236}">
                <a16:creationId xmlns:a16="http://schemas.microsoft.com/office/drawing/2014/main" id="{164CD275-50E2-11F1-9506-3C566EEDD3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8060"/>
          <a:stretch/>
        </p:blipFill>
        <p:spPr bwMode="auto">
          <a:xfrm>
            <a:off x="20" y="1238596"/>
            <a:ext cx="12191979" cy="5619404"/>
          </a:xfrm>
          <a:prstGeom prst="rect">
            <a:avLst/>
          </a:prstGeom>
          <a:noFill/>
          <a:extLst>
            <a:ext uri="{909E8E84-426E-40DD-AFC4-6F175D3DCCD1}">
              <a14:hiddenFill xmlns:a14="http://schemas.microsoft.com/office/drawing/2010/main">
                <a:solidFill>
                  <a:srgbClr val="FFFFFF"/>
                </a:solidFill>
              </a14:hiddenFill>
            </a:ext>
          </a:extLst>
        </p:spPr>
      </p:pic>
      <p:sp>
        <p:nvSpPr>
          <p:cNvPr id="2" name="CaixaDeTexto 1">
            <a:extLst>
              <a:ext uri="{FF2B5EF4-FFF2-40B4-BE49-F238E27FC236}">
                <a16:creationId xmlns:a16="http://schemas.microsoft.com/office/drawing/2014/main" id="{B61BB903-8FFB-6253-9C71-4CF4D1EB680A}"/>
              </a:ext>
            </a:extLst>
          </p:cNvPr>
          <p:cNvSpPr txBox="1"/>
          <p:nvPr/>
        </p:nvSpPr>
        <p:spPr>
          <a:xfrm>
            <a:off x="327593" y="340661"/>
            <a:ext cx="8492316" cy="787897"/>
          </a:xfrm>
          <a:prstGeom prst="rect">
            <a:avLst/>
          </a:prstGeom>
        </p:spPr>
        <p:txBody>
          <a:bodyPr vert="horz" wrap="square" lIns="91440" tIns="45720" rIns="91440" bIns="45720" rtlCol="0" anchor="b">
            <a:normAutofit fontScale="92500"/>
          </a:bodyPr>
          <a:lstStyle/>
          <a:p>
            <a:pPr>
              <a:lnSpc>
                <a:spcPct val="90000"/>
              </a:lnSpc>
              <a:spcBef>
                <a:spcPct val="0"/>
              </a:spcBef>
              <a:spcAft>
                <a:spcPts val="600"/>
              </a:spcAft>
            </a:pPr>
            <a:r>
              <a:rPr lang="en-US" sz="2800" b="1" dirty="0">
                <a:latin typeface="+mj-lt"/>
                <a:ea typeface="+mj-ea"/>
                <a:cs typeface="+mj-cs"/>
              </a:rPr>
              <a:t>VISTA LATERAL DO ATRACADOURO FLUTUANTE</a:t>
            </a:r>
          </a:p>
          <a:p>
            <a:pPr>
              <a:lnSpc>
                <a:spcPct val="90000"/>
              </a:lnSpc>
              <a:spcBef>
                <a:spcPct val="0"/>
              </a:spcBef>
              <a:spcAft>
                <a:spcPts val="600"/>
              </a:spcAft>
            </a:pPr>
            <a:endParaRPr lang="en-US" sz="2800" b="1" dirty="0">
              <a:latin typeface="+mj-lt"/>
              <a:ea typeface="+mj-ea"/>
              <a:cs typeface="+mj-cs"/>
            </a:endParaRPr>
          </a:p>
        </p:txBody>
      </p:sp>
    </p:spTree>
    <p:extLst>
      <p:ext uri="{BB962C8B-B14F-4D97-AF65-F5344CB8AC3E}">
        <p14:creationId xmlns:p14="http://schemas.microsoft.com/office/powerpoint/2010/main" val="404649878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82" name="Rectangle 7174">
            <a:extLst>
              <a:ext uri="{FF2B5EF4-FFF2-40B4-BE49-F238E27FC236}">
                <a16:creationId xmlns:a16="http://schemas.microsoft.com/office/drawing/2014/main" id="{80B98925-0550-1AFB-C1DC-02792400FB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0" name="Picture 2">
            <a:extLst>
              <a:ext uri="{FF2B5EF4-FFF2-40B4-BE49-F238E27FC236}">
                <a16:creationId xmlns:a16="http://schemas.microsoft.com/office/drawing/2014/main" id="{7341A962-E2F2-82AF-B8D6-DC8E1490D0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8060"/>
          <a:stretch/>
        </p:blipFill>
        <p:spPr bwMode="auto">
          <a:xfrm>
            <a:off x="902845" y="1562581"/>
            <a:ext cx="9906953" cy="4566213"/>
          </a:xfrm>
          <a:prstGeom prst="rect">
            <a:avLst/>
          </a:prstGeom>
          <a:noFill/>
          <a:extLst>
            <a:ext uri="{909E8E84-426E-40DD-AFC4-6F175D3DCCD1}">
              <a14:hiddenFill xmlns:a14="http://schemas.microsoft.com/office/drawing/2010/main">
                <a:solidFill>
                  <a:srgbClr val="FFFFFF"/>
                </a:solidFill>
              </a14:hiddenFill>
            </a:ext>
          </a:extLst>
        </p:spPr>
      </p:pic>
      <p:sp>
        <p:nvSpPr>
          <p:cNvPr id="2" name="CaixaDeTexto 1">
            <a:extLst>
              <a:ext uri="{FF2B5EF4-FFF2-40B4-BE49-F238E27FC236}">
                <a16:creationId xmlns:a16="http://schemas.microsoft.com/office/drawing/2014/main" id="{6BC282B1-9B46-6770-0763-A482544FC12D}"/>
              </a:ext>
            </a:extLst>
          </p:cNvPr>
          <p:cNvSpPr txBox="1"/>
          <p:nvPr/>
        </p:nvSpPr>
        <p:spPr>
          <a:xfrm>
            <a:off x="327593" y="340661"/>
            <a:ext cx="7326472" cy="787897"/>
          </a:xfrm>
          <a:prstGeom prst="rect">
            <a:avLst/>
          </a:prstGeom>
        </p:spPr>
        <p:txBody>
          <a:bodyPr vert="horz" wrap="square" lIns="91440" tIns="45720" rIns="91440" bIns="45720" rtlCol="0" anchor="b">
            <a:normAutofit/>
          </a:bodyPr>
          <a:lstStyle/>
          <a:p>
            <a:pPr>
              <a:lnSpc>
                <a:spcPct val="90000"/>
              </a:lnSpc>
              <a:spcBef>
                <a:spcPct val="0"/>
              </a:spcBef>
              <a:spcAft>
                <a:spcPts val="600"/>
              </a:spcAft>
            </a:pPr>
            <a:r>
              <a:rPr lang="en-US" sz="3400" b="1">
                <a:latin typeface="+mj-lt"/>
                <a:ea typeface="+mj-ea"/>
                <a:cs typeface="+mj-cs"/>
              </a:rPr>
              <a:t>VISTA DO CALÇADÃO DA ORLA</a:t>
            </a:r>
          </a:p>
        </p:txBody>
      </p:sp>
    </p:spTree>
    <p:extLst>
      <p:ext uri="{BB962C8B-B14F-4D97-AF65-F5344CB8AC3E}">
        <p14:creationId xmlns:p14="http://schemas.microsoft.com/office/powerpoint/2010/main" val="271832279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9" name="Rectangle 8198">
            <a:extLst>
              <a:ext uri="{FF2B5EF4-FFF2-40B4-BE49-F238E27FC236}">
                <a16:creationId xmlns:a16="http://schemas.microsoft.com/office/drawing/2014/main" id="{35D3817B-01DA-DCDA-FA18-49D6FF0037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4" name="Picture 2" descr="Jardim com árvores&#10;&#10;O conteúdo gerado por IA pode estar incorreto.">
            <a:extLst>
              <a:ext uri="{FF2B5EF4-FFF2-40B4-BE49-F238E27FC236}">
                <a16:creationId xmlns:a16="http://schemas.microsoft.com/office/drawing/2014/main" id="{3DD85FEB-BE7F-796A-AAA6-A3824B90A8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659777" y="479631"/>
            <a:ext cx="10486643" cy="5898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241283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23" name="Rectangle 9222">
            <a:extLst>
              <a:ext uri="{FF2B5EF4-FFF2-40B4-BE49-F238E27FC236}">
                <a16:creationId xmlns:a16="http://schemas.microsoft.com/office/drawing/2014/main" id="{35D3817B-01DA-DCDA-FA18-49D6FF0037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18" name="Picture 2" descr="Pessoas em um parque&#10;&#10;O conteúdo gerado por IA pode estar incorreto.">
            <a:extLst>
              <a:ext uri="{FF2B5EF4-FFF2-40B4-BE49-F238E27FC236}">
                <a16:creationId xmlns:a16="http://schemas.microsoft.com/office/drawing/2014/main" id="{BFCE6192-4746-BC32-BA1B-E076DD4F34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787099" y="810961"/>
            <a:ext cx="9988932" cy="5618775"/>
          </a:xfrm>
          <a:prstGeom prst="rect">
            <a:avLst/>
          </a:prstGeom>
          <a:noFill/>
          <a:extLst>
            <a:ext uri="{909E8E84-426E-40DD-AFC4-6F175D3DCCD1}">
              <a14:hiddenFill xmlns:a14="http://schemas.microsoft.com/office/drawing/2010/main">
                <a:solidFill>
                  <a:srgbClr val="FFFFFF"/>
                </a:solidFill>
              </a14:hiddenFill>
            </a:ext>
          </a:extLst>
        </p:spPr>
      </p:pic>
      <p:sp>
        <p:nvSpPr>
          <p:cNvPr id="2" name="Seta: para a Esquerda 1">
            <a:hlinkClick r:id="rId3" action="ppaction://hlinksldjump"/>
            <a:extLst>
              <a:ext uri="{FF2B5EF4-FFF2-40B4-BE49-F238E27FC236}">
                <a16:creationId xmlns:a16="http://schemas.microsoft.com/office/drawing/2014/main" id="{253A5D71-FC12-8FB5-9CE7-7DF9E8CF8C10}"/>
              </a:ext>
            </a:extLst>
          </p:cNvPr>
          <p:cNvSpPr/>
          <p:nvPr/>
        </p:nvSpPr>
        <p:spPr>
          <a:xfrm>
            <a:off x="10995949" y="6169306"/>
            <a:ext cx="937550" cy="509286"/>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371240579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FED178-EC43-6D7E-A921-185BB4317BA9}"/>
            </a:ext>
          </a:extLst>
        </p:cNvPr>
        <p:cNvGrpSpPr/>
        <p:nvPr/>
      </p:nvGrpSpPr>
      <p:grpSpPr>
        <a:xfrm>
          <a:off x="0" y="0"/>
          <a:ext cx="0" cy="0"/>
          <a:chOff x="0" y="0"/>
          <a:chExt cx="0" cy="0"/>
        </a:xfrm>
      </p:grpSpPr>
      <p:sp>
        <p:nvSpPr>
          <p:cNvPr id="3" name="CaixaDeTexto 2">
            <a:extLst>
              <a:ext uri="{FF2B5EF4-FFF2-40B4-BE49-F238E27FC236}">
                <a16:creationId xmlns:a16="http://schemas.microsoft.com/office/drawing/2014/main" id="{93008A23-3522-5249-1257-EE00C7CBD1A3}"/>
              </a:ext>
            </a:extLst>
          </p:cNvPr>
          <p:cNvSpPr txBox="1"/>
          <p:nvPr/>
        </p:nvSpPr>
        <p:spPr>
          <a:xfrm>
            <a:off x="0" y="973885"/>
            <a:ext cx="11690430" cy="5998502"/>
          </a:xfrm>
          <a:prstGeom prst="rect">
            <a:avLst/>
          </a:prstGeom>
          <a:noFill/>
        </p:spPr>
        <p:txBody>
          <a:bodyPr wrap="square">
            <a:spAutoFit/>
          </a:bodyPr>
          <a:lstStyle/>
          <a:p>
            <a:pPr marL="458470" indent="456565" algn="just">
              <a:lnSpc>
                <a:spcPct val="150000"/>
              </a:lnSpc>
              <a:buNone/>
            </a:pPr>
            <a:r>
              <a:rPr lang="pt-BR" sz="2200" b="1" dirty="0">
                <a:solidFill>
                  <a:srgbClr val="000000"/>
                </a:solidFill>
                <a:effectLst/>
                <a:latin typeface="Arial" panose="020B0604020202020204" pitchFamily="34" charset="0"/>
                <a:ea typeface="Arial" panose="020B0604020202020204" pitchFamily="34" charset="0"/>
                <a:cs typeface="Arial" panose="020B0604020202020204" pitchFamily="34" charset="0"/>
              </a:rPr>
              <a:t>O sistema, </a:t>
            </a:r>
            <a:r>
              <a:rPr lang="pt-BR" sz="2200" dirty="0">
                <a:solidFill>
                  <a:srgbClr val="000000"/>
                </a:solidFill>
                <a:effectLst/>
                <a:latin typeface="Arial" panose="020B0604020202020204" pitchFamily="34" charset="0"/>
                <a:ea typeface="Arial" panose="020B0604020202020204" pitchFamily="34" charset="0"/>
                <a:cs typeface="Arial" panose="020B0604020202020204" pitchFamily="34" charset="0"/>
              </a:rPr>
              <a:t>terá o objetivo de assegurar a </a:t>
            </a:r>
            <a:r>
              <a:rPr lang="pt-BR" sz="2200" b="1" dirty="0">
                <a:solidFill>
                  <a:srgbClr val="000000"/>
                </a:solidFill>
                <a:effectLst/>
                <a:latin typeface="Arial" panose="020B0604020202020204" pitchFamily="34" charset="0"/>
                <a:ea typeface="Arial" panose="020B0604020202020204" pitchFamily="34" charset="0"/>
                <a:cs typeface="Arial" panose="020B0604020202020204" pitchFamily="34" charset="0"/>
              </a:rPr>
              <a:t>gestão eficiente dos recursos pesqueiros, trazendo resultados como:</a:t>
            </a:r>
            <a:endParaRPr lang="pt-BR" sz="2200" b="1" dirty="0">
              <a:effectLst/>
              <a:latin typeface="Arial" panose="020B0604020202020204" pitchFamily="34" charset="0"/>
              <a:ea typeface="Arial" panose="020B0604020202020204" pitchFamily="34" charset="0"/>
              <a:cs typeface="Arial" panose="020B0604020202020204" pitchFamily="34" charset="0"/>
            </a:endParaRPr>
          </a:p>
          <a:p>
            <a:pPr marL="742950" marR="73025" lvl="1" indent="-285750" algn="just">
              <a:lnSpc>
                <a:spcPct val="145000"/>
              </a:lnSpc>
              <a:buSzPts val="1100"/>
              <a:buFont typeface="Arial" panose="020B0604020202020204" pitchFamily="34" charset="0"/>
              <a:buChar char="●"/>
              <a:tabLst>
                <a:tab pos="915035" algn="l"/>
                <a:tab pos="915670" algn="l"/>
              </a:tabLst>
            </a:pPr>
            <a:r>
              <a:rPr lang="pt-BR" sz="2200" dirty="0">
                <a:solidFill>
                  <a:srgbClr val="000000"/>
                </a:solidFill>
                <a:effectLst/>
                <a:latin typeface="Arial" panose="020B0604020202020204" pitchFamily="34" charset="0"/>
                <a:ea typeface="Calibri" panose="020F0502020204030204" pitchFamily="34" charset="0"/>
                <a:cs typeface="Arial" panose="020B0604020202020204" pitchFamily="34" charset="0"/>
              </a:rPr>
              <a:t>Utilização de recursos tecnológicos de ponta (IA e aplicativos de fácil manuseio);</a:t>
            </a:r>
            <a:endParaRPr lang="pt-BR" sz="2200" dirty="0">
              <a:effectLst/>
              <a:latin typeface="Arial" panose="020B0604020202020204" pitchFamily="34" charset="0"/>
              <a:ea typeface="Calibri" panose="020F0502020204030204" pitchFamily="34" charset="0"/>
              <a:cs typeface="Arial" panose="020B0604020202020204" pitchFamily="34" charset="0"/>
            </a:endParaRPr>
          </a:p>
          <a:p>
            <a:pPr marL="742950" marR="71755" lvl="1" indent="-285750" algn="just">
              <a:lnSpc>
                <a:spcPct val="145000"/>
              </a:lnSpc>
              <a:spcBef>
                <a:spcPts val="460"/>
              </a:spcBef>
              <a:buSzPts val="1100"/>
              <a:buFont typeface="Arial" panose="020B0604020202020204" pitchFamily="34" charset="0"/>
              <a:buChar char="●"/>
              <a:tabLst>
                <a:tab pos="915035" algn="l"/>
                <a:tab pos="915670" algn="l"/>
              </a:tabLst>
            </a:pPr>
            <a:r>
              <a:rPr lang="pt-BR" sz="2200" dirty="0">
                <a:solidFill>
                  <a:srgbClr val="000000"/>
                </a:solidFill>
                <a:effectLst/>
                <a:latin typeface="Arial" panose="020B0604020202020204" pitchFamily="34" charset="0"/>
                <a:ea typeface="Calibri" panose="020F0502020204030204" pitchFamily="34" charset="0"/>
                <a:cs typeface="Arial" panose="020B0604020202020204" pitchFamily="34" charset="0"/>
              </a:rPr>
              <a:t>Otimização de recursos humanos (O uso da tecnologia reduz a necessidade grandes efetivos);</a:t>
            </a:r>
            <a:endParaRPr lang="pt-BR" sz="2200" dirty="0">
              <a:effectLst/>
              <a:latin typeface="Arial" panose="020B0604020202020204" pitchFamily="34" charset="0"/>
              <a:ea typeface="Calibri" panose="020F0502020204030204" pitchFamily="34" charset="0"/>
              <a:cs typeface="Arial" panose="020B0604020202020204" pitchFamily="34" charset="0"/>
            </a:endParaRPr>
          </a:p>
          <a:p>
            <a:pPr marL="742950" lvl="1" indent="-285750" algn="just">
              <a:spcBef>
                <a:spcPts val="100"/>
              </a:spcBef>
              <a:buSzPts val="1100"/>
              <a:buFont typeface="Arial" panose="020B0604020202020204" pitchFamily="34" charset="0"/>
              <a:buChar char="●"/>
              <a:tabLst>
                <a:tab pos="915035" algn="l"/>
                <a:tab pos="915670" algn="l"/>
              </a:tabLst>
            </a:pPr>
            <a:r>
              <a:rPr lang="pt-BR" sz="2200" dirty="0">
                <a:solidFill>
                  <a:srgbClr val="000000"/>
                </a:solidFill>
                <a:effectLst/>
                <a:latin typeface="Arial" panose="020B0604020202020204" pitchFamily="34" charset="0"/>
                <a:ea typeface="Calibri" panose="020F0502020204030204" pitchFamily="34" charset="0"/>
                <a:cs typeface="Arial" panose="020B0604020202020204" pitchFamily="34" charset="0"/>
              </a:rPr>
              <a:t>Geração de receitas oriundo das licenças de pesca;</a:t>
            </a:r>
            <a:endParaRPr lang="pt-BR" sz="2200" dirty="0">
              <a:effectLst/>
              <a:latin typeface="Arial" panose="020B0604020202020204" pitchFamily="34" charset="0"/>
              <a:ea typeface="Calibri" panose="020F0502020204030204" pitchFamily="34" charset="0"/>
              <a:cs typeface="Arial" panose="020B0604020202020204" pitchFamily="34" charset="0"/>
            </a:endParaRPr>
          </a:p>
          <a:p>
            <a:pPr marL="742950" marR="74295" lvl="1" indent="-285750" algn="just">
              <a:lnSpc>
                <a:spcPct val="145000"/>
              </a:lnSpc>
              <a:spcBef>
                <a:spcPts val="640"/>
              </a:spcBef>
              <a:buSzPts val="1100"/>
              <a:buFont typeface="Arial" panose="020B0604020202020204" pitchFamily="34" charset="0"/>
              <a:buChar char="●"/>
              <a:tabLst>
                <a:tab pos="915035" algn="l"/>
                <a:tab pos="915670" algn="l"/>
              </a:tabLst>
            </a:pPr>
            <a:r>
              <a:rPr lang="pt-BR" sz="2200" dirty="0">
                <a:solidFill>
                  <a:srgbClr val="000000"/>
                </a:solidFill>
                <a:effectLst/>
                <a:latin typeface="Arial" panose="020B0604020202020204" pitchFamily="34" charset="0"/>
                <a:ea typeface="Calibri" panose="020F0502020204030204" pitchFamily="34" charset="0"/>
                <a:cs typeface="Arial" panose="020B0604020202020204" pitchFamily="34" charset="0"/>
              </a:rPr>
              <a:t>Geração de dados exatos de números de pescadores desportistas e profissionais;</a:t>
            </a:r>
            <a:endParaRPr lang="pt-BR" sz="2200" dirty="0">
              <a:effectLst/>
              <a:latin typeface="Arial" panose="020B0604020202020204" pitchFamily="34" charset="0"/>
              <a:ea typeface="Calibri" panose="020F0502020204030204" pitchFamily="34" charset="0"/>
              <a:cs typeface="Arial" panose="020B0604020202020204" pitchFamily="34" charset="0"/>
            </a:endParaRPr>
          </a:p>
          <a:p>
            <a:pPr marL="742950" marR="73660" lvl="1" indent="-285750" algn="just">
              <a:lnSpc>
                <a:spcPct val="145000"/>
              </a:lnSpc>
              <a:spcBef>
                <a:spcPts val="70"/>
              </a:spcBef>
              <a:buSzPts val="1100"/>
              <a:buFont typeface="Arial" panose="020B0604020202020204" pitchFamily="34" charset="0"/>
              <a:buChar char="●"/>
              <a:tabLst>
                <a:tab pos="915035" algn="l"/>
                <a:tab pos="915670" algn="l"/>
              </a:tabLst>
            </a:pPr>
            <a:r>
              <a:rPr lang="pt-BR" sz="2200" dirty="0">
                <a:solidFill>
                  <a:srgbClr val="000000"/>
                </a:solidFill>
                <a:effectLst/>
                <a:latin typeface="Arial" panose="020B0604020202020204" pitchFamily="34" charset="0"/>
                <a:ea typeface="Calibri" panose="020F0502020204030204" pitchFamily="34" charset="0"/>
                <a:cs typeface="Arial" panose="020B0604020202020204" pitchFamily="34" charset="0"/>
              </a:rPr>
              <a:t>Geolocalização das atividades de pesca desportiva e comercial (geração de mapas de controle facilitando as ações de comando e controle);</a:t>
            </a:r>
            <a:endParaRPr lang="pt-BR" sz="2200" dirty="0">
              <a:effectLst/>
              <a:latin typeface="Arial" panose="020B0604020202020204" pitchFamily="34" charset="0"/>
              <a:ea typeface="Calibri" panose="020F0502020204030204" pitchFamily="34" charset="0"/>
              <a:cs typeface="Arial" panose="020B0604020202020204" pitchFamily="34" charset="0"/>
            </a:endParaRPr>
          </a:p>
          <a:p>
            <a:pPr marL="742950" marR="74930" lvl="1" indent="-285750" algn="just">
              <a:lnSpc>
                <a:spcPct val="145000"/>
              </a:lnSpc>
              <a:spcBef>
                <a:spcPts val="75"/>
              </a:spcBef>
              <a:buSzPts val="1100"/>
              <a:buFont typeface="Arial" panose="020B0604020202020204" pitchFamily="34" charset="0"/>
              <a:buChar char="●"/>
              <a:tabLst>
                <a:tab pos="915035" algn="l"/>
                <a:tab pos="915670" algn="l"/>
              </a:tabLst>
            </a:pPr>
            <a:r>
              <a:rPr lang="pt-BR" sz="2200" dirty="0">
                <a:solidFill>
                  <a:srgbClr val="000000"/>
                </a:solidFill>
                <a:effectLst/>
                <a:latin typeface="Arial" panose="020B0604020202020204" pitchFamily="34" charset="0"/>
                <a:ea typeface="Calibri" panose="020F0502020204030204" pitchFamily="34" charset="0"/>
                <a:cs typeface="Arial" panose="020B0604020202020204" pitchFamily="34" charset="0"/>
              </a:rPr>
              <a:t>Geolocalização das atividades de extração dos recursos pesqueiros (definição das zonas de pesca e áreas de pressão);</a:t>
            </a:r>
            <a:endParaRPr lang="pt-BR" sz="2200" dirty="0">
              <a:effectLst/>
              <a:latin typeface="Arial" panose="020B0604020202020204" pitchFamily="34" charset="0"/>
              <a:ea typeface="Calibri" panose="020F0502020204030204" pitchFamily="34" charset="0"/>
              <a:cs typeface="Arial" panose="020B0604020202020204" pitchFamily="34" charset="0"/>
            </a:endParaRPr>
          </a:p>
          <a:p>
            <a:pPr marR="72390" lvl="1" algn="just">
              <a:lnSpc>
                <a:spcPct val="145000"/>
              </a:lnSpc>
              <a:spcBef>
                <a:spcPts val="65"/>
              </a:spcBef>
              <a:buSzPts val="1100"/>
              <a:tabLst>
                <a:tab pos="915035" algn="l"/>
                <a:tab pos="915670" algn="l"/>
              </a:tabLst>
            </a:pPr>
            <a:endParaRPr lang="pt-BR" sz="2200" dirty="0">
              <a:effectLst/>
              <a:latin typeface="Arial" panose="020B0604020202020204" pitchFamily="34" charset="0"/>
              <a:ea typeface="Calibri" panose="020F0502020204030204" pitchFamily="34" charset="0"/>
              <a:cs typeface="Arial" panose="020B0604020202020204" pitchFamily="34" charset="0"/>
            </a:endParaRPr>
          </a:p>
        </p:txBody>
      </p:sp>
      <p:sp>
        <p:nvSpPr>
          <p:cNvPr id="4" name="CaixaDeTexto 3">
            <a:extLst>
              <a:ext uri="{FF2B5EF4-FFF2-40B4-BE49-F238E27FC236}">
                <a16:creationId xmlns:a16="http://schemas.microsoft.com/office/drawing/2014/main" id="{54A75EFB-8440-B093-D771-0D98E61E5100}"/>
              </a:ext>
            </a:extLst>
          </p:cNvPr>
          <p:cNvSpPr txBox="1"/>
          <p:nvPr/>
        </p:nvSpPr>
        <p:spPr>
          <a:xfrm>
            <a:off x="601883" y="173621"/>
            <a:ext cx="10961226" cy="523220"/>
          </a:xfrm>
          <a:prstGeom prst="rect">
            <a:avLst/>
          </a:prstGeom>
          <a:solidFill>
            <a:schemeClr val="bg1">
              <a:lumMod val="95000"/>
            </a:schemeClr>
          </a:solidFill>
        </p:spPr>
        <p:txBody>
          <a:bodyPr wrap="square" rtlCol="0">
            <a:spAutoFit/>
          </a:bodyPr>
          <a:lstStyle/>
          <a:p>
            <a:pPr algn="ctr"/>
            <a:r>
              <a:rPr lang="pt-BR" sz="2800" b="1" dirty="0">
                <a:latin typeface="Arial" panose="020B0604020202020204" pitchFamily="34" charset="0"/>
                <a:cs typeface="Arial" panose="020B0604020202020204" pitchFamily="34" charset="0"/>
              </a:rPr>
              <a:t>SISTEMA DE CONTROLE DA PESCA</a:t>
            </a:r>
          </a:p>
        </p:txBody>
      </p:sp>
    </p:spTree>
    <p:extLst>
      <p:ext uri="{BB962C8B-B14F-4D97-AF65-F5344CB8AC3E}">
        <p14:creationId xmlns:p14="http://schemas.microsoft.com/office/powerpoint/2010/main" val="36274422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6">
            <a:extLst>
              <a:ext uri="{FF2B5EF4-FFF2-40B4-BE49-F238E27FC236}">
                <a16:creationId xmlns:a16="http://schemas.microsoft.com/office/drawing/2014/main" id="{DF0427E5-C9E9-26B8-3067-6DCBD1B3A58E}"/>
              </a:ext>
            </a:extLst>
          </p:cNvPr>
          <p:cNvSpPr txBox="1"/>
          <p:nvPr/>
        </p:nvSpPr>
        <p:spPr>
          <a:xfrm>
            <a:off x="621506" y="494414"/>
            <a:ext cx="10027202" cy="817403"/>
          </a:xfrm>
          <a:prstGeom prst="rect">
            <a:avLst/>
          </a:prstGeom>
        </p:spPr>
        <p:txBody>
          <a:bodyPr vert="horz" lIns="91440" tIns="45720" rIns="91440" bIns="45720" rtlCol="0" anchor="b">
            <a:norm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spcBef>
                <a:spcPct val="0"/>
              </a:spcBef>
              <a:spcAft>
                <a:spcPts val="800"/>
              </a:spcAft>
            </a:pPr>
            <a:r>
              <a:rPr lang="en-US" sz="3100" u="sng" kern="1200" dirty="0">
                <a:solidFill>
                  <a:schemeClr val="tx1"/>
                </a:solidFill>
                <a:effectLst/>
                <a:latin typeface="+mj-lt"/>
                <a:ea typeface="+mj-ea"/>
                <a:cs typeface="+mj-cs"/>
              </a:rPr>
              <a:t>ENQUETE</a:t>
            </a:r>
            <a:endParaRPr lang="en-US" sz="3100" kern="1200" dirty="0">
              <a:solidFill>
                <a:schemeClr val="tx1"/>
              </a:solidFill>
              <a:effectLst/>
              <a:latin typeface="+mj-lt"/>
              <a:ea typeface="+mj-ea"/>
              <a:cs typeface="+mj-cs"/>
            </a:endParaRPr>
          </a:p>
        </p:txBody>
      </p:sp>
      <p:pic>
        <p:nvPicPr>
          <p:cNvPr id="4" name="image21.png">
            <a:extLst>
              <a:ext uri="{FF2B5EF4-FFF2-40B4-BE49-F238E27FC236}">
                <a16:creationId xmlns:a16="http://schemas.microsoft.com/office/drawing/2014/main" id="{021212C9-BA26-5BA4-12D8-56A9642548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812" y="278425"/>
            <a:ext cx="1257300" cy="47783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Gráfico 4">
            <a:extLst>
              <a:ext uri="{FF2B5EF4-FFF2-40B4-BE49-F238E27FC236}">
                <a16:creationId xmlns:a16="http://schemas.microsoft.com/office/drawing/2014/main" id="{35361537-3D15-74D4-26A3-414FC59FB9D3}"/>
              </a:ext>
            </a:extLst>
          </p:cNvPr>
          <p:cNvGraphicFramePr/>
          <p:nvPr>
            <p:extLst>
              <p:ext uri="{D42A27DB-BD31-4B8C-83A1-F6EECF244321}">
                <p14:modId xmlns:p14="http://schemas.microsoft.com/office/powerpoint/2010/main" val="3299088525"/>
              </p:ext>
            </p:extLst>
          </p:nvPr>
        </p:nvGraphicFramePr>
        <p:xfrm>
          <a:off x="1220971" y="2367557"/>
          <a:ext cx="10105785" cy="3948085"/>
        </p:xfrm>
        <a:graphic>
          <a:graphicData uri="http://schemas.openxmlformats.org/drawingml/2006/chart">
            <c:chart xmlns:c="http://schemas.openxmlformats.org/drawingml/2006/chart" xmlns:r="http://schemas.openxmlformats.org/officeDocument/2006/relationships" r:id="rId3"/>
          </a:graphicData>
        </a:graphic>
      </p:graphicFrame>
      <p:sp>
        <p:nvSpPr>
          <p:cNvPr id="6" name="CaixaDeTexto 5">
            <a:extLst>
              <a:ext uri="{FF2B5EF4-FFF2-40B4-BE49-F238E27FC236}">
                <a16:creationId xmlns:a16="http://schemas.microsoft.com/office/drawing/2014/main" id="{1A9BC5C8-5C3A-3F2A-E359-A89DE6D984A4}"/>
              </a:ext>
            </a:extLst>
          </p:cNvPr>
          <p:cNvSpPr txBox="1"/>
          <p:nvPr/>
        </p:nvSpPr>
        <p:spPr>
          <a:xfrm>
            <a:off x="2930516" y="3120713"/>
            <a:ext cx="796531" cy="369332"/>
          </a:xfrm>
          <a:prstGeom prst="rect">
            <a:avLst/>
          </a:prstGeom>
          <a:noFill/>
        </p:spPr>
        <p:txBody>
          <a:bodyPr wrap="square">
            <a:spAutoFit/>
          </a:bodyPr>
          <a:lstStyle/>
          <a:p>
            <a:r>
              <a:rPr lang="pt-BR" dirty="0"/>
              <a:t>28</a:t>
            </a:r>
            <a:r>
              <a:rPr lang="pt-BR" sz="1800" kern="1200" dirty="0"/>
              <a:t>%</a:t>
            </a:r>
          </a:p>
        </p:txBody>
      </p:sp>
      <p:sp>
        <p:nvSpPr>
          <p:cNvPr id="7" name="CaixaDeTexto 1">
            <a:extLst>
              <a:ext uri="{FF2B5EF4-FFF2-40B4-BE49-F238E27FC236}">
                <a16:creationId xmlns:a16="http://schemas.microsoft.com/office/drawing/2014/main" id="{87DE0D64-B4E1-D0DE-9ECD-DABA38904E12}"/>
              </a:ext>
            </a:extLst>
          </p:cNvPr>
          <p:cNvSpPr txBox="1"/>
          <p:nvPr/>
        </p:nvSpPr>
        <p:spPr>
          <a:xfrm>
            <a:off x="5315067" y="4388990"/>
            <a:ext cx="640080" cy="36933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pt-BR" sz="1800" dirty="0"/>
              <a:t>12</a:t>
            </a:r>
            <a:r>
              <a:rPr lang="pt-BR" sz="1800" kern="1200" dirty="0"/>
              <a:t>%</a:t>
            </a:r>
          </a:p>
        </p:txBody>
      </p:sp>
      <p:sp>
        <p:nvSpPr>
          <p:cNvPr id="8" name="CaixaDeTexto 1">
            <a:extLst>
              <a:ext uri="{FF2B5EF4-FFF2-40B4-BE49-F238E27FC236}">
                <a16:creationId xmlns:a16="http://schemas.microsoft.com/office/drawing/2014/main" id="{1D1A9F90-F2FC-414C-F165-447B62A055D9}"/>
              </a:ext>
            </a:extLst>
          </p:cNvPr>
          <p:cNvSpPr txBox="1"/>
          <p:nvPr/>
        </p:nvSpPr>
        <p:spPr>
          <a:xfrm>
            <a:off x="4157048" y="4198525"/>
            <a:ext cx="640080" cy="36933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pt-BR" sz="1800" dirty="0"/>
              <a:t>13</a:t>
            </a:r>
            <a:r>
              <a:rPr lang="pt-BR" sz="1800" kern="1200" dirty="0"/>
              <a:t>%</a:t>
            </a:r>
          </a:p>
        </p:txBody>
      </p:sp>
      <p:sp>
        <p:nvSpPr>
          <p:cNvPr id="9" name="CaixaDeTexto 1">
            <a:extLst>
              <a:ext uri="{FF2B5EF4-FFF2-40B4-BE49-F238E27FC236}">
                <a16:creationId xmlns:a16="http://schemas.microsoft.com/office/drawing/2014/main" id="{6D10DB20-BDEF-1C9C-64CF-EBC7D458B3CD}"/>
              </a:ext>
            </a:extLst>
          </p:cNvPr>
          <p:cNvSpPr txBox="1"/>
          <p:nvPr/>
        </p:nvSpPr>
        <p:spPr>
          <a:xfrm>
            <a:off x="6659880" y="4758322"/>
            <a:ext cx="640080" cy="36933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pt-BR" sz="1800" dirty="0"/>
              <a:t>7</a:t>
            </a:r>
            <a:r>
              <a:rPr lang="pt-BR" sz="1800" kern="1200" dirty="0"/>
              <a:t>%</a:t>
            </a:r>
          </a:p>
        </p:txBody>
      </p:sp>
    </p:spTree>
    <p:extLst>
      <p:ext uri="{BB962C8B-B14F-4D97-AF65-F5344CB8AC3E}">
        <p14:creationId xmlns:p14="http://schemas.microsoft.com/office/powerpoint/2010/main" val="7667459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709AF6C8-FB42-3E90-A5BF-F2597331A8C5}"/>
              </a:ext>
            </a:extLst>
          </p:cNvPr>
          <p:cNvSpPr txBox="1"/>
          <p:nvPr/>
        </p:nvSpPr>
        <p:spPr>
          <a:xfrm>
            <a:off x="474563" y="1066482"/>
            <a:ext cx="11019098" cy="4999510"/>
          </a:xfrm>
          <a:prstGeom prst="rect">
            <a:avLst/>
          </a:prstGeom>
          <a:noFill/>
        </p:spPr>
        <p:txBody>
          <a:bodyPr wrap="square">
            <a:spAutoFit/>
          </a:bodyPr>
          <a:lstStyle/>
          <a:p>
            <a:pPr marL="742950" marR="74295" lvl="1" indent="-285750" algn="just">
              <a:lnSpc>
                <a:spcPct val="145000"/>
              </a:lnSpc>
              <a:spcBef>
                <a:spcPts val="70"/>
              </a:spcBef>
              <a:buSzPts val="1100"/>
              <a:buFont typeface="Arial" panose="020B0604020202020204" pitchFamily="34" charset="0"/>
              <a:buChar char="●"/>
              <a:tabLst>
                <a:tab pos="915035" algn="l"/>
                <a:tab pos="915670" algn="l"/>
              </a:tabLst>
            </a:pPr>
            <a:r>
              <a:rPr lang="pt-BR"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Identificação das espécies/local capturadas/soltas através da pesca desportiva (avaliação das espécies com maior pressão de captura);</a:t>
            </a:r>
            <a:endParaRPr lang="pt-BR" sz="2000" dirty="0">
              <a:effectLst/>
              <a:latin typeface="Arial" panose="020B0604020202020204" pitchFamily="34" charset="0"/>
              <a:ea typeface="Calibri" panose="020F0502020204030204" pitchFamily="34" charset="0"/>
              <a:cs typeface="Arial" panose="020B0604020202020204" pitchFamily="34" charset="0"/>
            </a:endParaRPr>
          </a:p>
          <a:p>
            <a:pPr marL="742950" marR="73025" lvl="1" indent="-285750" algn="just">
              <a:lnSpc>
                <a:spcPct val="145000"/>
              </a:lnSpc>
              <a:spcBef>
                <a:spcPts val="70"/>
              </a:spcBef>
              <a:buSzPts val="1100"/>
              <a:buFont typeface="Arial" panose="020B0604020202020204" pitchFamily="34" charset="0"/>
              <a:buChar char="●"/>
              <a:tabLst>
                <a:tab pos="915035" algn="l"/>
                <a:tab pos="915670" algn="l"/>
              </a:tabLst>
            </a:pPr>
            <a:r>
              <a:rPr lang="pt-BR"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Identificação das espécies capturadas/local para comercialização (gestão dos estoques pesqueiros);</a:t>
            </a:r>
            <a:endParaRPr lang="pt-BR" sz="2000" dirty="0">
              <a:effectLst/>
              <a:latin typeface="Arial" panose="020B0604020202020204" pitchFamily="34" charset="0"/>
              <a:ea typeface="Calibri" panose="020F0502020204030204" pitchFamily="34" charset="0"/>
              <a:cs typeface="Arial" panose="020B0604020202020204" pitchFamily="34" charset="0"/>
            </a:endParaRPr>
          </a:p>
          <a:p>
            <a:pPr marL="742950" marR="72390" lvl="1" indent="-285750" algn="just">
              <a:lnSpc>
                <a:spcPct val="145000"/>
              </a:lnSpc>
              <a:spcBef>
                <a:spcPts val="65"/>
              </a:spcBef>
              <a:buSzPts val="1100"/>
              <a:buFont typeface="Arial" panose="020B0604020202020204" pitchFamily="34" charset="0"/>
              <a:buChar char="●"/>
              <a:tabLst>
                <a:tab pos="915035" algn="l"/>
                <a:tab pos="915670" algn="l"/>
              </a:tabLst>
            </a:pPr>
            <a:r>
              <a:rPr lang="pt-BR"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Identificação das origens/naturalidade dos pescadores desportistas (definição de estratégias direcionadas de </a:t>
            </a:r>
            <a:r>
              <a:rPr lang="pt-BR" sz="20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Marketing</a:t>
            </a:r>
            <a:r>
              <a:rPr lang="pt-BR"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);Avaliação e cruzamento de dados entre os processos de captura e níveis dos rios (gestão e restrições de captura);</a:t>
            </a:r>
            <a:endParaRPr lang="pt-BR" sz="2000" dirty="0">
              <a:effectLst/>
              <a:latin typeface="Arial" panose="020B0604020202020204" pitchFamily="34" charset="0"/>
              <a:ea typeface="Calibri" panose="020F0502020204030204" pitchFamily="34" charset="0"/>
              <a:cs typeface="Arial" panose="020B0604020202020204" pitchFamily="34" charset="0"/>
            </a:endParaRPr>
          </a:p>
          <a:p>
            <a:pPr marL="742950" marR="73025" lvl="1" indent="-285750" algn="just">
              <a:lnSpc>
                <a:spcPct val="145000"/>
              </a:lnSpc>
              <a:spcBef>
                <a:spcPts val="70"/>
              </a:spcBef>
              <a:buSzPts val="1100"/>
              <a:buFont typeface="Arial" panose="020B0604020202020204" pitchFamily="34" charset="0"/>
              <a:buChar char="●"/>
              <a:tabLst>
                <a:tab pos="915035" algn="l"/>
                <a:tab pos="915670" algn="l"/>
              </a:tabLst>
            </a:pPr>
            <a:r>
              <a:rPr lang="pt-BR"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Avaliação de receitas financeiras da atividade comercial e desportiva de forma mais próxima da realidade;</a:t>
            </a:r>
            <a:endParaRPr lang="pt-BR" sz="2000" dirty="0">
              <a:effectLst/>
              <a:latin typeface="Arial" panose="020B0604020202020204" pitchFamily="34" charset="0"/>
              <a:ea typeface="Calibri" panose="020F0502020204030204" pitchFamily="34" charset="0"/>
              <a:cs typeface="Arial" panose="020B0604020202020204" pitchFamily="34" charset="0"/>
            </a:endParaRPr>
          </a:p>
          <a:p>
            <a:pPr marL="742950" marR="73660" lvl="1" indent="-285750" algn="just">
              <a:lnSpc>
                <a:spcPct val="145000"/>
              </a:lnSpc>
              <a:spcBef>
                <a:spcPts val="95"/>
              </a:spcBef>
              <a:buSzPts val="1100"/>
              <a:buFont typeface="Arial" panose="020B0604020202020204" pitchFamily="34" charset="0"/>
              <a:buChar char="●"/>
              <a:tabLst>
                <a:tab pos="915035" algn="l"/>
                <a:tab pos="915670" algn="l"/>
              </a:tabLst>
            </a:pPr>
            <a:r>
              <a:rPr lang="pt-BR"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Geração de dados e gráficos que poderão definir políticas públicas para sustentabilidade da atividade.</a:t>
            </a:r>
            <a:endParaRPr lang="pt-BR" sz="20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93637462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F42EF4-ABF9-CC59-2739-BB90C545847D}"/>
            </a:ext>
          </a:extLst>
        </p:cNvPr>
        <p:cNvGrpSpPr/>
        <p:nvPr/>
      </p:nvGrpSpPr>
      <p:grpSpPr>
        <a:xfrm>
          <a:off x="0" y="0"/>
          <a:ext cx="0" cy="0"/>
          <a:chOff x="0" y="0"/>
          <a:chExt cx="0" cy="0"/>
        </a:xfrm>
      </p:grpSpPr>
      <p:sp>
        <p:nvSpPr>
          <p:cNvPr id="3" name="CaixaDeTexto 2">
            <a:extLst>
              <a:ext uri="{FF2B5EF4-FFF2-40B4-BE49-F238E27FC236}">
                <a16:creationId xmlns:a16="http://schemas.microsoft.com/office/drawing/2014/main" id="{9AD494BC-0E32-D71A-9F1F-7798EAA42EB4}"/>
              </a:ext>
            </a:extLst>
          </p:cNvPr>
          <p:cNvSpPr txBox="1"/>
          <p:nvPr/>
        </p:nvSpPr>
        <p:spPr>
          <a:xfrm>
            <a:off x="353028" y="209923"/>
            <a:ext cx="11300749" cy="7277120"/>
          </a:xfrm>
          <a:prstGeom prst="rect">
            <a:avLst/>
          </a:prstGeom>
          <a:noFill/>
        </p:spPr>
        <p:txBody>
          <a:bodyPr wrap="square">
            <a:spAutoFit/>
          </a:bodyPr>
          <a:lstStyle/>
          <a:p>
            <a:pPr algn="just">
              <a:lnSpc>
                <a:spcPct val="150000"/>
              </a:lnSpc>
              <a:buNone/>
            </a:pPr>
            <a:r>
              <a:rPr lang="pt-BR" sz="2400" b="1" dirty="0">
                <a:solidFill>
                  <a:srgbClr val="000000"/>
                </a:solidFill>
                <a:effectLst/>
                <a:latin typeface="Arial" panose="020B0604020202020204" pitchFamily="34" charset="0"/>
                <a:ea typeface="Arial" panose="020B0604020202020204" pitchFamily="34" charset="0"/>
                <a:cs typeface="Arial" panose="020B0604020202020204" pitchFamily="34" charset="0"/>
              </a:rPr>
              <a:t>As estratégias </a:t>
            </a:r>
            <a:r>
              <a:rPr lang="pt-BR" sz="2400" dirty="0">
                <a:solidFill>
                  <a:srgbClr val="000000"/>
                </a:solidFill>
                <a:effectLst/>
                <a:latin typeface="Arial" panose="020B0604020202020204" pitchFamily="34" charset="0"/>
                <a:ea typeface="Arial" panose="020B0604020202020204" pitchFamily="34" charset="0"/>
                <a:cs typeface="Arial" panose="020B0604020202020204" pitchFamily="34" charset="0"/>
              </a:rPr>
              <a:t>de gestão e controle das atividades de pesca desportiva e comercial serão definidas em 4 ações:</a:t>
            </a:r>
            <a:endParaRPr lang="pt-BR" sz="24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55"/>
              </a:spcBef>
              <a:buNone/>
            </a:pPr>
            <a:r>
              <a:rPr lang="pt-BR" sz="2400" b="1" dirty="0">
                <a:solidFill>
                  <a:srgbClr val="000000"/>
                </a:solidFill>
                <a:latin typeface="Arial" panose="020B0604020202020204" pitchFamily="34" charset="0"/>
                <a:cs typeface="Arial" panose="020B0604020202020204" pitchFamily="34" charset="0"/>
              </a:rPr>
              <a:t>Instrumentos Legais - </a:t>
            </a:r>
            <a:r>
              <a:rPr lang="pt-BR" sz="2400" dirty="0">
                <a:solidFill>
                  <a:srgbClr val="000000"/>
                </a:solidFill>
                <a:latin typeface="Arial" panose="020B0604020202020204" pitchFamily="34" charset="0"/>
                <a:cs typeface="Arial" panose="020B0604020202020204" pitchFamily="34" charset="0"/>
              </a:rPr>
              <a:t>Elaboração e aprovação de normas e mecanismos legais que definem o sistema e modus operandi (Resoluções, Decretos), assegurando validação legal do processo e especialmente atuação dos órgãos de comando e controle.</a:t>
            </a:r>
          </a:p>
          <a:p>
            <a:pPr marL="0" lvl="1" algn="just">
              <a:lnSpc>
                <a:spcPct val="150000"/>
              </a:lnSpc>
              <a:spcBef>
                <a:spcPts val="55"/>
              </a:spcBef>
              <a:buSzPts val="1200"/>
              <a:tabLst>
                <a:tab pos="915670" algn="l"/>
              </a:tabLst>
            </a:pPr>
            <a:r>
              <a:rPr lang="pt-BR" sz="2400" b="1" dirty="0">
                <a:solidFill>
                  <a:srgbClr val="000000"/>
                </a:solidFill>
                <a:latin typeface="Arial" panose="020B0604020202020204" pitchFamily="34" charset="0"/>
                <a:cs typeface="Arial" panose="020B0604020202020204" pitchFamily="34" charset="0"/>
              </a:rPr>
              <a:t>Publicidade - </a:t>
            </a:r>
            <a:r>
              <a:rPr lang="pt-BR" sz="2400" dirty="0">
                <a:solidFill>
                  <a:srgbClr val="000000"/>
                </a:solidFill>
                <a:latin typeface="Arial" panose="020B0604020202020204" pitchFamily="34" charset="0"/>
                <a:cs typeface="Arial" panose="020B0604020202020204" pitchFamily="34" charset="0"/>
              </a:rPr>
              <a:t>Elaboração de uma estratégia de Marketing, utilizando todos os meios disponíveis de comunicação para acatamento do novo regramento das atividades de pesca. É fundamental evidenciar os benefícios ao meio ambiente, os benefícios socioeconômicos, geração de emprego e sustentabilidade das atividades ao longo do tempo.</a:t>
            </a:r>
          </a:p>
          <a:p>
            <a:pPr marL="342900" lvl="1" indent="-342900" algn="just">
              <a:lnSpc>
                <a:spcPct val="150000"/>
              </a:lnSpc>
              <a:spcBef>
                <a:spcPts val="55"/>
              </a:spcBef>
              <a:buSzPts val="1200"/>
              <a:buFont typeface="Arial" panose="020B0604020202020204" pitchFamily="34" charset="0"/>
              <a:buChar char="•"/>
              <a:tabLst>
                <a:tab pos="915670" algn="l"/>
              </a:tabLst>
            </a:pPr>
            <a:endParaRPr lang="pt-BR" sz="2400" dirty="0">
              <a:solidFill>
                <a:srgbClr val="000000"/>
              </a:solidFill>
              <a:latin typeface="Arial" panose="020B0604020202020204" pitchFamily="34" charset="0"/>
              <a:cs typeface="Arial" panose="020B0604020202020204" pitchFamily="34" charset="0"/>
            </a:endParaRPr>
          </a:p>
          <a:p>
            <a:pPr algn="just">
              <a:lnSpc>
                <a:spcPct val="150000"/>
              </a:lnSpc>
              <a:spcBef>
                <a:spcPts val="50"/>
              </a:spcBef>
              <a:buNone/>
            </a:pPr>
            <a:r>
              <a:rPr lang="pt-BR" sz="24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endParaRPr lang="pt-BR" sz="24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52866304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a:extLst>
              <a:ext uri="{FF2B5EF4-FFF2-40B4-BE49-F238E27FC236}">
                <a16:creationId xmlns:a16="http://schemas.microsoft.com/office/drawing/2014/main" id="{4CF87AD5-6EE3-6AC7-0B5F-AD5AAD4CA03E}"/>
              </a:ext>
            </a:extLst>
          </p:cNvPr>
          <p:cNvSpPr txBox="1"/>
          <p:nvPr/>
        </p:nvSpPr>
        <p:spPr>
          <a:xfrm>
            <a:off x="673260" y="392271"/>
            <a:ext cx="10774102" cy="5519460"/>
          </a:xfrm>
          <a:prstGeom prst="rect">
            <a:avLst/>
          </a:prstGeom>
          <a:noFill/>
        </p:spPr>
        <p:txBody>
          <a:bodyPr wrap="square">
            <a:spAutoFit/>
          </a:bodyPr>
          <a:lstStyle/>
          <a:p>
            <a:pPr marL="0" lvl="1" algn="just">
              <a:lnSpc>
                <a:spcPct val="150000"/>
              </a:lnSpc>
              <a:spcBef>
                <a:spcPts val="55"/>
              </a:spcBef>
              <a:buSzPts val="1200"/>
              <a:tabLst>
                <a:tab pos="915670" algn="l"/>
              </a:tabLst>
            </a:pPr>
            <a:r>
              <a:rPr lang="pt-BR" sz="2400" b="1" dirty="0">
                <a:solidFill>
                  <a:srgbClr val="000000"/>
                </a:solidFill>
                <a:effectLst/>
                <a:latin typeface="Arial" panose="020B0604020202020204" pitchFamily="34" charset="0"/>
                <a:ea typeface="Arial" panose="020B0604020202020204" pitchFamily="34" charset="0"/>
                <a:cs typeface="Arial" panose="020B0604020202020204" pitchFamily="34" charset="0"/>
              </a:rPr>
              <a:t>Capacitação</a:t>
            </a:r>
            <a:r>
              <a:rPr lang="pt-BR" sz="2400" dirty="0">
                <a:solidFill>
                  <a:srgbClr val="000000"/>
                </a:solidFill>
                <a:effectLst/>
                <a:latin typeface="Arial" panose="020B0604020202020204" pitchFamily="34" charset="0"/>
                <a:ea typeface="Arial" panose="020B0604020202020204" pitchFamily="34" charset="0"/>
                <a:cs typeface="Arial" panose="020B0604020202020204" pitchFamily="34" charset="0"/>
              </a:rPr>
              <a:t> - Desenvolvimento de um Programa de Capacitação para os órgãos de fiscalização e pesquisa, assegurando utilização plena das tecnologias para o controle e geração de informações para a efetiva gestão dos recursos pesqueiros.</a:t>
            </a:r>
          </a:p>
          <a:p>
            <a:pPr marL="0" lvl="1" algn="just">
              <a:lnSpc>
                <a:spcPct val="150000"/>
              </a:lnSpc>
              <a:spcBef>
                <a:spcPts val="55"/>
              </a:spcBef>
              <a:buSzPts val="1200"/>
              <a:tabLst>
                <a:tab pos="915670" algn="l"/>
              </a:tabLst>
            </a:pPr>
            <a:r>
              <a:rPr lang="pt-BR" sz="2400" b="1" dirty="0">
                <a:solidFill>
                  <a:srgbClr val="000000"/>
                </a:solidFill>
                <a:effectLst/>
                <a:latin typeface="Arial" panose="020B0604020202020204" pitchFamily="34" charset="0"/>
                <a:ea typeface="Arial" panose="020B0604020202020204" pitchFamily="34" charset="0"/>
                <a:cs typeface="Arial" panose="020B0604020202020204" pitchFamily="34" charset="0"/>
              </a:rPr>
              <a:t>Operacionalização do sistema </a:t>
            </a:r>
            <a:r>
              <a:rPr lang="pt-BR" sz="2400" dirty="0">
                <a:solidFill>
                  <a:srgbClr val="000000"/>
                </a:solidFill>
                <a:effectLst/>
                <a:latin typeface="Arial" panose="020B0604020202020204" pitchFamily="34" charset="0"/>
                <a:ea typeface="Arial" panose="020B0604020202020204" pitchFamily="34" charset="0"/>
                <a:cs typeface="Arial" panose="020B0604020202020204" pitchFamily="34" charset="0"/>
              </a:rPr>
              <a:t>- Esta etapa é fundamental pois assegura o sucesso do processo de gestão. Alguns pontos de Destaque:  </a:t>
            </a:r>
            <a:endParaRPr lang="pt-BR" sz="2400" dirty="0">
              <a:effectLst/>
              <a:latin typeface="Arial" panose="020B0604020202020204" pitchFamily="34" charset="0"/>
              <a:ea typeface="Arial" panose="020B0604020202020204" pitchFamily="34" charset="0"/>
              <a:cs typeface="Arial" panose="020B0604020202020204" pitchFamily="34" charset="0"/>
            </a:endParaRPr>
          </a:p>
          <a:p>
            <a:pPr marL="1143000" lvl="2" indent="-228600" algn="just">
              <a:buSzPts val="1100"/>
              <a:buFont typeface="+mj-lt"/>
              <a:buAutoNum type="alphaUcPeriod"/>
              <a:tabLst>
                <a:tab pos="915670" algn="l"/>
              </a:tabLst>
            </a:pPr>
            <a:r>
              <a:rPr lang="pt-BR"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Definição das Estratégias de acesso ao aplicativo (download);</a:t>
            </a:r>
            <a:endParaRPr lang="pt-BR" sz="2400" dirty="0">
              <a:effectLst/>
              <a:latin typeface="Arial" panose="020B0604020202020204" pitchFamily="34" charset="0"/>
              <a:ea typeface="Calibri" panose="020F0502020204030204" pitchFamily="34" charset="0"/>
              <a:cs typeface="Arial" panose="020B0604020202020204" pitchFamily="34" charset="0"/>
            </a:endParaRPr>
          </a:p>
          <a:p>
            <a:pPr marL="1143000" lvl="2" indent="-228600" algn="just">
              <a:spcBef>
                <a:spcPts val="645"/>
              </a:spcBef>
              <a:buSzPts val="1100"/>
              <a:buFont typeface="+mj-lt"/>
              <a:buAutoNum type="alphaUcPeriod"/>
              <a:tabLst>
                <a:tab pos="915670" algn="l"/>
              </a:tabLst>
            </a:pPr>
            <a:r>
              <a:rPr lang="pt-BR"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Definição dos Postos de Controle;</a:t>
            </a:r>
            <a:endParaRPr lang="pt-BR" sz="2400" dirty="0">
              <a:effectLst/>
              <a:latin typeface="Arial" panose="020B0604020202020204" pitchFamily="34" charset="0"/>
              <a:ea typeface="Calibri" panose="020F0502020204030204" pitchFamily="34" charset="0"/>
              <a:cs typeface="Arial" panose="020B0604020202020204" pitchFamily="34" charset="0"/>
            </a:endParaRPr>
          </a:p>
          <a:p>
            <a:pPr marL="1143000" lvl="2" indent="-228600" algn="just">
              <a:spcBef>
                <a:spcPts val="655"/>
              </a:spcBef>
              <a:buSzPts val="1100"/>
              <a:buFont typeface="+mj-lt"/>
              <a:buAutoNum type="alphaUcPeriod"/>
              <a:tabLst>
                <a:tab pos="915670" algn="l"/>
              </a:tabLst>
            </a:pPr>
            <a:r>
              <a:rPr lang="pt-BR"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Definição das Estratégias de gestão das informações;</a:t>
            </a:r>
            <a:endParaRPr lang="pt-BR" sz="2400" dirty="0">
              <a:effectLst/>
              <a:latin typeface="Arial" panose="020B0604020202020204" pitchFamily="34" charset="0"/>
              <a:ea typeface="Calibri" panose="020F0502020204030204" pitchFamily="34" charset="0"/>
              <a:cs typeface="Arial" panose="020B0604020202020204" pitchFamily="34" charset="0"/>
            </a:endParaRPr>
          </a:p>
          <a:p>
            <a:pPr marL="1143000" lvl="2" indent="-228600" algn="just">
              <a:spcBef>
                <a:spcPts val="645"/>
              </a:spcBef>
              <a:buSzPts val="1100"/>
              <a:buFont typeface="+mj-lt"/>
              <a:buAutoNum type="alphaUcPeriod"/>
              <a:tabLst>
                <a:tab pos="915670" algn="l"/>
              </a:tabLst>
            </a:pPr>
            <a:r>
              <a:rPr lang="pt-BR"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Implantação de 02 (duas) salas de situação na SEDAM e na Polícia </a:t>
            </a:r>
            <a:r>
              <a:rPr lang="pt-BR" sz="24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Ambiental.</a:t>
            </a:r>
            <a:r>
              <a:rPr lang="pt-BR" sz="2400" dirty="0" err="1">
                <a:solidFill>
                  <a:srgbClr val="000000"/>
                </a:solidFill>
                <a:effectLst/>
                <a:latin typeface="Arial" panose="020B0604020202020204" pitchFamily="34" charset="0"/>
                <a:ea typeface="Calibri" panose="020F0502020204030204" pitchFamily="34" charset="0"/>
                <a:cs typeface="Arial" panose="020B0604020202020204" pitchFamily="34" charset="0"/>
                <a:hlinkClick r:id="rId2" action="ppaction://hlinksldjump"/>
              </a:rPr>
              <a:t>Slide</a:t>
            </a:r>
            <a:r>
              <a:rPr lang="pt-BR" sz="2400" dirty="0">
                <a:solidFill>
                  <a:srgbClr val="000000"/>
                </a:solidFill>
                <a:effectLst/>
                <a:latin typeface="Arial" panose="020B0604020202020204" pitchFamily="34" charset="0"/>
                <a:ea typeface="Calibri" panose="020F0502020204030204" pitchFamily="34" charset="0"/>
                <a:cs typeface="Arial" panose="020B0604020202020204" pitchFamily="34" charset="0"/>
                <a:hlinkClick r:id="rId2" action="ppaction://hlinksldjump"/>
              </a:rPr>
              <a:t> 19</a:t>
            </a:r>
            <a:endParaRPr lang="pt-BR" sz="24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83907742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58EB8EF9-5374-7F88-03C3-1097E3A96106}"/>
              </a:ext>
            </a:extLst>
          </p:cNvPr>
          <p:cNvSpPr txBox="1"/>
          <p:nvPr/>
        </p:nvSpPr>
        <p:spPr>
          <a:xfrm>
            <a:off x="389681" y="0"/>
            <a:ext cx="11250592" cy="6511463"/>
          </a:xfrm>
          <a:prstGeom prst="rect">
            <a:avLst/>
          </a:prstGeom>
          <a:noFill/>
        </p:spPr>
        <p:txBody>
          <a:bodyPr wrap="square">
            <a:spAutoFit/>
          </a:bodyPr>
          <a:lstStyle/>
          <a:p>
            <a:pPr marL="672465" indent="-216535" algn="just">
              <a:lnSpc>
                <a:spcPct val="150000"/>
              </a:lnSpc>
              <a:buNone/>
            </a:pPr>
            <a:r>
              <a:rPr lang="pt-BR" sz="2000" b="1" kern="0" dirty="0">
                <a:effectLst/>
                <a:latin typeface="Arial" panose="020B0604020202020204" pitchFamily="34" charset="0"/>
                <a:ea typeface="Calibri" panose="020F0502020204030204" pitchFamily="34" charset="0"/>
                <a:cs typeface="Arial" panose="020B0604020202020204" pitchFamily="34" charset="0"/>
              </a:rPr>
              <a:t>Implantação de Totens de Segurança</a:t>
            </a:r>
          </a:p>
          <a:p>
            <a:pPr marL="672465" indent="-216535" algn="just">
              <a:lnSpc>
                <a:spcPct val="150000"/>
              </a:lnSpc>
              <a:buNone/>
            </a:pPr>
            <a:r>
              <a:rPr lang="pt-BR" sz="2000" b="1" kern="0" dirty="0">
                <a:effectLst/>
                <a:latin typeface="Arial" panose="020B0604020202020204" pitchFamily="34" charset="0"/>
                <a:ea typeface="Calibri" panose="020F0502020204030204" pitchFamily="34" charset="0"/>
                <a:cs typeface="Arial" panose="020B0604020202020204" pitchFamily="34" charset="0"/>
              </a:rPr>
              <a:t> </a:t>
            </a:r>
          </a:p>
          <a:p>
            <a:pPr marL="801370" marR="73660" indent="-342900" algn="just">
              <a:lnSpc>
                <a:spcPct val="150000"/>
              </a:lnSpc>
              <a:spcBef>
                <a:spcPts val="55"/>
              </a:spcBef>
              <a:buFont typeface="Wingdings" panose="05000000000000000000" pitchFamily="2" charset="2"/>
              <a:buChar char="§"/>
            </a:pPr>
            <a:r>
              <a:rPr lang="pt-BR" sz="2000" dirty="0">
                <a:solidFill>
                  <a:srgbClr val="000000"/>
                </a:solidFill>
                <a:latin typeface="Arial" panose="020B0604020202020204" pitchFamily="34" charset="0"/>
                <a:cs typeface="Arial" panose="020B0604020202020204" pitchFamily="34" charset="0"/>
              </a:rPr>
              <a:t>A instalação de totens de segurança nos principais pontos da estrada estadual que conecta os municípios representa um importante avanço para a segurança da população e o fortalecimento do turismo local. Essa iniciativa não apenas transmite uma sensação de proteção, mas também permite o monitoramento contínuo de áreas estratégicas.</a:t>
            </a:r>
          </a:p>
          <a:p>
            <a:pPr marL="801370" marR="73660" indent="-342900" algn="just">
              <a:lnSpc>
                <a:spcPct val="150000"/>
              </a:lnSpc>
              <a:buFont typeface="Wingdings" panose="05000000000000000000" pitchFamily="2" charset="2"/>
              <a:buChar char="§"/>
            </a:pPr>
            <a:r>
              <a:rPr lang="pt-B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A adoção de tecnologias inovadoras sustentáveis, como energia solar e internet via satélite, assegura o funcionamento contínuo desses dispositivos, mesmo em regiões isoladas. Além disso, a conectividade em tempo real com os pelotões de polícia militar, corpo de bombeiros de cada município permite um monitoramento eficiente, integrando as operações de segurança e promovendo uma resposta mais ágil a eventuais incidentes.</a:t>
            </a:r>
            <a:endParaRPr lang="pt-BR" sz="2000" dirty="0">
              <a:effectLst/>
              <a:latin typeface="Arial" panose="020B0604020202020204" pitchFamily="34" charset="0"/>
              <a:ea typeface="Arial" panose="020B0604020202020204" pitchFamily="34" charset="0"/>
              <a:cs typeface="Arial" panose="020B0604020202020204" pitchFamily="34" charset="0"/>
            </a:endParaRPr>
          </a:p>
          <a:p>
            <a:pPr marL="801370" marR="68580" indent="-342900" algn="just">
              <a:lnSpc>
                <a:spcPct val="150000"/>
              </a:lnSpc>
              <a:buFont typeface="Wingdings" panose="05000000000000000000" pitchFamily="2" charset="2"/>
              <a:buChar char="§"/>
            </a:pPr>
            <a:r>
              <a:rPr lang="pt-B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Um exemplo prático de instalação seria na rotatória entre as rodovias RO-435 e RO-370, que conecta os municípios de Colorado do Oeste, Pimenteiras do Oeste, Cerejeiras e Cabixi (coordenadas geográficas: 13°11'31"S 60°32'41"W).</a:t>
            </a:r>
            <a:endParaRPr lang="pt-BR" sz="2000" dirty="0">
              <a:effectLst/>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6105082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9" name="Rectangle 2058">
            <a:extLst>
              <a:ext uri="{FF2B5EF4-FFF2-40B4-BE49-F238E27FC236}">
                <a16:creationId xmlns:a16="http://schemas.microsoft.com/office/drawing/2014/main" id="{80B98925-0550-1AFB-C1DC-02792400FB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7">
            <a:extLst>
              <a:ext uri="{FF2B5EF4-FFF2-40B4-BE49-F238E27FC236}">
                <a16:creationId xmlns:a16="http://schemas.microsoft.com/office/drawing/2014/main" id="{27DF3077-2368-3C68-F9C4-B981596C2B27}"/>
              </a:ext>
            </a:extLst>
          </p:cNvPr>
          <p:cNvSpPr>
            <a:spLocks noChangeArrowheads="1"/>
          </p:cNvSpPr>
          <p:nvPr/>
        </p:nvSpPr>
        <p:spPr bwMode="auto">
          <a:xfrm>
            <a:off x="327594" y="340661"/>
            <a:ext cx="7326472" cy="78789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b" anchorCtr="0" compatLnSpc="1">
            <a:prstTxWarp prst="textNoShape">
              <a:avLst/>
            </a:prstTxWarp>
            <a:normAutofit/>
          </a:bodyPr>
          <a:lstStyle/>
          <a:p>
            <a:pPr marL="0" marR="0" lvl="0" indent="0" fontAlgn="base">
              <a:lnSpc>
                <a:spcPct val="90000"/>
              </a:lnSpc>
              <a:spcBef>
                <a:spcPct val="0"/>
              </a:spcBef>
              <a:spcAft>
                <a:spcPts val="600"/>
              </a:spcAft>
              <a:buClrTx/>
              <a:buSzTx/>
              <a:tabLst/>
            </a:pPr>
            <a:r>
              <a:rPr kumimoji="0" lang="en-US" altLang="pt-BR" sz="2200" b="1" i="0" u="none" strike="noStrike" cap="none" normalizeH="0" baseline="0">
                <a:ln>
                  <a:noFill/>
                </a:ln>
                <a:effectLst/>
                <a:latin typeface="+mj-lt"/>
                <a:ea typeface="+mj-ea"/>
                <a:cs typeface="+mj-cs"/>
              </a:rPr>
              <a:t>PONTOS ESTRATÉGICOS PARA MONITORAMENTO</a:t>
            </a:r>
          </a:p>
          <a:p>
            <a:pPr marL="0" marR="0" lvl="0" indent="0" fontAlgn="base">
              <a:lnSpc>
                <a:spcPct val="90000"/>
              </a:lnSpc>
              <a:spcBef>
                <a:spcPct val="0"/>
              </a:spcBef>
              <a:spcAft>
                <a:spcPts val="600"/>
              </a:spcAft>
              <a:buClrTx/>
              <a:buSzTx/>
              <a:tabLst/>
            </a:pPr>
            <a:endParaRPr kumimoji="0" lang="en-US" altLang="pt-BR" sz="2200" b="1" i="0" u="none" strike="noStrike" cap="none" normalizeH="0" baseline="0">
              <a:ln>
                <a:noFill/>
              </a:ln>
              <a:effectLst/>
              <a:latin typeface="+mj-lt"/>
              <a:ea typeface="+mj-ea"/>
              <a:cs typeface="+mj-cs"/>
            </a:endParaRPr>
          </a:p>
        </p:txBody>
      </p:sp>
      <p:sp>
        <p:nvSpPr>
          <p:cNvPr id="6" name="Rectangle 8">
            <a:extLst>
              <a:ext uri="{FF2B5EF4-FFF2-40B4-BE49-F238E27FC236}">
                <a16:creationId xmlns:a16="http://schemas.microsoft.com/office/drawing/2014/main" id="{983C0CE0-BEA7-E435-4D21-19B16BF7BA53}"/>
              </a:ext>
            </a:extLst>
          </p:cNvPr>
          <p:cNvSpPr>
            <a:spLocks noChangeArrowheads="1"/>
          </p:cNvSpPr>
          <p:nvPr/>
        </p:nvSpPr>
        <p:spPr bwMode="auto">
          <a:xfrm>
            <a:off x="7654066" y="340660"/>
            <a:ext cx="4183447" cy="78789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p>
            <a:pPr marR="0" lvl="0" algn="r" fontAlgn="base">
              <a:lnSpc>
                <a:spcPct val="110000"/>
              </a:lnSpc>
              <a:spcBef>
                <a:spcPts val="1000"/>
              </a:spcBef>
              <a:spcAft>
                <a:spcPct val="0"/>
              </a:spcAft>
              <a:buClrTx/>
              <a:buSzTx/>
              <a:tabLst/>
            </a:pPr>
            <a:br>
              <a:rPr kumimoji="0" lang="en-US" altLang="pt-BR" sz="1500" b="0" i="0" u="none" strike="noStrike" cap="none" normalizeH="0" baseline="0">
                <a:ln>
                  <a:noFill/>
                </a:ln>
                <a:effectLst/>
              </a:rPr>
            </a:br>
            <a:r>
              <a:rPr kumimoji="0" lang="en-US" altLang="pt-BR" sz="1500" b="0" i="0" u="none" strike="noStrike" cap="none" normalizeH="0" baseline="0">
                <a:ln>
                  <a:noFill/>
                </a:ln>
                <a:effectLst/>
              </a:rPr>
              <a:t>Rotatória entre as rodovias RO-435 e RO </a:t>
            </a:r>
          </a:p>
        </p:txBody>
      </p:sp>
      <p:pic>
        <p:nvPicPr>
          <p:cNvPr id="2054" name="image9.jpg">
            <a:extLst>
              <a:ext uri="{FF2B5EF4-FFF2-40B4-BE49-F238E27FC236}">
                <a16:creationId xmlns:a16="http://schemas.microsoft.com/office/drawing/2014/main" id="{C810E71F-D009-7DCB-FEB9-9BE2ABAB60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2208"/>
          <a:stretch/>
        </p:blipFill>
        <p:spPr bwMode="auto">
          <a:xfrm>
            <a:off x="21" y="1238596"/>
            <a:ext cx="12191979" cy="56194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147292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8" name="Rectangle 3077">
            <a:extLst>
              <a:ext uri="{FF2B5EF4-FFF2-40B4-BE49-F238E27FC236}">
                <a16:creationId xmlns:a16="http://schemas.microsoft.com/office/drawing/2014/main" id="{80B98925-0550-1AFB-C1DC-02792400FB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a:extLst>
              <a:ext uri="{FF2B5EF4-FFF2-40B4-BE49-F238E27FC236}">
                <a16:creationId xmlns:a16="http://schemas.microsoft.com/office/drawing/2014/main" id="{14865DCF-6177-BE52-E41F-D202DBA2443E}"/>
              </a:ext>
            </a:extLst>
          </p:cNvPr>
          <p:cNvSpPr>
            <a:spLocks noChangeArrowheads="1"/>
          </p:cNvSpPr>
          <p:nvPr/>
        </p:nvSpPr>
        <p:spPr bwMode="auto">
          <a:xfrm>
            <a:off x="327594" y="340661"/>
            <a:ext cx="7326472" cy="78789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b" anchorCtr="0" compatLnSpc="1">
            <a:prstTxWarp prst="textNoShape">
              <a:avLst/>
            </a:prstTxWarp>
            <a:normAutofit/>
          </a:bodyPr>
          <a:lstStyle/>
          <a:p>
            <a:pPr marL="0" marR="0" lvl="0" indent="457200" fontAlgn="base">
              <a:lnSpc>
                <a:spcPct val="90000"/>
              </a:lnSpc>
              <a:spcBef>
                <a:spcPct val="0"/>
              </a:spcBef>
              <a:spcAft>
                <a:spcPts val="600"/>
              </a:spcAft>
              <a:buClrTx/>
              <a:buSzTx/>
              <a:tabLst/>
            </a:pPr>
            <a:r>
              <a:rPr kumimoji="0" lang="en-US" altLang="pt-BR" sz="1900" b="1" i="0" u="none" strike="noStrike" cap="none" normalizeH="0" baseline="0">
                <a:ln>
                  <a:noFill/>
                </a:ln>
                <a:effectLst/>
                <a:latin typeface="+mj-lt"/>
                <a:ea typeface="+mj-ea"/>
                <a:cs typeface="+mj-cs"/>
              </a:rPr>
              <a:t>C</a:t>
            </a:r>
            <a:r>
              <a:rPr kumimoji="0" lang="en-US" altLang="pt-BR" sz="1900" b="1" i="0" u="none" strike="noStrike" cap="none" normalizeH="0" baseline="0" bmk="">
                <a:ln>
                  <a:noFill/>
                </a:ln>
                <a:effectLst/>
                <a:latin typeface="+mj-lt"/>
                <a:ea typeface="+mj-ea"/>
                <a:cs typeface="+mj-cs"/>
              </a:rPr>
              <a:t>abixi - Vila Neide</a:t>
            </a:r>
            <a:endParaRPr kumimoji="0" lang="en-US" altLang="pt-BR" sz="1900" b="1" i="0" u="none" strike="noStrike" cap="none" normalizeH="0" baseline="0">
              <a:ln>
                <a:noFill/>
              </a:ln>
              <a:effectLst/>
              <a:latin typeface="+mj-lt"/>
              <a:ea typeface="+mj-ea"/>
              <a:cs typeface="+mj-cs"/>
            </a:endParaRPr>
          </a:p>
          <a:p>
            <a:pPr marL="0" marR="0" lvl="0" indent="457200" fontAlgn="base">
              <a:lnSpc>
                <a:spcPct val="90000"/>
              </a:lnSpc>
              <a:spcBef>
                <a:spcPct val="0"/>
              </a:spcBef>
              <a:spcAft>
                <a:spcPts val="600"/>
              </a:spcAft>
              <a:buClrTx/>
              <a:buSzTx/>
              <a:tabLst/>
            </a:pPr>
            <a:r>
              <a:rPr kumimoji="0" lang="en-US" altLang="pt-BR" sz="1900" b="1" i="0" u="none" strike="noStrike" cap="none" normalizeH="0" baseline="0">
                <a:ln>
                  <a:noFill/>
                </a:ln>
                <a:effectLst/>
                <a:latin typeface="+mj-lt"/>
                <a:ea typeface="+mj-ea"/>
                <a:cs typeface="+mj-cs"/>
              </a:rPr>
              <a:t>Acesso a Vila Neide - Cabixi-RO</a:t>
            </a:r>
          </a:p>
          <a:p>
            <a:pPr marL="0" marR="0" lvl="0" indent="457200" fontAlgn="base">
              <a:lnSpc>
                <a:spcPct val="90000"/>
              </a:lnSpc>
              <a:spcBef>
                <a:spcPct val="0"/>
              </a:spcBef>
              <a:spcAft>
                <a:spcPts val="600"/>
              </a:spcAft>
              <a:buClrTx/>
              <a:buSzTx/>
              <a:tabLst/>
            </a:pPr>
            <a:endParaRPr kumimoji="0" lang="en-US" altLang="pt-BR" sz="1900" b="1" i="0" u="none" strike="noStrike" cap="none" normalizeH="0" baseline="0">
              <a:ln>
                <a:noFill/>
              </a:ln>
              <a:effectLst/>
              <a:latin typeface="+mj-lt"/>
              <a:ea typeface="+mj-ea"/>
              <a:cs typeface="+mj-cs"/>
            </a:endParaRPr>
          </a:p>
        </p:txBody>
      </p:sp>
      <p:sp>
        <p:nvSpPr>
          <p:cNvPr id="3" name="Rectangle 3">
            <a:extLst>
              <a:ext uri="{FF2B5EF4-FFF2-40B4-BE49-F238E27FC236}">
                <a16:creationId xmlns:a16="http://schemas.microsoft.com/office/drawing/2014/main" id="{9E6FB874-BEC5-33DB-3648-818C5CE2A374}"/>
              </a:ext>
            </a:extLst>
          </p:cNvPr>
          <p:cNvSpPr>
            <a:spLocks noChangeArrowheads="1"/>
          </p:cNvSpPr>
          <p:nvPr/>
        </p:nvSpPr>
        <p:spPr bwMode="auto">
          <a:xfrm>
            <a:off x="7654066" y="340660"/>
            <a:ext cx="4183447" cy="78789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p>
            <a:pPr marR="0" lvl="0" algn="r" fontAlgn="base">
              <a:lnSpc>
                <a:spcPct val="120000"/>
              </a:lnSpc>
              <a:spcBef>
                <a:spcPts val="1000"/>
              </a:spcBef>
              <a:spcAft>
                <a:spcPct val="0"/>
              </a:spcAft>
              <a:buClrTx/>
              <a:buSzTx/>
              <a:tabLst/>
            </a:pPr>
            <a:r>
              <a:rPr kumimoji="0" lang="en-US" altLang="pt-BR" b="0" i="0" u="none" strike="noStrike" cap="none" normalizeH="0" baseline="0">
                <a:ln>
                  <a:noFill/>
                </a:ln>
                <a:effectLst/>
              </a:rPr>
              <a:t>Coordenada: 13°39'07"S 60°47'21"W</a:t>
            </a:r>
          </a:p>
        </p:txBody>
      </p:sp>
      <p:pic>
        <p:nvPicPr>
          <p:cNvPr id="3073" name="image83.jpg">
            <a:extLst>
              <a:ext uri="{FF2B5EF4-FFF2-40B4-BE49-F238E27FC236}">
                <a16:creationId xmlns:a16="http://schemas.microsoft.com/office/drawing/2014/main" id="{01AD408E-809D-1932-008F-009EECB07C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10503"/>
          <a:stretch/>
        </p:blipFill>
        <p:spPr bwMode="auto">
          <a:xfrm>
            <a:off x="21" y="1238596"/>
            <a:ext cx="12191979" cy="56194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55736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2" name="Rectangle 4101">
            <a:extLst>
              <a:ext uri="{FF2B5EF4-FFF2-40B4-BE49-F238E27FC236}">
                <a16:creationId xmlns:a16="http://schemas.microsoft.com/office/drawing/2014/main" id="{80B98925-0550-1AFB-C1DC-02792400FB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a:extLst>
              <a:ext uri="{FF2B5EF4-FFF2-40B4-BE49-F238E27FC236}">
                <a16:creationId xmlns:a16="http://schemas.microsoft.com/office/drawing/2014/main" id="{50451A11-4ADA-56A0-A649-17F7E73BF9BF}"/>
              </a:ext>
            </a:extLst>
          </p:cNvPr>
          <p:cNvSpPr>
            <a:spLocks noChangeArrowheads="1"/>
          </p:cNvSpPr>
          <p:nvPr/>
        </p:nvSpPr>
        <p:spPr bwMode="auto">
          <a:xfrm>
            <a:off x="327593" y="340661"/>
            <a:ext cx="7326472" cy="78789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b" anchorCtr="0" compatLnSpc="1">
            <a:prstTxWarp prst="textNoShape">
              <a:avLst/>
            </a:prstTxWarp>
            <a:normAutofit/>
          </a:bodyPr>
          <a:lstStyle/>
          <a:p>
            <a:pPr marL="0" marR="0" lvl="0" indent="0" fontAlgn="base">
              <a:lnSpc>
                <a:spcPct val="90000"/>
              </a:lnSpc>
              <a:spcBef>
                <a:spcPct val="0"/>
              </a:spcBef>
              <a:spcAft>
                <a:spcPts val="600"/>
              </a:spcAft>
              <a:buClrTx/>
              <a:buSzTx/>
              <a:tabLst/>
            </a:pPr>
            <a:r>
              <a:rPr kumimoji="0" lang="en-US" altLang="pt-BR" sz="1900" b="1" i="0" u="none" strike="noStrike" cap="none" normalizeH="0" baseline="0">
                <a:ln>
                  <a:noFill/>
                </a:ln>
                <a:effectLst/>
                <a:latin typeface="+mj-lt"/>
                <a:ea typeface="+mj-ea"/>
                <a:cs typeface="+mj-cs"/>
              </a:rPr>
              <a:t>Cabixi - Vila São João</a:t>
            </a:r>
          </a:p>
          <a:p>
            <a:pPr marL="0" marR="0" lvl="0" indent="0" fontAlgn="base">
              <a:lnSpc>
                <a:spcPct val="90000"/>
              </a:lnSpc>
              <a:spcBef>
                <a:spcPct val="0"/>
              </a:spcBef>
              <a:spcAft>
                <a:spcPts val="600"/>
              </a:spcAft>
              <a:buClrTx/>
              <a:buSzTx/>
              <a:tabLst/>
            </a:pPr>
            <a:r>
              <a:rPr kumimoji="0" lang="en-US" altLang="pt-BR" sz="1900" b="1" i="0" u="none" strike="noStrike" cap="none" normalizeH="0" baseline="0">
                <a:ln>
                  <a:noFill/>
                </a:ln>
                <a:effectLst/>
                <a:latin typeface="+mj-lt"/>
                <a:ea typeface="+mj-ea"/>
                <a:cs typeface="+mj-cs"/>
              </a:rPr>
              <a:t>Acesso a Vila São João - Cabixi-RO</a:t>
            </a:r>
          </a:p>
          <a:p>
            <a:pPr marL="0" marR="0" lvl="0" indent="0" fontAlgn="base">
              <a:lnSpc>
                <a:spcPct val="90000"/>
              </a:lnSpc>
              <a:spcBef>
                <a:spcPct val="0"/>
              </a:spcBef>
              <a:spcAft>
                <a:spcPts val="600"/>
              </a:spcAft>
              <a:buClrTx/>
              <a:buSzTx/>
              <a:tabLst/>
            </a:pPr>
            <a:endParaRPr kumimoji="0" lang="en-US" altLang="pt-BR" sz="1900" b="1" i="0" u="none" strike="noStrike" cap="none" normalizeH="0" baseline="0">
              <a:ln>
                <a:noFill/>
              </a:ln>
              <a:effectLst/>
              <a:latin typeface="+mj-lt"/>
              <a:ea typeface="+mj-ea"/>
              <a:cs typeface="+mj-cs"/>
            </a:endParaRPr>
          </a:p>
        </p:txBody>
      </p:sp>
      <p:sp>
        <p:nvSpPr>
          <p:cNvPr id="3" name="Rectangle 3">
            <a:extLst>
              <a:ext uri="{FF2B5EF4-FFF2-40B4-BE49-F238E27FC236}">
                <a16:creationId xmlns:a16="http://schemas.microsoft.com/office/drawing/2014/main" id="{BD65ACAE-1F7F-8308-5C71-DB255C403096}"/>
              </a:ext>
            </a:extLst>
          </p:cNvPr>
          <p:cNvSpPr>
            <a:spLocks noChangeArrowheads="1"/>
          </p:cNvSpPr>
          <p:nvPr/>
        </p:nvSpPr>
        <p:spPr bwMode="auto">
          <a:xfrm>
            <a:off x="7654065" y="340660"/>
            <a:ext cx="4183447" cy="78789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p>
            <a:pPr marR="0" lvl="0" algn="r" fontAlgn="base">
              <a:lnSpc>
                <a:spcPct val="120000"/>
              </a:lnSpc>
              <a:spcBef>
                <a:spcPts val="1000"/>
              </a:spcBef>
              <a:spcAft>
                <a:spcPct val="0"/>
              </a:spcAft>
              <a:buClrTx/>
              <a:buSzTx/>
              <a:tabLst/>
            </a:pPr>
            <a:r>
              <a:rPr kumimoji="0" lang="en-US" altLang="pt-BR" b="0" i="0" u="none" strike="noStrike" cap="none" normalizeH="0" baseline="0">
                <a:ln>
                  <a:noFill/>
                </a:ln>
                <a:effectLst/>
              </a:rPr>
              <a:t>Coordenada: 13°39'43"S 60°46'08"W</a:t>
            </a:r>
          </a:p>
        </p:txBody>
      </p:sp>
      <p:pic>
        <p:nvPicPr>
          <p:cNvPr id="4097" name="image81.jpg">
            <a:extLst>
              <a:ext uri="{FF2B5EF4-FFF2-40B4-BE49-F238E27FC236}">
                <a16:creationId xmlns:a16="http://schemas.microsoft.com/office/drawing/2014/main" id="{95BB1835-F595-57CF-ADAA-6287E3AE06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3907" b="5232"/>
          <a:stretch/>
        </p:blipFill>
        <p:spPr bwMode="auto">
          <a:xfrm>
            <a:off x="20" y="1238596"/>
            <a:ext cx="12191979" cy="56194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268598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6" name="Rectangle 5125">
            <a:extLst>
              <a:ext uri="{FF2B5EF4-FFF2-40B4-BE49-F238E27FC236}">
                <a16:creationId xmlns:a16="http://schemas.microsoft.com/office/drawing/2014/main" id="{80B98925-0550-1AFB-C1DC-02792400FB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a:extLst>
              <a:ext uri="{FF2B5EF4-FFF2-40B4-BE49-F238E27FC236}">
                <a16:creationId xmlns:a16="http://schemas.microsoft.com/office/drawing/2014/main" id="{354853EA-8583-DEFC-6BD6-585B15257E45}"/>
              </a:ext>
            </a:extLst>
          </p:cNvPr>
          <p:cNvSpPr>
            <a:spLocks noChangeArrowheads="1"/>
          </p:cNvSpPr>
          <p:nvPr/>
        </p:nvSpPr>
        <p:spPr bwMode="auto">
          <a:xfrm>
            <a:off x="327593" y="340661"/>
            <a:ext cx="7326472" cy="78789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b" anchorCtr="0" compatLnSpc="1">
            <a:prstTxWarp prst="textNoShape">
              <a:avLst/>
            </a:prstTxWarp>
            <a:normAutofit/>
          </a:bodyPr>
          <a:lstStyle/>
          <a:p>
            <a:pPr marL="0" marR="0" lvl="0" indent="457200" fontAlgn="base">
              <a:lnSpc>
                <a:spcPct val="90000"/>
              </a:lnSpc>
              <a:spcBef>
                <a:spcPct val="0"/>
              </a:spcBef>
              <a:spcAft>
                <a:spcPts val="600"/>
              </a:spcAft>
              <a:buClrTx/>
              <a:buSzTx/>
              <a:tabLst/>
            </a:pPr>
            <a:r>
              <a:rPr kumimoji="0" lang="en-US" altLang="pt-BR" sz="1900" b="1" i="0" u="none" strike="noStrike" cap="none" normalizeH="0" baseline="0">
                <a:ln>
                  <a:noFill/>
                </a:ln>
                <a:effectLst/>
                <a:latin typeface="+mj-lt"/>
                <a:ea typeface="+mj-ea"/>
                <a:cs typeface="+mj-cs"/>
              </a:rPr>
              <a:t>P</a:t>
            </a:r>
            <a:r>
              <a:rPr kumimoji="0" lang="en-US" altLang="pt-BR" sz="1900" b="1" i="0" u="none" strike="noStrike" cap="none" normalizeH="0" baseline="0" bmk="">
                <a:ln>
                  <a:noFill/>
                </a:ln>
                <a:effectLst/>
                <a:latin typeface="+mj-lt"/>
                <a:ea typeface="+mj-ea"/>
                <a:cs typeface="+mj-cs"/>
              </a:rPr>
              <a:t>imenteiras - Orla</a:t>
            </a:r>
            <a:endParaRPr kumimoji="0" lang="en-US" altLang="pt-BR" sz="1900" b="1" i="0" u="none" strike="noStrike" cap="none" normalizeH="0" baseline="0">
              <a:ln>
                <a:noFill/>
              </a:ln>
              <a:effectLst/>
              <a:latin typeface="+mj-lt"/>
              <a:ea typeface="+mj-ea"/>
              <a:cs typeface="+mj-cs"/>
            </a:endParaRPr>
          </a:p>
          <a:p>
            <a:pPr marL="0" marR="0" lvl="0" indent="457200" fontAlgn="base">
              <a:lnSpc>
                <a:spcPct val="90000"/>
              </a:lnSpc>
              <a:spcBef>
                <a:spcPct val="0"/>
              </a:spcBef>
              <a:spcAft>
                <a:spcPts val="600"/>
              </a:spcAft>
              <a:buClrTx/>
              <a:buSzTx/>
              <a:tabLst/>
            </a:pPr>
            <a:r>
              <a:rPr kumimoji="0" lang="en-US" altLang="pt-BR" sz="1900" b="1" i="0" u="none" strike="noStrike" cap="none" normalizeH="0" baseline="0">
                <a:ln>
                  <a:noFill/>
                </a:ln>
                <a:effectLst/>
                <a:latin typeface="+mj-lt"/>
                <a:ea typeface="+mj-ea"/>
                <a:cs typeface="+mj-cs"/>
              </a:rPr>
              <a:t>Acesso a Orla - Pimenteiras-RO</a:t>
            </a:r>
          </a:p>
          <a:p>
            <a:pPr marL="0" marR="0" lvl="0" indent="457200" fontAlgn="base">
              <a:lnSpc>
                <a:spcPct val="90000"/>
              </a:lnSpc>
              <a:spcBef>
                <a:spcPct val="0"/>
              </a:spcBef>
              <a:spcAft>
                <a:spcPts val="600"/>
              </a:spcAft>
              <a:buClrTx/>
              <a:buSzTx/>
              <a:tabLst/>
            </a:pPr>
            <a:endParaRPr kumimoji="0" lang="en-US" altLang="pt-BR" sz="1900" b="1" i="0" u="none" strike="noStrike" cap="none" normalizeH="0" baseline="0">
              <a:ln>
                <a:noFill/>
              </a:ln>
              <a:effectLst/>
              <a:latin typeface="+mj-lt"/>
              <a:ea typeface="+mj-ea"/>
              <a:cs typeface="+mj-cs"/>
            </a:endParaRPr>
          </a:p>
        </p:txBody>
      </p:sp>
      <p:sp>
        <p:nvSpPr>
          <p:cNvPr id="3" name="Rectangle 3">
            <a:extLst>
              <a:ext uri="{FF2B5EF4-FFF2-40B4-BE49-F238E27FC236}">
                <a16:creationId xmlns:a16="http://schemas.microsoft.com/office/drawing/2014/main" id="{B9AA0979-5A76-8276-BF75-4D665A6D2EF1}"/>
              </a:ext>
            </a:extLst>
          </p:cNvPr>
          <p:cNvSpPr>
            <a:spLocks noChangeArrowheads="1"/>
          </p:cNvSpPr>
          <p:nvPr/>
        </p:nvSpPr>
        <p:spPr bwMode="auto">
          <a:xfrm>
            <a:off x="7654065" y="340660"/>
            <a:ext cx="4183447" cy="78789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p>
            <a:pPr marR="0" lvl="0" algn="r" fontAlgn="base">
              <a:lnSpc>
                <a:spcPct val="120000"/>
              </a:lnSpc>
              <a:spcBef>
                <a:spcPts val="1000"/>
              </a:spcBef>
              <a:spcAft>
                <a:spcPct val="0"/>
              </a:spcAft>
              <a:buClrTx/>
              <a:buSzTx/>
              <a:tabLst/>
            </a:pPr>
            <a:r>
              <a:rPr kumimoji="0" lang="en-US" altLang="pt-BR" b="0" i="0" u="none" strike="noStrike" cap="none" normalizeH="0" baseline="0">
                <a:ln>
                  <a:noFill/>
                </a:ln>
                <a:effectLst/>
              </a:rPr>
              <a:t>Coordenada: 13°28'59"S 61°02'44"W</a:t>
            </a:r>
          </a:p>
        </p:txBody>
      </p:sp>
      <p:pic>
        <p:nvPicPr>
          <p:cNvPr id="5121" name="image72.jpg">
            <a:extLst>
              <a:ext uri="{FF2B5EF4-FFF2-40B4-BE49-F238E27FC236}">
                <a16:creationId xmlns:a16="http://schemas.microsoft.com/office/drawing/2014/main" id="{D4B1FE58-D313-E4FE-4F2E-E62CFB8929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289" b="18900"/>
          <a:stretch/>
        </p:blipFill>
        <p:spPr bwMode="auto">
          <a:xfrm>
            <a:off x="20" y="1238596"/>
            <a:ext cx="12191979" cy="56194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125016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50" name="Rectangle 6149">
            <a:extLst>
              <a:ext uri="{FF2B5EF4-FFF2-40B4-BE49-F238E27FC236}">
                <a16:creationId xmlns:a16="http://schemas.microsoft.com/office/drawing/2014/main" id="{80B98925-0550-1AFB-C1DC-02792400FB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a:extLst>
              <a:ext uri="{FF2B5EF4-FFF2-40B4-BE49-F238E27FC236}">
                <a16:creationId xmlns:a16="http://schemas.microsoft.com/office/drawing/2014/main" id="{02D6DB9B-E882-7B19-CDF5-04B9328007E0}"/>
              </a:ext>
            </a:extLst>
          </p:cNvPr>
          <p:cNvSpPr>
            <a:spLocks noChangeArrowheads="1"/>
          </p:cNvSpPr>
          <p:nvPr/>
        </p:nvSpPr>
        <p:spPr bwMode="auto">
          <a:xfrm>
            <a:off x="327593" y="340661"/>
            <a:ext cx="7326472" cy="78789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b" anchorCtr="0" compatLnSpc="1">
            <a:prstTxWarp prst="textNoShape">
              <a:avLst/>
            </a:prstTxWarp>
            <a:normAutofit/>
          </a:bodyPr>
          <a:lstStyle/>
          <a:p>
            <a:pPr marL="0" marR="0" lvl="0" indent="457200" fontAlgn="base">
              <a:lnSpc>
                <a:spcPct val="90000"/>
              </a:lnSpc>
              <a:spcBef>
                <a:spcPct val="0"/>
              </a:spcBef>
              <a:spcAft>
                <a:spcPts val="600"/>
              </a:spcAft>
              <a:buClrTx/>
              <a:buSzTx/>
              <a:tabLst/>
            </a:pPr>
            <a:r>
              <a:rPr kumimoji="0" lang="en-US" altLang="pt-BR" sz="1900" b="1" i="0" u="none" strike="noStrike" cap="none" normalizeH="0" baseline="0">
                <a:ln>
                  <a:noFill/>
                </a:ln>
                <a:effectLst/>
                <a:latin typeface="+mj-lt"/>
                <a:ea typeface="+mj-ea"/>
                <a:cs typeface="+mj-cs"/>
              </a:rPr>
              <a:t>A</a:t>
            </a:r>
            <a:r>
              <a:rPr kumimoji="0" lang="en-US" altLang="pt-BR" sz="1900" b="1" i="0" u="none" strike="noStrike" cap="none" normalizeH="0" baseline="0" bmk="">
                <a:ln>
                  <a:noFill/>
                </a:ln>
                <a:effectLst/>
                <a:latin typeface="+mj-lt"/>
                <a:ea typeface="+mj-ea"/>
                <a:cs typeface="+mj-cs"/>
              </a:rPr>
              <a:t>lta Floresta - Porto Rolim</a:t>
            </a:r>
            <a:endParaRPr kumimoji="0" lang="en-US" altLang="pt-BR" sz="1900" b="1" i="0" u="none" strike="noStrike" cap="none" normalizeH="0" baseline="0">
              <a:ln>
                <a:noFill/>
              </a:ln>
              <a:effectLst/>
              <a:latin typeface="+mj-lt"/>
              <a:ea typeface="+mj-ea"/>
              <a:cs typeface="+mj-cs"/>
            </a:endParaRPr>
          </a:p>
          <a:p>
            <a:pPr marL="0" marR="0" lvl="0" indent="457200" fontAlgn="base">
              <a:lnSpc>
                <a:spcPct val="90000"/>
              </a:lnSpc>
              <a:spcBef>
                <a:spcPct val="0"/>
              </a:spcBef>
              <a:spcAft>
                <a:spcPts val="600"/>
              </a:spcAft>
              <a:buClrTx/>
              <a:buSzTx/>
              <a:tabLst/>
            </a:pPr>
            <a:r>
              <a:rPr kumimoji="0" lang="en-US" altLang="pt-BR" sz="1900" b="1" i="0" u="none" strike="noStrike" cap="none" normalizeH="0" baseline="0">
                <a:ln>
                  <a:noFill/>
                </a:ln>
                <a:effectLst/>
                <a:latin typeface="+mj-lt"/>
                <a:ea typeface="+mj-ea"/>
                <a:cs typeface="+mj-cs"/>
              </a:rPr>
              <a:t>Acesso a Porto Rolim - Alta Floresta - RO</a:t>
            </a:r>
          </a:p>
          <a:p>
            <a:pPr marL="0" marR="0" lvl="0" indent="457200" fontAlgn="base">
              <a:lnSpc>
                <a:spcPct val="90000"/>
              </a:lnSpc>
              <a:spcBef>
                <a:spcPct val="0"/>
              </a:spcBef>
              <a:spcAft>
                <a:spcPts val="600"/>
              </a:spcAft>
              <a:buClrTx/>
              <a:buSzTx/>
              <a:tabLst/>
            </a:pPr>
            <a:endParaRPr kumimoji="0" lang="en-US" altLang="pt-BR" sz="1900" b="1" i="0" u="none" strike="noStrike" cap="none" normalizeH="0" baseline="0">
              <a:ln>
                <a:noFill/>
              </a:ln>
              <a:effectLst/>
              <a:latin typeface="+mj-lt"/>
              <a:ea typeface="+mj-ea"/>
              <a:cs typeface="+mj-cs"/>
            </a:endParaRPr>
          </a:p>
        </p:txBody>
      </p:sp>
      <p:sp>
        <p:nvSpPr>
          <p:cNvPr id="3" name="Rectangle 3">
            <a:extLst>
              <a:ext uri="{FF2B5EF4-FFF2-40B4-BE49-F238E27FC236}">
                <a16:creationId xmlns:a16="http://schemas.microsoft.com/office/drawing/2014/main" id="{F1DB5949-3B06-5936-BB56-5C51851D9BA1}"/>
              </a:ext>
            </a:extLst>
          </p:cNvPr>
          <p:cNvSpPr>
            <a:spLocks noChangeArrowheads="1"/>
          </p:cNvSpPr>
          <p:nvPr/>
        </p:nvSpPr>
        <p:spPr bwMode="auto">
          <a:xfrm>
            <a:off x="7654065" y="340660"/>
            <a:ext cx="4183447" cy="78789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p>
            <a:pPr marR="0" lvl="0" algn="r" fontAlgn="base">
              <a:lnSpc>
                <a:spcPct val="120000"/>
              </a:lnSpc>
              <a:spcBef>
                <a:spcPts val="1000"/>
              </a:spcBef>
              <a:spcAft>
                <a:spcPct val="0"/>
              </a:spcAft>
              <a:buClrTx/>
              <a:buSzTx/>
              <a:tabLst/>
            </a:pPr>
            <a:r>
              <a:rPr kumimoji="0" lang="en-US" altLang="pt-BR" b="0" i="0" u="none" strike="noStrike" cap="none" normalizeH="0" baseline="0">
                <a:ln>
                  <a:noFill/>
                </a:ln>
                <a:effectLst/>
              </a:rPr>
              <a:t>Coordenada: 13°02'38"S 62°14'09"W</a:t>
            </a:r>
          </a:p>
        </p:txBody>
      </p:sp>
      <p:pic>
        <p:nvPicPr>
          <p:cNvPr id="6145" name="image75.jpg">
            <a:extLst>
              <a:ext uri="{FF2B5EF4-FFF2-40B4-BE49-F238E27FC236}">
                <a16:creationId xmlns:a16="http://schemas.microsoft.com/office/drawing/2014/main" id="{D1739D87-5F25-C733-63B7-8D4CF7D00E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1967" b="21953"/>
          <a:stretch/>
        </p:blipFill>
        <p:spPr bwMode="auto">
          <a:xfrm>
            <a:off x="20" y="1238596"/>
            <a:ext cx="12191979" cy="56194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571661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74" name="Rectangle 7173">
            <a:extLst>
              <a:ext uri="{FF2B5EF4-FFF2-40B4-BE49-F238E27FC236}">
                <a16:creationId xmlns:a16="http://schemas.microsoft.com/office/drawing/2014/main" id="{80B98925-0550-1AFB-C1DC-02792400FB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a:extLst>
              <a:ext uri="{FF2B5EF4-FFF2-40B4-BE49-F238E27FC236}">
                <a16:creationId xmlns:a16="http://schemas.microsoft.com/office/drawing/2014/main" id="{E1090830-4F81-4085-73B6-6DFF4529E4A2}"/>
              </a:ext>
            </a:extLst>
          </p:cNvPr>
          <p:cNvSpPr>
            <a:spLocks noChangeArrowheads="1"/>
          </p:cNvSpPr>
          <p:nvPr/>
        </p:nvSpPr>
        <p:spPr bwMode="auto">
          <a:xfrm>
            <a:off x="327593" y="340661"/>
            <a:ext cx="7326472" cy="78789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b" anchorCtr="0" compatLnSpc="1">
            <a:prstTxWarp prst="textNoShape">
              <a:avLst/>
            </a:prstTxWarp>
            <a:normAutofit/>
          </a:bodyPr>
          <a:lstStyle/>
          <a:p>
            <a:pPr marL="0" marR="0" lvl="0" indent="457200" fontAlgn="base">
              <a:lnSpc>
                <a:spcPct val="90000"/>
              </a:lnSpc>
              <a:spcBef>
                <a:spcPct val="0"/>
              </a:spcBef>
              <a:spcAft>
                <a:spcPts val="600"/>
              </a:spcAft>
              <a:buClrTx/>
              <a:buSzTx/>
              <a:tabLst/>
            </a:pPr>
            <a:r>
              <a:rPr kumimoji="0" lang="en-US" altLang="pt-BR" sz="2200" b="1" i="0" u="none" strike="noStrike" cap="none" normalizeH="0" baseline="0">
                <a:ln>
                  <a:noFill/>
                </a:ln>
                <a:effectLst/>
                <a:latin typeface="+mj-lt"/>
                <a:ea typeface="+mj-ea"/>
                <a:cs typeface="+mj-cs"/>
              </a:rPr>
              <a:t>C</a:t>
            </a:r>
            <a:r>
              <a:rPr kumimoji="0" lang="en-US" altLang="pt-BR" sz="2200" b="1" i="0" u="none" strike="noStrike" cap="none" normalizeH="0" baseline="0" bmk="">
                <a:ln>
                  <a:noFill/>
                </a:ln>
                <a:effectLst/>
                <a:latin typeface="+mj-lt"/>
                <a:ea typeface="+mj-ea"/>
                <a:cs typeface="+mj-cs"/>
              </a:rPr>
              <a:t>osta Marques - Orla</a:t>
            </a:r>
            <a:endParaRPr kumimoji="0" lang="en-US" altLang="pt-BR" sz="2200" b="1" i="0" u="none" strike="noStrike" cap="none" normalizeH="0" baseline="0">
              <a:ln>
                <a:noFill/>
              </a:ln>
              <a:effectLst/>
              <a:latin typeface="+mj-lt"/>
              <a:ea typeface="+mj-ea"/>
              <a:cs typeface="+mj-cs"/>
            </a:endParaRPr>
          </a:p>
          <a:p>
            <a:pPr marL="0" marR="0" lvl="0" indent="457200" fontAlgn="base">
              <a:lnSpc>
                <a:spcPct val="90000"/>
              </a:lnSpc>
              <a:spcBef>
                <a:spcPct val="0"/>
              </a:spcBef>
              <a:spcAft>
                <a:spcPts val="600"/>
              </a:spcAft>
              <a:buClrTx/>
              <a:buSzTx/>
              <a:tabLst/>
            </a:pPr>
            <a:r>
              <a:rPr kumimoji="0" lang="en-US" altLang="pt-BR" sz="2200" b="1" i="0" u="none" strike="noStrike" cap="none" normalizeH="0" baseline="0">
                <a:ln>
                  <a:noFill/>
                </a:ln>
                <a:effectLst/>
                <a:latin typeface="+mj-lt"/>
                <a:ea typeface="+mj-ea"/>
                <a:cs typeface="+mj-cs"/>
              </a:rPr>
              <a:t>Acesso a Orla -Costa Marques-RO</a:t>
            </a:r>
          </a:p>
        </p:txBody>
      </p:sp>
      <p:sp>
        <p:nvSpPr>
          <p:cNvPr id="3" name="Rectangle 3">
            <a:extLst>
              <a:ext uri="{FF2B5EF4-FFF2-40B4-BE49-F238E27FC236}">
                <a16:creationId xmlns:a16="http://schemas.microsoft.com/office/drawing/2014/main" id="{E4189BEA-CA14-0BC4-A83A-44D5DC4305D8}"/>
              </a:ext>
            </a:extLst>
          </p:cNvPr>
          <p:cNvSpPr>
            <a:spLocks noChangeArrowheads="1"/>
          </p:cNvSpPr>
          <p:nvPr/>
        </p:nvSpPr>
        <p:spPr bwMode="auto">
          <a:xfrm>
            <a:off x="7654065" y="340660"/>
            <a:ext cx="4183447" cy="78789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p>
            <a:pPr marR="0" lvl="0" algn="r" fontAlgn="base">
              <a:lnSpc>
                <a:spcPct val="120000"/>
              </a:lnSpc>
              <a:spcBef>
                <a:spcPts val="1000"/>
              </a:spcBef>
              <a:spcAft>
                <a:spcPct val="0"/>
              </a:spcAft>
              <a:buClrTx/>
              <a:buSzTx/>
              <a:tabLst/>
            </a:pPr>
            <a:r>
              <a:rPr kumimoji="0" lang="en-US" altLang="pt-BR" b="0" i="0" u="none" strike="noStrike" cap="none" normalizeH="0" baseline="0">
                <a:ln>
                  <a:noFill/>
                </a:ln>
                <a:effectLst/>
              </a:rPr>
              <a:t>Coordenada: 12°27'00"S 64°13'39"W</a:t>
            </a:r>
          </a:p>
        </p:txBody>
      </p:sp>
      <p:pic>
        <p:nvPicPr>
          <p:cNvPr id="7169" name="image68.jpg">
            <a:extLst>
              <a:ext uri="{FF2B5EF4-FFF2-40B4-BE49-F238E27FC236}">
                <a16:creationId xmlns:a16="http://schemas.microsoft.com/office/drawing/2014/main" id="{E03C7E49-E279-1B45-2249-CD1B893AE7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12208"/>
          <a:stretch/>
        </p:blipFill>
        <p:spPr bwMode="auto">
          <a:xfrm>
            <a:off x="20" y="1238596"/>
            <a:ext cx="12191979" cy="56194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94588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DE3D72CD-61E9-24D2-6F46-94D65AAC9FB8}"/>
              </a:ext>
            </a:extLst>
          </p:cNvPr>
          <p:cNvPicPr>
            <a:picLocks noChangeAspect="1"/>
          </p:cNvPicPr>
          <p:nvPr/>
        </p:nvPicPr>
        <p:blipFill>
          <a:blip r:embed="rId2"/>
          <a:stretch>
            <a:fillRect/>
          </a:stretch>
        </p:blipFill>
        <p:spPr>
          <a:xfrm>
            <a:off x="832308" y="27121"/>
            <a:ext cx="4450089" cy="3159564"/>
          </a:xfrm>
          <a:prstGeom prst="rect">
            <a:avLst/>
          </a:prstGeom>
        </p:spPr>
      </p:pic>
      <p:cxnSp>
        <p:nvCxnSpPr>
          <p:cNvPr id="17" name="Straight Connector 13">
            <a:extLst>
              <a:ext uri="{FF2B5EF4-FFF2-40B4-BE49-F238E27FC236}">
                <a16:creationId xmlns:a16="http://schemas.microsoft.com/office/drawing/2014/main" id="{91B6081D-D3E8-4209-B85B-EB1C655A627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1214" y="1111170"/>
            <a:ext cx="11040" cy="4645103"/>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7" name="Imagem 6">
            <a:extLst>
              <a:ext uri="{FF2B5EF4-FFF2-40B4-BE49-F238E27FC236}">
                <a16:creationId xmlns:a16="http://schemas.microsoft.com/office/drawing/2014/main" id="{CFFBFB8D-EEFA-D086-42D2-146EDD507710}"/>
              </a:ext>
            </a:extLst>
          </p:cNvPr>
          <p:cNvPicPr>
            <a:picLocks noChangeAspect="1"/>
          </p:cNvPicPr>
          <p:nvPr/>
        </p:nvPicPr>
        <p:blipFill>
          <a:blip r:embed="rId3"/>
          <a:stretch>
            <a:fillRect/>
          </a:stretch>
        </p:blipFill>
        <p:spPr>
          <a:xfrm>
            <a:off x="6720672" y="3428998"/>
            <a:ext cx="4639020" cy="3189327"/>
          </a:xfrm>
          <a:prstGeom prst="rect">
            <a:avLst/>
          </a:prstGeom>
        </p:spPr>
      </p:pic>
      <p:cxnSp>
        <p:nvCxnSpPr>
          <p:cNvPr id="16" name="Straight Connector 15">
            <a:extLst>
              <a:ext uri="{FF2B5EF4-FFF2-40B4-BE49-F238E27FC236}">
                <a16:creationId xmlns:a16="http://schemas.microsoft.com/office/drawing/2014/main" id="{28CA55E4-1295-45C8-BA05-5A9E705B749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03027" y="3428998"/>
            <a:ext cx="4188904" cy="1"/>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8C5794E-A9A1-4A23-AF68-C79A782233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610334" y="3428998"/>
            <a:ext cx="4188904" cy="1"/>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9" name="Imagem 8">
            <a:extLst>
              <a:ext uri="{FF2B5EF4-FFF2-40B4-BE49-F238E27FC236}">
                <a16:creationId xmlns:a16="http://schemas.microsoft.com/office/drawing/2014/main" id="{B4D77697-EDCC-7D85-FE11-BDC3F91F61AA}"/>
              </a:ext>
            </a:extLst>
          </p:cNvPr>
          <p:cNvPicPr>
            <a:picLocks noChangeAspect="1"/>
          </p:cNvPicPr>
          <p:nvPr/>
        </p:nvPicPr>
        <p:blipFill>
          <a:blip r:embed="rId4"/>
          <a:stretch>
            <a:fillRect/>
          </a:stretch>
        </p:blipFill>
        <p:spPr>
          <a:xfrm>
            <a:off x="903744" y="3357862"/>
            <a:ext cx="4427052" cy="3226396"/>
          </a:xfrm>
          <a:prstGeom prst="rect">
            <a:avLst/>
          </a:prstGeom>
        </p:spPr>
      </p:pic>
      <p:pic>
        <p:nvPicPr>
          <p:cNvPr id="5" name="Imagem 4">
            <a:extLst>
              <a:ext uri="{FF2B5EF4-FFF2-40B4-BE49-F238E27FC236}">
                <a16:creationId xmlns:a16="http://schemas.microsoft.com/office/drawing/2014/main" id="{893C1693-2D87-BF68-27C8-F2C0DAB6114D}"/>
              </a:ext>
            </a:extLst>
          </p:cNvPr>
          <p:cNvPicPr>
            <a:picLocks noChangeAspect="1"/>
          </p:cNvPicPr>
          <p:nvPr/>
        </p:nvPicPr>
        <p:blipFill>
          <a:blip r:embed="rId5"/>
          <a:stretch>
            <a:fillRect/>
          </a:stretch>
        </p:blipFill>
        <p:spPr>
          <a:xfrm>
            <a:off x="6491259" y="27121"/>
            <a:ext cx="4868433" cy="3330741"/>
          </a:xfrm>
          <a:prstGeom prst="rect">
            <a:avLst/>
          </a:prstGeom>
        </p:spPr>
      </p:pic>
    </p:spTree>
    <p:extLst>
      <p:ext uri="{BB962C8B-B14F-4D97-AF65-F5344CB8AC3E}">
        <p14:creationId xmlns:p14="http://schemas.microsoft.com/office/powerpoint/2010/main" val="36306695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198" name="Rectangle 8197">
            <a:extLst>
              <a:ext uri="{FF2B5EF4-FFF2-40B4-BE49-F238E27FC236}">
                <a16:creationId xmlns:a16="http://schemas.microsoft.com/office/drawing/2014/main" id="{BF8BE9A2-8956-141B-BFE6-C607C93D8A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a:extLst>
              <a:ext uri="{FF2B5EF4-FFF2-40B4-BE49-F238E27FC236}">
                <a16:creationId xmlns:a16="http://schemas.microsoft.com/office/drawing/2014/main" id="{9EC6562C-2EBA-155D-580D-AFF7DFFAF2BB}"/>
              </a:ext>
            </a:extLst>
          </p:cNvPr>
          <p:cNvSpPr>
            <a:spLocks noChangeArrowheads="1"/>
          </p:cNvSpPr>
          <p:nvPr/>
        </p:nvSpPr>
        <p:spPr bwMode="auto">
          <a:xfrm>
            <a:off x="0" y="86566"/>
            <a:ext cx="4705097" cy="1615684"/>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t" anchorCtr="0" compatLnSpc="1">
            <a:prstTxWarp prst="textNoShape">
              <a:avLst/>
            </a:prstTxWarp>
            <a:normAutofit/>
          </a:bodyPr>
          <a:lstStyle/>
          <a:p>
            <a:pPr marL="0" marR="0" lvl="0" indent="457200" fontAlgn="base">
              <a:lnSpc>
                <a:spcPct val="90000"/>
              </a:lnSpc>
              <a:spcBef>
                <a:spcPct val="0"/>
              </a:spcBef>
              <a:spcAft>
                <a:spcPts val="600"/>
              </a:spcAft>
              <a:buClrTx/>
              <a:buSzTx/>
              <a:tabLst/>
            </a:pPr>
            <a:r>
              <a:rPr kumimoji="0" lang="en-US" altLang="pt-BR" sz="2000" b="1" i="0" u="none" strike="noStrike" kern="1200" cap="none" normalizeH="0" baseline="0" dirty="0">
                <a:ln>
                  <a:noFill/>
                </a:ln>
                <a:solidFill>
                  <a:schemeClr val="tx1"/>
                </a:solidFill>
                <a:effectLst/>
                <a:latin typeface="+mj-lt"/>
                <a:ea typeface="+mj-ea"/>
                <a:cs typeface="+mj-cs"/>
              </a:rPr>
              <a:t>S</a:t>
            </a:r>
            <a:r>
              <a:rPr kumimoji="0" lang="en-US" altLang="pt-BR" sz="2000" b="1" i="0" u="none" strike="noStrike" kern="1200" cap="none" normalizeH="0" baseline="0" dirty="0" bmk="">
                <a:ln>
                  <a:noFill/>
                </a:ln>
                <a:solidFill>
                  <a:schemeClr val="tx1"/>
                </a:solidFill>
                <a:effectLst/>
                <a:latin typeface="+mj-lt"/>
                <a:ea typeface="+mj-ea"/>
                <a:cs typeface="+mj-cs"/>
              </a:rPr>
              <a:t>ão Francisco - Pousadas e </a:t>
            </a:r>
            <a:r>
              <a:rPr kumimoji="0" lang="en-US" altLang="pt-BR" sz="2000" b="1" i="0" u="none" strike="noStrike" kern="1200" cap="none" normalizeH="0" baseline="0" dirty="0" err="1" bmk="">
                <a:ln>
                  <a:noFill/>
                </a:ln>
                <a:solidFill>
                  <a:schemeClr val="tx1"/>
                </a:solidFill>
                <a:effectLst/>
                <a:latin typeface="+mj-lt"/>
                <a:ea typeface="+mj-ea"/>
                <a:cs typeface="+mj-cs"/>
              </a:rPr>
              <a:t>Condomínios</a:t>
            </a:r>
            <a:r>
              <a:rPr kumimoji="0" lang="en-US" altLang="pt-BR" sz="2000" b="1" i="0" u="none" strike="noStrike" kern="1200" cap="none" normalizeH="0" baseline="0" dirty="0" bmk="">
                <a:ln>
                  <a:noFill/>
                </a:ln>
                <a:solidFill>
                  <a:schemeClr val="tx1"/>
                </a:solidFill>
                <a:effectLst/>
                <a:latin typeface="+mj-lt"/>
                <a:ea typeface="+mj-ea"/>
                <a:cs typeface="+mj-cs"/>
              </a:rPr>
              <a:t> -</a:t>
            </a:r>
            <a:endParaRPr kumimoji="0" lang="en-US" altLang="pt-BR" sz="2000" b="1" i="0" u="none" strike="noStrike" kern="1200" cap="none" normalizeH="0" baseline="0" dirty="0">
              <a:ln>
                <a:noFill/>
              </a:ln>
              <a:solidFill>
                <a:schemeClr val="tx1"/>
              </a:solidFill>
              <a:effectLst/>
              <a:latin typeface="+mj-lt"/>
              <a:ea typeface="+mj-ea"/>
              <a:cs typeface="+mj-cs"/>
            </a:endParaRPr>
          </a:p>
          <a:p>
            <a:pPr marL="0" marR="0" lvl="0" indent="457200" fontAlgn="base">
              <a:lnSpc>
                <a:spcPct val="90000"/>
              </a:lnSpc>
              <a:spcBef>
                <a:spcPct val="0"/>
              </a:spcBef>
              <a:spcAft>
                <a:spcPts val="600"/>
              </a:spcAft>
              <a:buClrTx/>
              <a:buSzTx/>
              <a:tabLst/>
            </a:pPr>
            <a:r>
              <a:rPr kumimoji="0" lang="en-US" altLang="pt-BR" sz="2000" b="1" i="0" u="none" strike="noStrike" kern="1200" cap="none" normalizeH="0" baseline="0" dirty="0">
                <a:ln>
                  <a:noFill/>
                </a:ln>
                <a:solidFill>
                  <a:schemeClr val="tx1"/>
                </a:solidFill>
                <a:effectLst/>
                <a:latin typeface="+mj-lt"/>
                <a:ea typeface="+mj-ea"/>
                <a:cs typeface="+mj-cs"/>
              </a:rPr>
              <a:t>Acesso às Pousadas e Condomínios - São Francisco-RO</a:t>
            </a:r>
          </a:p>
          <a:p>
            <a:pPr marL="0" marR="0" lvl="0" indent="457200" fontAlgn="base">
              <a:lnSpc>
                <a:spcPct val="90000"/>
              </a:lnSpc>
              <a:spcBef>
                <a:spcPct val="0"/>
              </a:spcBef>
              <a:spcAft>
                <a:spcPts val="600"/>
              </a:spcAft>
              <a:buClrTx/>
              <a:buSzTx/>
              <a:tabLst/>
            </a:pPr>
            <a:endParaRPr kumimoji="0" lang="en-US" altLang="pt-BR" sz="2000" b="1" i="0" u="none" strike="noStrike" kern="1200" cap="none" normalizeH="0" baseline="0" dirty="0">
              <a:ln>
                <a:noFill/>
              </a:ln>
              <a:solidFill>
                <a:schemeClr val="tx1"/>
              </a:solidFill>
              <a:effectLst/>
              <a:latin typeface="+mj-lt"/>
              <a:ea typeface="+mj-ea"/>
              <a:cs typeface="+mj-cs"/>
            </a:endParaRPr>
          </a:p>
        </p:txBody>
      </p:sp>
      <p:pic>
        <p:nvPicPr>
          <p:cNvPr id="8193" name="image62.jpg">
            <a:extLst>
              <a:ext uri="{FF2B5EF4-FFF2-40B4-BE49-F238E27FC236}">
                <a16:creationId xmlns:a16="http://schemas.microsoft.com/office/drawing/2014/main" id="{AF4D986C-A838-ACA0-65A7-0C7E75FDC4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3064" b="31638"/>
          <a:stretch/>
        </p:blipFill>
        <p:spPr bwMode="auto">
          <a:xfrm>
            <a:off x="0" y="1608890"/>
            <a:ext cx="12191980" cy="524910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a:extLst>
              <a:ext uri="{FF2B5EF4-FFF2-40B4-BE49-F238E27FC236}">
                <a16:creationId xmlns:a16="http://schemas.microsoft.com/office/drawing/2014/main" id="{076B4584-CA20-19EE-DFF5-67318CC82356}"/>
              </a:ext>
            </a:extLst>
          </p:cNvPr>
          <p:cNvSpPr>
            <a:spLocks noChangeArrowheads="1"/>
          </p:cNvSpPr>
          <p:nvPr/>
        </p:nvSpPr>
        <p:spPr bwMode="auto">
          <a:xfrm>
            <a:off x="7486905" y="346155"/>
            <a:ext cx="5753567" cy="1615684"/>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0" compatLnSpc="1">
            <a:prstTxWarp prst="textNoShape">
              <a:avLst/>
            </a:prstTxWarp>
            <a:normAutofit/>
          </a:bodyPr>
          <a:lstStyle/>
          <a:p>
            <a:pPr marL="0" marR="0" lvl="0" indent="-228600" fontAlgn="base">
              <a:lnSpc>
                <a:spcPct val="120000"/>
              </a:lnSpc>
              <a:spcBef>
                <a:spcPct val="0"/>
              </a:spcBef>
              <a:spcAft>
                <a:spcPts val="600"/>
              </a:spcAft>
              <a:buClrTx/>
              <a:buSzTx/>
              <a:buFont typeface="Arial" panose="020B0604020202020204" pitchFamily="34" charset="0"/>
              <a:buChar char="•"/>
              <a:tabLst/>
            </a:pPr>
            <a:r>
              <a:rPr kumimoji="0" lang="en-US" altLang="pt-BR" b="0" i="0" u="none" strike="noStrike" cap="none" normalizeH="0" baseline="0" dirty="0" err="1">
                <a:ln>
                  <a:noFill/>
                </a:ln>
                <a:effectLst/>
              </a:rPr>
              <a:t>Coordenada</a:t>
            </a:r>
            <a:r>
              <a:rPr kumimoji="0" lang="en-US" altLang="pt-BR" b="0" i="0" u="none" strike="noStrike" cap="none" normalizeH="0" baseline="0" dirty="0">
                <a:ln>
                  <a:noFill/>
                </a:ln>
                <a:effectLst/>
              </a:rPr>
              <a:t>: 12°26'13"S 63°41'31"W</a:t>
            </a:r>
          </a:p>
          <a:p>
            <a:pPr marL="0" marR="0" lvl="0" indent="-228600" fontAlgn="base">
              <a:lnSpc>
                <a:spcPct val="120000"/>
              </a:lnSpc>
              <a:spcBef>
                <a:spcPct val="0"/>
              </a:spcBef>
              <a:spcAft>
                <a:spcPts val="600"/>
              </a:spcAft>
              <a:buClrTx/>
              <a:buSzTx/>
              <a:buFont typeface="Arial" panose="020B0604020202020204" pitchFamily="34" charset="0"/>
              <a:buChar char="•"/>
              <a:tabLst/>
            </a:pPr>
            <a:endParaRPr kumimoji="0" lang="en-US" altLang="pt-BR" b="0" i="0" u="none" strike="noStrike" cap="none" normalizeH="0" baseline="0" dirty="0">
              <a:ln>
                <a:noFill/>
              </a:ln>
              <a:effectLst/>
            </a:endParaRPr>
          </a:p>
        </p:txBody>
      </p:sp>
    </p:spTree>
    <p:extLst>
      <p:ext uri="{BB962C8B-B14F-4D97-AF65-F5344CB8AC3E}">
        <p14:creationId xmlns:p14="http://schemas.microsoft.com/office/powerpoint/2010/main" val="251239535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226" name="Rectangle 9221">
            <a:extLst>
              <a:ext uri="{FF2B5EF4-FFF2-40B4-BE49-F238E27FC236}">
                <a16:creationId xmlns:a16="http://schemas.microsoft.com/office/drawing/2014/main" id="{80B98925-0550-1AFB-C1DC-02792400FB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a:extLst>
              <a:ext uri="{FF2B5EF4-FFF2-40B4-BE49-F238E27FC236}">
                <a16:creationId xmlns:a16="http://schemas.microsoft.com/office/drawing/2014/main" id="{43BB9D66-9A11-2136-401B-7E4274BB3194}"/>
              </a:ext>
            </a:extLst>
          </p:cNvPr>
          <p:cNvSpPr>
            <a:spLocks noChangeArrowheads="1"/>
          </p:cNvSpPr>
          <p:nvPr/>
        </p:nvSpPr>
        <p:spPr bwMode="auto">
          <a:xfrm>
            <a:off x="327593" y="340661"/>
            <a:ext cx="7326472" cy="78789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b" anchorCtr="0" compatLnSpc="1">
            <a:prstTxWarp prst="textNoShape">
              <a:avLst/>
            </a:prstTxWarp>
            <a:normAutofit/>
          </a:bodyPr>
          <a:lstStyle/>
          <a:p>
            <a:pPr marL="0" marR="0" lvl="0" indent="457200" fontAlgn="base">
              <a:lnSpc>
                <a:spcPct val="90000"/>
              </a:lnSpc>
              <a:spcBef>
                <a:spcPct val="0"/>
              </a:spcBef>
              <a:spcAft>
                <a:spcPts val="600"/>
              </a:spcAft>
              <a:buClrTx/>
              <a:buSzTx/>
              <a:tabLst/>
            </a:pPr>
            <a:r>
              <a:rPr kumimoji="0" lang="en-US" altLang="pt-BR" sz="1900" b="1" i="0" u="none" strike="noStrike" cap="none" normalizeH="0" baseline="0">
                <a:ln>
                  <a:noFill/>
                </a:ln>
                <a:effectLst/>
                <a:latin typeface="+mj-lt"/>
                <a:ea typeface="+mj-ea"/>
                <a:cs typeface="+mj-cs"/>
              </a:rPr>
              <a:t>P</a:t>
            </a:r>
            <a:r>
              <a:rPr kumimoji="0" lang="en-US" altLang="pt-BR" sz="1900" b="1" i="0" u="none" strike="noStrike" cap="none" normalizeH="0" baseline="0" bmk="">
                <a:ln>
                  <a:noFill/>
                </a:ln>
                <a:effectLst/>
                <a:latin typeface="+mj-lt"/>
                <a:ea typeface="+mj-ea"/>
                <a:cs typeface="+mj-cs"/>
              </a:rPr>
              <a:t>orto Velho - Agrovila Rio Verde</a:t>
            </a:r>
            <a:endParaRPr kumimoji="0" lang="en-US" altLang="pt-BR" sz="1900" b="1" i="0" u="none" strike="noStrike" cap="none" normalizeH="0" baseline="0">
              <a:ln>
                <a:noFill/>
              </a:ln>
              <a:effectLst/>
              <a:latin typeface="+mj-lt"/>
              <a:ea typeface="+mj-ea"/>
              <a:cs typeface="+mj-cs"/>
            </a:endParaRPr>
          </a:p>
          <a:p>
            <a:pPr marL="0" marR="0" lvl="0" indent="457200" fontAlgn="base">
              <a:lnSpc>
                <a:spcPct val="90000"/>
              </a:lnSpc>
              <a:spcBef>
                <a:spcPct val="0"/>
              </a:spcBef>
              <a:spcAft>
                <a:spcPts val="600"/>
              </a:spcAft>
              <a:buClrTx/>
              <a:buSzTx/>
              <a:tabLst/>
            </a:pPr>
            <a:r>
              <a:rPr kumimoji="0" lang="en-US" altLang="pt-BR" sz="1900" b="1" i="0" u="none" strike="noStrike" cap="none" normalizeH="0" baseline="0">
                <a:ln>
                  <a:noFill/>
                </a:ln>
                <a:effectLst/>
                <a:latin typeface="+mj-lt"/>
                <a:ea typeface="+mj-ea"/>
                <a:cs typeface="+mj-cs"/>
              </a:rPr>
              <a:t>Acesso a Agrovila Rio Verde - Porto Velho-RO</a:t>
            </a:r>
          </a:p>
          <a:p>
            <a:pPr marL="0" marR="0" lvl="0" indent="457200" fontAlgn="base">
              <a:lnSpc>
                <a:spcPct val="90000"/>
              </a:lnSpc>
              <a:spcBef>
                <a:spcPct val="0"/>
              </a:spcBef>
              <a:spcAft>
                <a:spcPts val="600"/>
              </a:spcAft>
              <a:buClrTx/>
              <a:buSzTx/>
              <a:tabLst/>
            </a:pPr>
            <a:endParaRPr kumimoji="0" lang="en-US" altLang="pt-BR" sz="1900" b="1" i="0" u="none" strike="noStrike" cap="none" normalizeH="0" baseline="0">
              <a:ln>
                <a:noFill/>
              </a:ln>
              <a:effectLst/>
              <a:latin typeface="+mj-lt"/>
              <a:ea typeface="+mj-ea"/>
              <a:cs typeface="+mj-cs"/>
            </a:endParaRPr>
          </a:p>
        </p:txBody>
      </p:sp>
      <p:sp>
        <p:nvSpPr>
          <p:cNvPr id="3" name="Rectangle 3">
            <a:extLst>
              <a:ext uri="{FF2B5EF4-FFF2-40B4-BE49-F238E27FC236}">
                <a16:creationId xmlns:a16="http://schemas.microsoft.com/office/drawing/2014/main" id="{D123DE8E-A955-DFF4-959B-B6C826974630}"/>
              </a:ext>
            </a:extLst>
          </p:cNvPr>
          <p:cNvSpPr>
            <a:spLocks noChangeArrowheads="1"/>
          </p:cNvSpPr>
          <p:nvPr/>
        </p:nvSpPr>
        <p:spPr bwMode="auto">
          <a:xfrm>
            <a:off x="7654065" y="340660"/>
            <a:ext cx="4183447" cy="78789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p>
            <a:pPr marR="0" lvl="0" algn="r" fontAlgn="base">
              <a:lnSpc>
                <a:spcPct val="120000"/>
              </a:lnSpc>
              <a:spcBef>
                <a:spcPts val="1000"/>
              </a:spcBef>
              <a:spcAft>
                <a:spcPct val="0"/>
              </a:spcAft>
              <a:buClrTx/>
              <a:buSzTx/>
              <a:tabLst/>
            </a:pPr>
            <a:r>
              <a:rPr kumimoji="0" lang="en-US" altLang="pt-BR" b="0" i="0" u="none" strike="noStrike" cap="none" normalizeH="0" baseline="0">
                <a:ln>
                  <a:noFill/>
                </a:ln>
                <a:effectLst/>
              </a:rPr>
              <a:t>Coordenada: 8°33'37"S 63°29'36"W</a:t>
            </a:r>
          </a:p>
        </p:txBody>
      </p:sp>
      <p:pic>
        <p:nvPicPr>
          <p:cNvPr id="9217" name="image66.jpg">
            <a:extLst>
              <a:ext uri="{FF2B5EF4-FFF2-40B4-BE49-F238E27FC236}">
                <a16:creationId xmlns:a16="http://schemas.microsoft.com/office/drawing/2014/main" id="{64CA3229-221C-CD99-0047-58CEE0F71E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21880"/>
          <a:stretch/>
        </p:blipFill>
        <p:spPr bwMode="auto">
          <a:xfrm>
            <a:off x="20" y="995423"/>
            <a:ext cx="12191979" cy="58625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85553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46" name="Rectangle 10245">
            <a:extLst>
              <a:ext uri="{FF2B5EF4-FFF2-40B4-BE49-F238E27FC236}">
                <a16:creationId xmlns:a16="http://schemas.microsoft.com/office/drawing/2014/main" id="{80B98925-0550-1AFB-C1DC-02792400FB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a:extLst>
              <a:ext uri="{FF2B5EF4-FFF2-40B4-BE49-F238E27FC236}">
                <a16:creationId xmlns:a16="http://schemas.microsoft.com/office/drawing/2014/main" id="{7446E7DF-6A98-1F26-4D19-7354FEC9B224}"/>
              </a:ext>
            </a:extLst>
          </p:cNvPr>
          <p:cNvSpPr>
            <a:spLocks noChangeArrowheads="1"/>
          </p:cNvSpPr>
          <p:nvPr/>
        </p:nvSpPr>
        <p:spPr bwMode="auto">
          <a:xfrm>
            <a:off x="327593" y="340661"/>
            <a:ext cx="7326472" cy="78789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b" anchorCtr="0" compatLnSpc="1">
            <a:prstTxWarp prst="textNoShape">
              <a:avLst/>
            </a:prstTxWarp>
            <a:normAutofit/>
          </a:bodyPr>
          <a:lstStyle/>
          <a:p>
            <a:pPr marL="0" marR="0" lvl="0" indent="457200" fontAlgn="base">
              <a:lnSpc>
                <a:spcPct val="90000"/>
              </a:lnSpc>
              <a:spcBef>
                <a:spcPct val="0"/>
              </a:spcBef>
              <a:spcAft>
                <a:spcPts val="600"/>
              </a:spcAft>
              <a:buClrTx/>
              <a:buSzTx/>
              <a:tabLst/>
            </a:pPr>
            <a:r>
              <a:rPr kumimoji="0" lang="en-US" altLang="pt-BR" sz="1900" b="1" i="0" u="none" strike="noStrike" cap="none" normalizeH="0" baseline="0">
                <a:ln>
                  <a:noFill/>
                </a:ln>
                <a:effectLst/>
                <a:latin typeface="+mj-lt"/>
                <a:ea typeface="+mj-ea"/>
                <a:cs typeface="+mj-cs"/>
              </a:rPr>
              <a:t>Porto Velho -	Acesso ao Distrito de São Carlos</a:t>
            </a:r>
          </a:p>
          <a:p>
            <a:pPr marL="0" marR="0" lvl="0" indent="457200" fontAlgn="base">
              <a:lnSpc>
                <a:spcPct val="90000"/>
              </a:lnSpc>
              <a:spcBef>
                <a:spcPct val="0"/>
              </a:spcBef>
              <a:spcAft>
                <a:spcPts val="600"/>
              </a:spcAft>
              <a:buClrTx/>
              <a:buSzTx/>
              <a:tabLst/>
            </a:pPr>
            <a:r>
              <a:rPr kumimoji="0" lang="en-US" altLang="pt-BR" sz="1900" b="1" i="0" u="none" strike="noStrike" cap="none" normalizeH="0" baseline="0">
                <a:ln>
                  <a:noFill/>
                </a:ln>
                <a:effectLst/>
                <a:latin typeface="+mj-lt"/>
                <a:ea typeface="+mj-ea"/>
                <a:cs typeface="+mj-cs"/>
              </a:rPr>
              <a:t>Acesso ao Distrito de São Carlos - Porto Velho-RO</a:t>
            </a:r>
          </a:p>
          <a:p>
            <a:pPr marL="0" marR="0" lvl="0" indent="457200" fontAlgn="base">
              <a:lnSpc>
                <a:spcPct val="90000"/>
              </a:lnSpc>
              <a:spcBef>
                <a:spcPct val="0"/>
              </a:spcBef>
              <a:spcAft>
                <a:spcPts val="600"/>
              </a:spcAft>
              <a:buClrTx/>
              <a:buSzTx/>
              <a:tabLst/>
            </a:pPr>
            <a:endParaRPr kumimoji="0" lang="en-US" altLang="pt-BR" sz="1900" b="1" i="0" u="none" strike="noStrike" cap="none" normalizeH="0" baseline="0">
              <a:ln>
                <a:noFill/>
              </a:ln>
              <a:effectLst/>
              <a:latin typeface="+mj-lt"/>
              <a:ea typeface="+mj-ea"/>
              <a:cs typeface="+mj-cs"/>
            </a:endParaRPr>
          </a:p>
        </p:txBody>
      </p:sp>
      <p:sp>
        <p:nvSpPr>
          <p:cNvPr id="3" name="Rectangle 3">
            <a:extLst>
              <a:ext uri="{FF2B5EF4-FFF2-40B4-BE49-F238E27FC236}">
                <a16:creationId xmlns:a16="http://schemas.microsoft.com/office/drawing/2014/main" id="{32E849F1-B3C5-F344-3031-634D1DD176B7}"/>
              </a:ext>
            </a:extLst>
          </p:cNvPr>
          <p:cNvSpPr>
            <a:spLocks noChangeArrowheads="1"/>
          </p:cNvSpPr>
          <p:nvPr/>
        </p:nvSpPr>
        <p:spPr bwMode="auto">
          <a:xfrm>
            <a:off x="7654065" y="340660"/>
            <a:ext cx="4183447" cy="78789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p>
            <a:pPr marR="0" lvl="0" algn="r" fontAlgn="base">
              <a:lnSpc>
                <a:spcPct val="120000"/>
              </a:lnSpc>
              <a:spcBef>
                <a:spcPts val="1000"/>
              </a:spcBef>
              <a:spcAft>
                <a:spcPct val="0"/>
              </a:spcAft>
              <a:buClrTx/>
              <a:buSzTx/>
              <a:tabLst/>
            </a:pPr>
            <a:r>
              <a:rPr kumimoji="0" lang="en-US" altLang="pt-BR" b="0" i="0" u="none" strike="noStrike" cap="none" normalizeH="0" baseline="0">
                <a:ln>
                  <a:noFill/>
                </a:ln>
                <a:effectLst/>
              </a:rPr>
              <a:t>Coordenada: 8°27'27"S 63°30'03"W</a:t>
            </a:r>
          </a:p>
        </p:txBody>
      </p:sp>
      <p:pic>
        <p:nvPicPr>
          <p:cNvPr id="10241" name="image77.jpg">
            <a:extLst>
              <a:ext uri="{FF2B5EF4-FFF2-40B4-BE49-F238E27FC236}">
                <a16:creationId xmlns:a16="http://schemas.microsoft.com/office/drawing/2014/main" id="{DF4198C7-CEC9-6A82-D3B1-9F48E76E79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5569" b="27528"/>
          <a:stretch/>
        </p:blipFill>
        <p:spPr bwMode="auto">
          <a:xfrm>
            <a:off x="20" y="1238596"/>
            <a:ext cx="12191979" cy="56194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846285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270" name="Rectangle 11269">
            <a:extLst>
              <a:ext uri="{FF2B5EF4-FFF2-40B4-BE49-F238E27FC236}">
                <a16:creationId xmlns:a16="http://schemas.microsoft.com/office/drawing/2014/main" id="{80B98925-0550-1AFB-C1DC-02792400FB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a:extLst>
              <a:ext uri="{FF2B5EF4-FFF2-40B4-BE49-F238E27FC236}">
                <a16:creationId xmlns:a16="http://schemas.microsoft.com/office/drawing/2014/main" id="{210BF45D-9A30-E3C9-4A97-FA602665CBB4}"/>
              </a:ext>
            </a:extLst>
          </p:cNvPr>
          <p:cNvSpPr>
            <a:spLocks noChangeArrowheads="1"/>
          </p:cNvSpPr>
          <p:nvPr/>
        </p:nvSpPr>
        <p:spPr bwMode="auto">
          <a:xfrm>
            <a:off x="327593" y="340661"/>
            <a:ext cx="7326472" cy="78789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b" anchorCtr="0" compatLnSpc="1">
            <a:prstTxWarp prst="textNoShape">
              <a:avLst/>
            </a:prstTxWarp>
            <a:normAutofit/>
          </a:bodyPr>
          <a:lstStyle/>
          <a:p>
            <a:pPr marL="0" marR="0" lvl="0" indent="457200" fontAlgn="base">
              <a:lnSpc>
                <a:spcPct val="90000"/>
              </a:lnSpc>
              <a:spcBef>
                <a:spcPct val="0"/>
              </a:spcBef>
              <a:spcAft>
                <a:spcPts val="600"/>
              </a:spcAft>
              <a:buClrTx/>
              <a:buSzTx/>
              <a:tabLst/>
            </a:pPr>
            <a:r>
              <a:rPr kumimoji="0" lang="en-US" altLang="pt-BR" sz="2200" b="1" i="0" u="none" strike="noStrike" cap="none" normalizeH="0" baseline="0" dirty="0">
                <a:ln>
                  <a:noFill/>
                </a:ln>
                <a:effectLst/>
                <a:latin typeface="+mj-lt"/>
                <a:ea typeface="+mj-ea"/>
                <a:cs typeface="+mj-cs"/>
              </a:rPr>
              <a:t>P</a:t>
            </a:r>
            <a:r>
              <a:rPr kumimoji="0" lang="en-US" altLang="pt-BR" sz="2200" b="1" i="0" u="none" strike="noStrike" cap="none" normalizeH="0" baseline="0" dirty="0" bmk="">
                <a:ln>
                  <a:noFill/>
                </a:ln>
                <a:effectLst/>
                <a:latin typeface="+mj-lt"/>
                <a:ea typeface="+mj-ea"/>
                <a:cs typeface="+mj-cs"/>
              </a:rPr>
              <a:t>orto Velho - Distrito de Calama</a:t>
            </a:r>
            <a:endParaRPr kumimoji="0" lang="en-US" altLang="pt-BR" sz="2200" b="1" i="0" u="none" strike="noStrike" cap="none" normalizeH="0" baseline="0" dirty="0">
              <a:ln>
                <a:noFill/>
              </a:ln>
              <a:effectLst/>
              <a:latin typeface="+mj-lt"/>
              <a:ea typeface="+mj-ea"/>
              <a:cs typeface="+mj-cs"/>
            </a:endParaRPr>
          </a:p>
          <a:p>
            <a:pPr marL="0" marR="0" lvl="0" indent="457200" fontAlgn="base">
              <a:lnSpc>
                <a:spcPct val="90000"/>
              </a:lnSpc>
              <a:spcBef>
                <a:spcPct val="0"/>
              </a:spcBef>
              <a:spcAft>
                <a:spcPts val="600"/>
              </a:spcAft>
              <a:buClrTx/>
              <a:buSzTx/>
              <a:tabLst/>
            </a:pPr>
            <a:r>
              <a:rPr kumimoji="0" lang="en-US" altLang="pt-BR" sz="2200" b="1" i="0" u="none" strike="noStrike" cap="none" normalizeH="0" baseline="0" dirty="0" err="1">
                <a:ln>
                  <a:noFill/>
                </a:ln>
                <a:effectLst/>
                <a:latin typeface="+mj-lt"/>
                <a:ea typeface="+mj-ea"/>
                <a:cs typeface="+mj-cs"/>
              </a:rPr>
              <a:t>Acesso</a:t>
            </a:r>
            <a:r>
              <a:rPr kumimoji="0" lang="en-US" altLang="pt-BR" sz="2200" b="1" i="0" u="none" strike="noStrike" cap="none" normalizeH="0" baseline="0" dirty="0">
                <a:ln>
                  <a:noFill/>
                </a:ln>
                <a:effectLst/>
                <a:latin typeface="+mj-lt"/>
                <a:ea typeface="+mj-ea"/>
                <a:cs typeface="+mj-cs"/>
              </a:rPr>
              <a:t> Distrito de </a:t>
            </a:r>
            <a:r>
              <a:rPr kumimoji="0" lang="en-US" altLang="pt-BR" sz="2200" b="1" i="0" u="none" strike="noStrike" cap="none" normalizeH="0" baseline="0" dirty="0" err="1">
                <a:ln>
                  <a:noFill/>
                </a:ln>
                <a:effectLst/>
                <a:latin typeface="+mj-lt"/>
                <a:ea typeface="+mj-ea"/>
                <a:cs typeface="+mj-cs"/>
              </a:rPr>
              <a:t>Calama</a:t>
            </a:r>
            <a:r>
              <a:rPr kumimoji="0" lang="en-US" altLang="pt-BR" sz="2200" b="1" i="0" u="none" strike="noStrike" cap="none" normalizeH="0" baseline="0" dirty="0" err="1">
                <a:ln>
                  <a:noFill/>
                </a:ln>
                <a:effectLst/>
                <a:latin typeface="+mj-lt"/>
                <a:ea typeface="+mj-ea"/>
                <a:cs typeface="+mj-cs"/>
                <a:hlinkClick r:id="rId2" action="ppaction://hlinksldjump"/>
              </a:rPr>
              <a:t>Slide</a:t>
            </a:r>
            <a:r>
              <a:rPr kumimoji="0" lang="en-US" altLang="pt-BR" sz="2200" b="1" i="0" u="none" strike="noStrike" cap="none" normalizeH="0" baseline="0" dirty="0">
                <a:ln>
                  <a:noFill/>
                </a:ln>
                <a:effectLst/>
                <a:latin typeface="+mj-lt"/>
                <a:ea typeface="+mj-ea"/>
                <a:cs typeface="+mj-cs"/>
                <a:hlinkClick r:id="rId2" action="ppaction://hlinksldjump"/>
              </a:rPr>
              <a:t> 19</a:t>
            </a:r>
            <a:endParaRPr kumimoji="0" lang="en-US" altLang="pt-BR" sz="2200" b="1" i="0" u="none" strike="noStrike" cap="none" normalizeH="0" baseline="0" dirty="0">
              <a:ln>
                <a:noFill/>
              </a:ln>
              <a:effectLst/>
              <a:latin typeface="+mj-lt"/>
              <a:ea typeface="+mj-ea"/>
              <a:cs typeface="+mj-cs"/>
            </a:endParaRPr>
          </a:p>
        </p:txBody>
      </p:sp>
      <p:sp>
        <p:nvSpPr>
          <p:cNvPr id="3" name="Rectangle 3">
            <a:extLst>
              <a:ext uri="{FF2B5EF4-FFF2-40B4-BE49-F238E27FC236}">
                <a16:creationId xmlns:a16="http://schemas.microsoft.com/office/drawing/2014/main" id="{F779E2A4-5E2C-085F-63E1-06CC0A4CE1EF}"/>
              </a:ext>
            </a:extLst>
          </p:cNvPr>
          <p:cNvSpPr>
            <a:spLocks noChangeArrowheads="1"/>
          </p:cNvSpPr>
          <p:nvPr/>
        </p:nvSpPr>
        <p:spPr bwMode="auto">
          <a:xfrm>
            <a:off x="7654065" y="340660"/>
            <a:ext cx="4183447" cy="78789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p>
            <a:pPr marR="0" lvl="0" algn="r" fontAlgn="base">
              <a:lnSpc>
                <a:spcPct val="120000"/>
              </a:lnSpc>
              <a:spcBef>
                <a:spcPts val="1000"/>
              </a:spcBef>
              <a:spcAft>
                <a:spcPct val="0"/>
              </a:spcAft>
              <a:buClrTx/>
              <a:buSzTx/>
              <a:tabLst/>
            </a:pPr>
            <a:r>
              <a:rPr kumimoji="0" lang="en-US" altLang="pt-BR" b="0" i="0" u="none" strike="noStrike" cap="none" normalizeH="0" baseline="0">
                <a:ln>
                  <a:noFill/>
                </a:ln>
                <a:effectLst/>
              </a:rPr>
              <a:t>Coordenada: 8°01'46"S 62°52'31"W Acesso Distrito de Calama</a:t>
            </a:r>
          </a:p>
        </p:txBody>
      </p:sp>
      <p:pic>
        <p:nvPicPr>
          <p:cNvPr id="11265" name="image73.jpg">
            <a:extLst>
              <a:ext uri="{FF2B5EF4-FFF2-40B4-BE49-F238E27FC236}">
                <a16:creationId xmlns:a16="http://schemas.microsoft.com/office/drawing/2014/main" id="{B6B6C171-58C3-6E42-E262-D37D54424B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3103" b="22189"/>
          <a:stretch/>
        </p:blipFill>
        <p:spPr bwMode="auto">
          <a:xfrm>
            <a:off x="20" y="1238596"/>
            <a:ext cx="12191979" cy="56194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127308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04B404-11AD-B086-9A25-23C5F78D9A29}"/>
            </a:ext>
          </a:extLst>
        </p:cNvPr>
        <p:cNvGrpSpPr/>
        <p:nvPr/>
      </p:nvGrpSpPr>
      <p:grpSpPr>
        <a:xfrm>
          <a:off x="0" y="0"/>
          <a:ext cx="0" cy="0"/>
          <a:chOff x="0" y="0"/>
          <a:chExt cx="0" cy="0"/>
        </a:xfrm>
      </p:grpSpPr>
      <p:graphicFrame>
        <p:nvGraphicFramePr>
          <p:cNvPr id="9" name="Tabela 8">
            <a:extLst>
              <a:ext uri="{FF2B5EF4-FFF2-40B4-BE49-F238E27FC236}">
                <a16:creationId xmlns:a16="http://schemas.microsoft.com/office/drawing/2014/main" id="{CADE9E76-0E4A-0918-1A5C-1BD57487A963}"/>
              </a:ext>
            </a:extLst>
          </p:cNvPr>
          <p:cNvGraphicFramePr>
            <a:graphicFrameLocks noGrp="1"/>
          </p:cNvGraphicFramePr>
          <p:nvPr/>
        </p:nvGraphicFramePr>
        <p:xfrm>
          <a:off x="256250" y="448422"/>
          <a:ext cx="11422604" cy="6174060"/>
        </p:xfrm>
        <a:graphic>
          <a:graphicData uri="http://schemas.openxmlformats.org/drawingml/2006/table">
            <a:tbl>
              <a:tblPr>
                <a:tableStyleId>{5C22544A-7EE6-4342-B048-85BDC9FD1C3A}</a:tableStyleId>
              </a:tblPr>
              <a:tblGrid>
                <a:gridCol w="1822482">
                  <a:extLst>
                    <a:ext uri="{9D8B030D-6E8A-4147-A177-3AD203B41FA5}">
                      <a16:colId xmlns:a16="http://schemas.microsoft.com/office/drawing/2014/main" val="2077264003"/>
                    </a:ext>
                  </a:extLst>
                </a:gridCol>
                <a:gridCol w="7110252">
                  <a:extLst>
                    <a:ext uri="{9D8B030D-6E8A-4147-A177-3AD203B41FA5}">
                      <a16:colId xmlns:a16="http://schemas.microsoft.com/office/drawing/2014/main" val="860751704"/>
                    </a:ext>
                  </a:extLst>
                </a:gridCol>
                <a:gridCol w="2489870">
                  <a:extLst>
                    <a:ext uri="{9D8B030D-6E8A-4147-A177-3AD203B41FA5}">
                      <a16:colId xmlns:a16="http://schemas.microsoft.com/office/drawing/2014/main" val="2562381307"/>
                    </a:ext>
                  </a:extLst>
                </a:gridCol>
              </a:tblGrid>
              <a:tr h="275111">
                <a:tc>
                  <a:txBody>
                    <a:bodyPr/>
                    <a:lstStyle/>
                    <a:p>
                      <a:pPr algn="ctr" fontAlgn="b"/>
                      <a:r>
                        <a:rPr lang="pt-BR" sz="1800" u="none" strike="noStrike">
                          <a:effectLst/>
                        </a:rPr>
                        <a:t>PERSPECTIVA</a:t>
                      </a:r>
                      <a:endParaRPr lang="pt-BR" sz="1800" b="0" i="0" u="none" strike="noStrike">
                        <a:solidFill>
                          <a:srgbClr val="000000"/>
                        </a:solidFill>
                        <a:effectLst/>
                        <a:latin typeface="Aptos Narrow" panose="020B0004020202020204" pitchFamily="34" charset="0"/>
                      </a:endParaRPr>
                    </a:p>
                  </a:txBody>
                  <a:tcPr marL="5003" marR="5003" marT="5003" marB="0" anchor="b"/>
                </a:tc>
                <a:tc>
                  <a:txBody>
                    <a:bodyPr/>
                    <a:lstStyle/>
                    <a:p>
                      <a:pPr algn="ctr" fontAlgn="b"/>
                      <a:r>
                        <a:rPr lang="pt-BR" sz="1800" u="none" strike="noStrike">
                          <a:effectLst/>
                        </a:rPr>
                        <a:t>PROJETO</a:t>
                      </a:r>
                      <a:endParaRPr lang="pt-BR" sz="1800" b="0" i="0" u="none" strike="noStrike">
                        <a:solidFill>
                          <a:srgbClr val="000000"/>
                        </a:solidFill>
                        <a:effectLst/>
                        <a:latin typeface="Aptos Narrow" panose="020B0004020202020204" pitchFamily="34" charset="0"/>
                      </a:endParaRPr>
                    </a:p>
                  </a:txBody>
                  <a:tcPr marL="5003" marR="5003" marT="5003" marB="0" anchor="b"/>
                </a:tc>
                <a:tc>
                  <a:txBody>
                    <a:bodyPr/>
                    <a:lstStyle/>
                    <a:p>
                      <a:pPr algn="ctr" fontAlgn="b"/>
                      <a:r>
                        <a:rPr lang="pt-BR" sz="1800" u="none" strike="noStrike">
                          <a:effectLst/>
                        </a:rPr>
                        <a:t>TOTAL</a:t>
                      </a:r>
                      <a:endParaRPr lang="pt-BR" sz="1800" b="1" i="0" u="none" strike="noStrike">
                        <a:solidFill>
                          <a:srgbClr val="000000"/>
                        </a:solidFill>
                        <a:effectLst/>
                        <a:latin typeface="Aptos Narrow" panose="020B0004020202020204" pitchFamily="34" charset="0"/>
                      </a:endParaRPr>
                    </a:p>
                  </a:txBody>
                  <a:tcPr marL="5003" marR="5003" marT="5003" marB="0" anchor="b"/>
                </a:tc>
                <a:extLst>
                  <a:ext uri="{0D108BD9-81ED-4DB2-BD59-A6C34878D82A}">
                    <a16:rowId xmlns:a16="http://schemas.microsoft.com/office/drawing/2014/main" val="3824576860"/>
                  </a:ext>
                </a:extLst>
              </a:tr>
              <a:tr h="488531">
                <a:tc>
                  <a:txBody>
                    <a:bodyPr/>
                    <a:lstStyle/>
                    <a:p>
                      <a:pPr algn="ctr" fontAlgn="b"/>
                      <a:r>
                        <a:rPr lang="pt-BR" sz="1800" u="none" strike="noStrike">
                          <a:effectLst/>
                        </a:rPr>
                        <a:t>01</a:t>
                      </a:r>
                      <a:endParaRPr lang="pt-BR" sz="1800" b="0" i="0" u="none" strike="noStrike">
                        <a:solidFill>
                          <a:srgbClr val="000000"/>
                        </a:solidFill>
                        <a:effectLst/>
                        <a:latin typeface="Aptos Narrow" panose="020B0004020202020204" pitchFamily="34" charset="0"/>
                      </a:endParaRPr>
                    </a:p>
                  </a:txBody>
                  <a:tcPr marL="5003" marR="5003" marT="5003" marB="0" anchor="b"/>
                </a:tc>
                <a:tc>
                  <a:txBody>
                    <a:bodyPr/>
                    <a:lstStyle/>
                    <a:p>
                      <a:pPr algn="l" fontAlgn="b"/>
                      <a:r>
                        <a:rPr lang="pt-BR" sz="1800" u="none" strike="noStrike">
                          <a:effectLst/>
                        </a:rPr>
                        <a:t>Cursos de formação de Guia de Pesca esportiva - 01 curso/ano por município</a:t>
                      </a:r>
                      <a:endParaRPr lang="pt-BR" sz="1800" b="0" i="0" u="none" strike="noStrike">
                        <a:solidFill>
                          <a:srgbClr val="000000"/>
                        </a:solidFill>
                        <a:effectLst/>
                        <a:latin typeface="Aptos Narrow" panose="020B0004020202020204" pitchFamily="34" charset="0"/>
                      </a:endParaRPr>
                    </a:p>
                  </a:txBody>
                  <a:tcPr marL="5003" marR="5003" marT="5003" marB="0" anchor="b"/>
                </a:tc>
                <a:tc>
                  <a:txBody>
                    <a:bodyPr/>
                    <a:lstStyle/>
                    <a:p>
                      <a:pPr algn="r" fontAlgn="ctr"/>
                      <a:r>
                        <a:rPr lang="pt-BR" sz="1800" u="none" strike="noStrike" dirty="0">
                          <a:effectLst/>
                        </a:rPr>
                        <a:t> R$ 252.000,00  </a:t>
                      </a:r>
                      <a:endParaRPr lang="pt-BR" sz="1800" b="0" i="0" u="none" strike="noStrike" dirty="0">
                        <a:solidFill>
                          <a:srgbClr val="000000"/>
                        </a:solidFill>
                        <a:effectLst/>
                        <a:latin typeface="Arial" panose="020B0604020202020204" pitchFamily="34" charset="0"/>
                      </a:endParaRPr>
                    </a:p>
                  </a:txBody>
                  <a:tcPr marL="5003" marR="5003" marT="5003" marB="0" anchor="ctr"/>
                </a:tc>
                <a:extLst>
                  <a:ext uri="{0D108BD9-81ED-4DB2-BD59-A6C34878D82A}">
                    <a16:rowId xmlns:a16="http://schemas.microsoft.com/office/drawing/2014/main" val="3091833256"/>
                  </a:ext>
                </a:extLst>
              </a:tr>
              <a:tr h="488531">
                <a:tc>
                  <a:txBody>
                    <a:bodyPr/>
                    <a:lstStyle/>
                    <a:p>
                      <a:pPr algn="ctr" fontAlgn="b"/>
                      <a:r>
                        <a:rPr lang="pt-BR" sz="1800" u="none" strike="noStrike">
                          <a:effectLst/>
                        </a:rPr>
                        <a:t>01</a:t>
                      </a:r>
                      <a:endParaRPr lang="pt-BR" sz="1800" b="0" i="0" u="none" strike="noStrike">
                        <a:solidFill>
                          <a:srgbClr val="000000"/>
                        </a:solidFill>
                        <a:effectLst/>
                        <a:latin typeface="Aptos Narrow" panose="020B0004020202020204" pitchFamily="34" charset="0"/>
                      </a:endParaRPr>
                    </a:p>
                  </a:txBody>
                  <a:tcPr marL="5003" marR="5003" marT="5003" marB="0" anchor="b"/>
                </a:tc>
                <a:tc>
                  <a:txBody>
                    <a:bodyPr/>
                    <a:lstStyle/>
                    <a:p>
                      <a:pPr algn="l" fontAlgn="b"/>
                      <a:r>
                        <a:rPr lang="pt-BR" sz="1800" u="none" strike="noStrike">
                          <a:effectLst/>
                        </a:rPr>
                        <a:t>Cursos de recepção e atendimento ao turista - 02 cursos/ano por município</a:t>
                      </a:r>
                      <a:endParaRPr lang="pt-BR" sz="1800" b="0" i="0" u="none" strike="noStrike">
                        <a:solidFill>
                          <a:srgbClr val="000000"/>
                        </a:solidFill>
                        <a:effectLst/>
                        <a:latin typeface="Aptos Narrow" panose="020B0004020202020204" pitchFamily="34" charset="0"/>
                      </a:endParaRPr>
                    </a:p>
                  </a:txBody>
                  <a:tcPr marL="5003" marR="5003" marT="5003" marB="0" anchor="b"/>
                </a:tc>
                <a:tc>
                  <a:txBody>
                    <a:bodyPr/>
                    <a:lstStyle/>
                    <a:p>
                      <a:pPr algn="r" fontAlgn="ctr"/>
                      <a:r>
                        <a:rPr lang="pt-BR" sz="1800" u="none" strike="noStrike" dirty="0">
                          <a:effectLst/>
                        </a:rPr>
                        <a:t> R$ 504.000,00  </a:t>
                      </a:r>
                      <a:endParaRPr lang="pt-BR" sz="1800" b="0" i="0" u="none" strike="noStrike" dirty="0">
                        <a:solidFill>
                          <a:srgbClr val="000000"/>
                        </a:solidFill>
                        <a:effectLst/>
                        <a:latin typeface="Arial" panose="020B0604020202020204" pitchFamily="34" charset="0"/>
                      </a:endParaRPr>
                    </a:p>
                  </a:txBody>
                  <a:tcPr marL="5003" marR="5003" marT="5003" marB="0" anchor="ctr"/>
                </a:tc>
                <a:extLst>
                  <a:ext uri="{0D108BD9-81ED-4DB2-BD59-A6C34878D82A}">
                    <a16:rowId xmlns:a16="http://schemas.microsoft.com/office/drawing/2014/main" val="808599409"/>
                  </a:ext>
                </a:extLst>
              </a:tr>
              <a:tr h="488531">
                <a:tc>
                  <a:txBody>
                    <a:bodyPr/>
                    <a:lstStyle/>
                    <a:p>
                      <a:pPr algn="ctr" fontAlgn="b"/>
                      <a:r>
                        <a:rPr lang="pt-BR" sz="1800" u="none" strike="noStrike">
                          <a:effectLst/>
                        </a:rPr>
                        <a:t>01</a:t>
                      </a:r>
                      <a:endParaRPr lang="pt-BR" sz="1800" b="0" i="0" u="none" strike="noStrike">
                        <a:solidFill>
                          <a:srgbClr val="000000"/>
                        </a:solidFill>
                        <a:effectLst/>
                        <a:latin typeface="Aptos Narrow" panose="020B0004020202020204" pitchFamily="34" charset="0"/>
                      </a:endParaRPr>
                    </a:p>
                  </a:txBody>
                  <a:tcPr marL="5003" marR="5003" marT="5003" marB="0" anchor="b"/>
                </a:tc>
                <a:tc>
                  <a:txBody>
                    <a:bodyPr/>
                    <a:lstStyle/>
                    <a:p>
                      <a:pPr algn="l" fontAlgn="b"/>
                      <a:r>
                        <a:rPr lang="pt-BR" sz="1800" u="none" strike="noStrike">
                          <a:effectLst/>
                        </a:rPr>
                        <a:t>Cursos de gastronomia regional - 01 curso/ano por município</a:t>
                      </a:r>
                      <a:endParaRPr lang="pt-BR" sz="1800" b="0" i="0" u="none" strike="noStrike">
                        <a:solidFill>
                          <a:srgbClr val="000000"/>
                        </a:solidFill>
                        <a:effectLst/>
                        <a:latin typeface="Aptos Narrow" panose="020B0004020202020204" pitchFamily="34" charset="0"/>
                      </a:endParaRPr>
                    </a:p>
                  </a:txBody>
                  <a:tcPr marL="5003" marR="5003" marT="5003" marB="0" anchor="b"/>
                </a:tc>
                <a:tc>
                  <a:txBody>
                    <a:bodyPr/>
                    <a:lstStyle/>
                    <a:p>
                      <a:pPr algn="r" fontAlgn="ctr"/>
                      <a:r>
                        <a:rPr lang="pt-BR" sz="1800" u="none" strike="noStrike" dirty="0">
                          <a:effectLst/>
                        </a:rPr>
                        <a:t> R$ 252.000,00  </a:t>
                      </a:r>
                      <a:endParaRPr lang="pt-BR" sz="1800" b="0" i="0" u="none" strike="noStrike" dirty="0">
                        <a:solidFill>
                          <a:srgbClr val="000000"/>
                        </a:solidFill>
                        <a:effectLst/>
                        <a:latin typeface="Arial" panose="020B0604020202020204" pitchFamily="34" charset="0"/>
                      </a:endParaRPr>
                    </a:p>
                  </a:txBody>
                  <a:tcPr marL="5003" marR="5003" marT="5003" marB="0" anchor="ctr"/>
                </a:tc>
                <a:extLst>
                  <a:ext uri="{0D108BD9-81ED-4DB2-BD59-A6C34878D82A}">
                    <a16:rowId xmlns:a16="http://schemas.microsoft.com/office/drawing/2014/main" val="1153138197"/>
                  </a:ext>
                </a:extLst>
              </a:tr>
              <a:tr h="275111">
                <a:tc>
                  <a:txBody>
                    <a:bodyPr/>
                    <a:lstStyle/>
                    <a:p>
                      <a:pPr algn="ctr" fontAlgn="b"/>
                      <a:r>
                        <a:rPr lang="pt-BR" sz="1800" u="none" strike="noStrike">
                          <a:effectLst/>
                        </a:rPr>
                        <a:t>01</a:t>
                      </a:r>
                      <a:endParaRPr lang="pt-BR" sz="1800" b="0" i="0" u="none" strike="noStrike">
                        <a:solidFill>
                          <a:srgbClr val="000000"/>
                        </a:solidFill>
                        <a:effectLst/>
                        <a:latin typeface="Aptos Narrow" panose="020B0004020202020204" pitchFamily="34" charset="0"/>
                      </a:endParaRPr>
                    </a:p>
                  </a:txBody>
                  <a:tcPr marL="5003" marR="5003" marT="5003" marB="0" anchor="b"/>
                </a:tc>
                <a:tc>
                  <a:txBody>
                    <a:bodyPr/>
                    <a:lstStyle/>
                    <a:p>
                      <a:pPr algn="l" fontAlgn="b"/>
                      <a:r>
                        <a:rPr lang="pt-BR" sz="1800" u="none" strike="noStrike" dirty="0">
                          <a:effectLst/>
                        </a:rPr>
                        <a:t>Sinalização Turística nos 7 municípios alvo do estudo.</a:t>
                      </a:r>
                      <a:endParaRPr lang="pt-BR" sz="1800" b="0" i="0" u="none" strike="noStrike" dirty="0">
                        <a:solidFill>
                          <a:srgbClr val="000000"/>
                        </a:solidFill>
                        <a:effectLst/>
                        <a:latin typeface="Aptos Narrow" panose="020B0004020202020204" pitchFamily="34" charset="0"/>
                      </a:endParaRPr>
                    </a:p>
                  </a:txBody>
                  <a:tcPr marL="5003" marR="5003" marT="5003" marB="0" anchor="b"/>
                </a:tc>
                <a:tc>
                  <a:txBody>
                    <a:bodyPr/>
                    <a:lstStyle/>
                    <a:p>
                      <a:pPr algn="r" fontAlgn="ctr"/>
                      <a:r>
                        <a:rPr lang="pt-BR" sz="1800" u="none" strike="noStrike">
                          <a:effectLst/>
                        </a:rPr>
                        <a:t> R$ 4.450.000,00  </a:t>
                      </a:r>
                      <a:endParaRPr lang="pt-BR" sz="1800" b="0" i="0" u="none" strike="noStrike">
                        <a:solidFill>
                          <a:srgbClr val="000000"/>
                        </a:solidFill>
                        <a:effectLst/>
                        <a:latin typeface="Arial" panose="020B0604020202020204" pitchFamily="34" charset="0"/>
                      </a:endParaRPr>
                    </a:p>
                  </a:txBody>
                  <a:tcPr marL="5003" marR="5003" marT="5003" marB="0" anchor="ctr"/>
                </a:tc>
                <a:extLst>
                  <a:ext uri="{0D108BD9-81ED-4DB2-BD59-A6C34878D82A}">
                    <a16:rowId xmlns:a16="http://schemas.microsoft.com/office/drawing/2014/main" val="2378778225"/>
                  </a:ext>
                </a:extLst>
              </a:tr>
              <a:tr h="728626">
                <a:tc>
                  <a:txBody>
                    <a:bodyPr/>
                    <a:lstStyle/>
                    <a:p>
                      <a:pPr algn="ctr" fontAlgn="b"/>
                      <a:r>
                        <a:rPr lang="pt-BR" sz="1800" u="none" strike="noStrike">
                          <a:effectLst/>
                        </a:rPr>
                        <a:t>01</a:t>
                      </a:r>
                      <a:endParaRPr lang="pt-BR" sz="1800" b="0" i="0" u="none" strike="noStrike">
                        <a:solidFill>
                          <a:srgbClr val="000000"/>
                        </a:solidFill>
                        <a:effectLst/>
                        <a:latin typeface="Aptos Narrow" panose="020B0004020202020204" pitchFamily="34" charset="0"/>
                      </a:endParaRPr>
                    </a:p>
                  </a:txBody>
                  <a:tcPr marL="5003" marR="5003" marT="5003" marB="0" anchor="b"/>
                </a:tc>
                <a:tc>
                  <a:txBody>
                    <a:bodyPr/>
                    <a:lstStyle/>
                    <a:p>
                      <a:pPr algn="l" fontAlgn="b"/>
                      <a:r>
                        <a:rPr lang="pt-BR" sz="1800" u="none" strike="noStrike">
                          <a:effectLst/>
                        </a:rPr>
                        <a:t>Implantação de 4 (quatro) Centros de Atendimento (média de 60 m2/cada) em Costa Marques, Alta Floresta, Alto Alegre e São Francisco.</a:t>
                      </a:r>
                      <a:endParaRPr lang="pt-BR" sz="1800" b="0" i="0" u="none" strike="noStrike">
                        <a:solidFill>
                          <a:srgbClr val="000000"/>
                        </a:solidFill>
                        <a:effectLst/>
                        <a:latin typeface="Aptos Narrow" panose="020B0004020202020204" pitchFamily="34" charset="0"/>
                      </a:endParaRPr>
                    </a:p>
                  </a:txBody>
                  <a:tcPr marL="5003" marR="5003" marT="5003" marB="0" anchor="b"/>
                </a:tc>
                <a:tc>
                  <a:txBody>
                    <a:bodyPr/>
                    <a:lstStyle/>
                    <a:p>
                      <a:pPr algn="r" fontAlgn="ctr"/>
                      <a:r>
                        <a:rPr lang="pt-BR" sz="1800" u="none" strike="noStrike" dirty="0">
                          <a:effectLst/>
                        </a:rPr>
                        <a:t> 800.000,00  </a:t>
                      </a:r>
                      <a:endParaRPr lang="pt-BR" sz="1800" b="0" i="0" u="none" strike="noStrike" dirty="0">
                        <a:solidFill>
                          <a:srgbClr val="000000"/>
                        </a:solidFill>
                        <a:effectLst/>
                        <a:latin typeface="Arial" panose="020B0604020202020204" pitchFamily="34" charset="0"/>
                      </a:endParaRPr>
                    </a:p>
                  </a:txBody>
                  <a:tcPr marL="5003" marR="5003" marT="5003" marB="0" anchor="ctr"/>
                </a:tc>
                <a:extLst>
                  <a:ext uri="{0D108BD9-81ED-4DB2-BD59-A6C34878D82A}">
                    <a16:rowId xmlns:a16="http://schemas.microsoft.com/office/drawing/2014/main" val="1713948234"/>
                  </a:ext>
                </a:extLst>
              </a:tr>
              <a:tr h="488531">
                <a:tc>
                  <a:txBody>
                    <a:bodyPr/>
                    <a:lstStyle/>
                    <a:p>
                      <a:pPr algn="ctr" fontAlgn="b"/>
                      <a:r>
                        <a:rPr lang="pt-BR" sz="1800" u="none" strike="noStrike">
                          <a:effectLst/>
                        </a:rPr>
                        <a:t>01</a:t>
                      </a:r>
                      <a:endParaRPr lang="pt-BR" sz="1800" b="0" i="0" u="none" strike="noStrike">
                        <a:solidFill>
                          <a:srgbClr val="000000"/>
                        </a:solidFill>
                        <a:effectLst/>
                        <a:latin typeface="Aptos Narrow" panose="020B0004020202020204" pitchFamily="34" charset="0"/>
                      </a:endParaRPr>
                    </a:p>
                  </a:txBody>
                  <a:tcPr marL="5003" marR="5003" marT="5003" marB="0" anchor="b"/>
                </a:tc>
                <a:tc>
                  <a:txBody>
                    <a:bodyPr/>
                    <a:lstStyle/>
                    <a:p>
                      <a:pPr algn="l" fontAlgn="b"/>
                      <a:r>
                        <a:rPr lang="pt-BR" sz="1800" u="none" strike="noStrike">
                          <a:effectLst/>
                        </a:rPr>
                        <a:t>Implantação de Programa de Limpeza Urbana nos 7 municípios alvo</a:t>
                      </a:r>
                      <a:endParaRPr lang="pt-BR" sz="1800" b="0" i="0" u="none" strike="noStrike">
                        <a:solidFill>
                          <a:srgbClr val="000000"/>
                        </a:solidFill>
                        <a:effectLst/>
                        <a:latin typeface="Aptos Narrow" panose="020B0004020202020204" pitchFamily="34" charset="0"/>
                      </a:endParaRPr>
                    </a:p>
                  </a:txBody>
                  <a:tcPr marL="5003" marR="5003" marT="5003" marB="0" anchor="b"/>
                </a:tc>
                <a:tc>
                  <a:txBody>
                    <a:bodyPr/>
                    <a:lstStyle/>
                    <a:p>
                      <a:pPr algn="r" fontAlgn="ctr"/>
                      <a:r>
                        <a:rPr lang="pt-BR" sz="1800" u="none" strike="noStrike" dirty="0">
                          <a:effectLst/>
                        </a:rPr>
                        <a:t> R$                     -   </a:t>
                      </a:r>
                      <a:endParaRPr lang="pt-BR" sz="1800" b="0" i="0" u="none" strike="noStrike" dirty="0">
                        <a:solidFill>
                          <a:srgbClr val="000000"/>
                        </a:solidFill>
                        <a:effectLst/>
                        <a:latin typeface="Arial" panose="020B0604020202020204" pitchFamily="34" charset="0"/>
                      </a:endParaRPr>
                    </a:p>
                  </a:txBody>
                  <a:tcPr marL="5003" marR="5003" marT="5003" marB="0" anchor="ctr"/>
                </a:tc>
                <a:extLst>
                  <a:ext uri="{0D108BD9-81ED-4DB2-BD59-A6C34878D82A}">
                    <a16:rowId xmlns:a16="http://schemas.microsoft.com/office/drawing/2014/main" val="3188419719"/>
                  </a:ext>
                </a:extLst>
              </a:tr>
              <a:tr h="488531">
                <a:tc>
                  <a:txBody>
                    <a:bodyPr/>
                    <a:lstStyle/>
                    <a:p>
                      <a:pPr algn="ctr" fontAlgn="b"/>
                      <a:r>
                        <a:rPr lang="pt-BR" sz="1800" u="none" strike="noStrike">
                          <a:effectLst/>
                        </a:rPr>
                        <a:t>01</a:t>
                      </a:r>
                      <a:endParaRPr lang="pt-BR" sz="1800" b="0" i="0" u="none" strike="noStrike">
                        <a:solidFill>
                          <a:srgbClr val="000000"/>
                        </a:solidFill>
                        <a:effectLst/>
                        <a:latin typeface="Aptos Narrow" panose="020B0004020202020204" pitchFamily="34" charset="0"/>
                      </a:endParaRPr>
                    </a:p>
                  </a:txBody>
                  <a:tcPr marL="5003" marR="5003" marT="5003" marB="0" anchor="b"/>
                </a:tc>
                <a:tc>
                  <a:txBody>
                    <a:bodyPr/>
                    <a:lstStyle/>
                    <a:p>
                      <a:pPr algn="l" fontAlgn="b"/>
                      <a:r>
                        <a:rPr lang="pt-BR" sz="1800" u="none" strike="noStrike">
                          <a:effectLst/>
                        </a:rPr>
                        <a:t>Implementação de saneamento básico nos 7 municípios alvo</a:t>
                      </a:r>
                      <a:endParaRPr lang="pt-BR" sz="1800" b="0" i="0" u="none" strike="noStrike">
                        <a:solidFill>
                          <a:srgbClr val="000000"/>
                        </a:solidFill>
                        <a:effectLst/>
                        <a:latin typeface="Aptos Narrow" panose="020B0004020202020204" pitchFamily="34" charset="0"/>
                      </a:endParaRPr>
                    </a:p>
                  </a:txBody>
                  <a:tcPr marL="5003" marR="5003" marT="5003" marB="0" anchor="b"/>
                </a:tc>
                <a:tc>
                  <a:txBody>
                    <a:bodyPr/>
                    <a:lstStyle/>
                    <a:p>
                      <a:pPr algn="r" fontAlgn="ctr"/>
                      <a:r>
                        <a:rPr lang="pt-BR" sz="1800" u="none" strike="noStrike" dirty="0">
                          <a:effectLst/>
                        </a:rPr>
                        <a:t> R$                     -   </a:t>
                      </a:r>
                      <a:endParaRPr lang="pt-BR" sz="1800" b="0" i="0" u="none" strike="noStrike" dirty="0">
                        <a:solidFill>
                          <a:srgbClr val="000000"/>
                        </a:solidFill>
                        <a:effectLst/>
                        <a:latin typeface="Arial" panose="020B0604020202020204" pitchFamily="34" charset="0"/>
                      </a:endParaRPr>
                    </a:p>
                  </a:txBody>
                  <a:tcPr marL="5003" marR="5003" marT="5003" marB="0" anchor="ctr"/>
                </a:tc>
                <a:extLst>
                  <a:ext uri="{0D108BD9-81ED-4DB2-BD59-A6C34878D82A}">
                    <a16:rowId xmlns:a16="http://schemas.microsoft.com/office/drawing/2014/main" val="4048247622"/>
                  </a:ext>
                </a:extLst>
              </a:tr>
              <a:tr h="728626">
                <a:tc>
                  <a:txBody>
                    <a:bodyPr/>
                    <a:lstStyle/>
                    <a:p>
                      <a:pPr algn="ctr" fontAlgn="b"/>
                      <a:r>
                        <a:rPr lang="pt-BR" sz="1800" u="none" strike="noStrike">
                          <a:effectLst/>
                        </a:rPr>
                        <a:t>01</a:t>
                      </a:r>
                      <a:endParaRPr lang="pt-BR" sz="1800" b="0" i="0" u="none" strike="noStrike">
                        <a:solidFill>
                          <a:srgbClr val="000000"/>
                        </a:solidFill>
                        <a:effectLst/>
                        <a:latin typeface="Aptos Narrow" panose="020B0004020202020204" pitchFamily="34" charset="0"/>
                      </a:endParaRPr>
                    </a:p>
                  </a:txBody>
                  <a:tcPr marL="5003" marR="5003" marT="5003" marB="0" anchor="b"/>
                </a:tc>
                <a:tc>
                  <a:txBody>
                    <a:bodyPr/>
                    <a:lstStyle/>
                    <a:p>
                      <a:pPr algn="l" fontAlgn="b"/>
                      <a:r>
                        <a:rPr lang="pt-BR" sz="1800" u="none" strike="noStrike">
                          <a:effectLst/>
                        </a:rPr>
                        <a:t>Construção de Calçadão Linear tipo Orla, extensão 100m. Altura estimada de barranco de 1,50m com estruturas de embarque e desembarque.</a:t>
                      </a:r>
                      <a:endParaRPr lang="pt-BR" sz="1800" b="0" i="0" u="none" strike="noStrike">
                        <a:solidFill>
                          <a:srgbClr val="000000"/>
                        </a:solidFill>
                        <a:effectLst/>
                        <a:latin typeface="Aptos Narrow" panose="020B0004020202020204" pitchFamily="34" charset="0"/>
                      </a:endParaRPr>
                    </a:p>
                  </a:txBody>
                  <a:tcPr marL="5003" marR="5003" marT="5003" marB="0" anchor="b"/>
                </a:tc>
                <a:tc>
                  <a:txBody>
                    <a:bodyPr/>
                    <a:lstStyle/>
                    <a:p>
                      <a:pPr algn="r" fontAlgn="ctr"/>
                      <a:r>
                        <a:rPr lang="pt-BR" sz="1800" u="none" strike="noStrike" dirty="0">
                          <a:effectLst/>
                        </a:rPr>
                        <a:t> R$ 17.124.324,98  </a:t>
                      </a:r>
                      <a:endParaRPr lang="pt-BR" sz="1800" b="0" i="0" u="none" strike="noStrike" dirty="0">
                        <a:solidFill>
                          <a:srgbClr val="000000"/>
                        </a:solidFill>
                        <a:effectLst/>
                        <a:latin typeface="Arial" panose="020B0604020202020204" pitchFamily="34" charset="0"/>
                      </a:endParaRPr>
                    </a:p>
                  </a:txBody>
                  <a:tcPr marL="5003" marR="5003" marT="5003" marB="0" anchor="ctr"/>
                </a:tc>
                <a:extLst>
                  <a:ext uri="{0D108BD9-81ED-4DB2-BD59-A6C34878D82A}">
                    <a16:rowId xmlns:a16="http://schemas.microsoft.com/office/drawing/2014/main" val="3942681442"/>
                  </a:ext>
                </a:extLst>
              </a:tr>
              <a:tr h="488531">
                <a:tc>
                  <a:txBody>
                    <a:bodyPr/>
                    <a:lstStyle/>
                    <a:p>
                      <a:pPr algn="ctr" fontAlgn="b"/>
                      <a:r>
                        <a:rPr lang="pt-BR" sz="1800" u="none" strike="noStrike">
                          <a:effectLst/>
                        </a:rPr>
                        <a:t>01</a:t>
                      </a:r>
                      <a:endParaRPr lang="pt-BR" sz="1800" b="0" i="0" u="none" strike="noStrike">
                        <a:solidFill>
                          <a:srgbClr val="000000"/>
                        </a:solidFill>
                        <a:effectLst/>
                        <a:latin typeface="Aptos Narrow" panose="020B0004020202020204" pitchFamily="34" charset="0"/>
                      </a:endParaRPr>
                    </a:p>
                  </a:txBody>
                  <a:tcPr marL="5003" marR="5003" marT="5003" marB="0" anchor="b"/>
                </a:tc>
                <a:tc>
                  <a:txBody>
                    <a:bodyPr/>
                    <a:lstStyle/>
                    <a:p>
                      <a:pPr algn="l" fontAlgn="b"/>
                      <a:r>
                        <a:rPr lang="pt-BR" sz="1800" u="none" strike="noStrike">
                          <a:effectLst/>
                        </a:rPr>
                        <a:t>Manutenção das estradas estaduais e vicinais (municipais)</a:t>
                      </a:r>
                      <a:endParaRPr lang="pt-BR" sz="1800" b="0" i="0" u="none" strike="noStrike">
                        <a:solidFill>
                          <a:srgbClr val="000000"/>
                        </a:solidFill>
                        <a:effectLst/>
                        <a:latin typeface="Aptos Narrow" panose="020B0004020202020204" pitchFamily="34" charset="0"/>
                      </a:endParaRPr>
                    </a:p>
                  </a:txBody>
                  <a:tcPr marL="5003" marR="5003" marT="5003" marB="0" anchor="b"/>
                </a:tc>
                <a:tc>
                  <a:txBody>
                    <a:bodyPr/>
                    <a:lstStyle/>
                    <a:p>
                      <a:pPr algn="r" fontAlgn="ctr"/>
                      <a:r>
                        <a:rPr lang="pt-BR" sz="1800" u="none" strike="noStrike" dirty="0">
                          <a:effectLst/>
                        </a:rPr>
                        <a:t> R$                     -   </a:t>
                      </a:r>
                      <a:endParaRPr lang="pt-BR" sz="1800" b="0" i="0" u="none" strike="noStrike" dirty="0">
                        <a:solidFill>
                          <a:srgbClr val="000000"/>
                        </a:solidFill>
                        <a:effectLst/>
                        <a:latin typeface="Arial" panose="020B0604020202020204" pitchFamily="34" charset="0"/>
                      </a:endParaRPr>
                    </a:p>
                  </a:txBody>
                  <a:tcPr marL="5003" marR="5003" marT="5003" marB="0" anchor="ctr"/>
                </a:tc>
                <a:extLst>
                  <a:ext uri="{0D108BD9-81ED-4DB2-BD59-A6C34878D82A}">
                    <a16:rowId xmlns:a16="http://schemas.microsoft.com/office/drawing/2014/main" val="1584831557"/>
                  </a:ext>
                </a:extLst>
              </a:tr>
              <a:tr h="275111">
                <a:tc>
                  <a:txBody>
                    <a:bodyPr/>
                    <a:lstStyle/>
                    <a:p>
                      <a:pPr algn="ctr" fontAlgn="b"/>
                      <a:r>
                        <a:rPr lang="pt-BR" sz="1800" u="none" strike="noStrike">
                          <a:effectLst/>
                        </a:rPr>
                        <a:t>01</a:t>
                      </a:r>
                      <a:endParaRPr lang="pt-BR" sz="1800" b="0" i="0" u="none" strike="noStrike">
                        <a:solidFill>
                          <a:srgbClr val="000000"/>
                        </a:solidFill>
                        <a:effectLst/>
                        <a:latin typeface="Aptos Narrow" panose="020B0004020202020204" pitchFamily="34" charset="0"/>
                      </a:endParaRPr>
                    </a:p>
                  </a:txBody>
                  <a:tcPr marL="5003" marR="5003" marT="5003" marB="0" anchor="b"/>
                </a:tc>
                <a:tc>
                  <a:txBody>
                    <a:bodyPr/>
                    <a:lstStyle/>
                    <a:p>
                      <a:pPr algn="l" fontAlgn="b"/>
                      <a:r>
                        <a:rPr lang="pt-BR" sz="1800" u="none" strike="noStrike">
                          <a:effectLst/>
                        </a:rPr>
                        <a:t>Melhoria no sistema de comunicação</a:t>
                      </a:r>
                      <a:endParaRPr lang="pt-BR" sz="1800" b="0" i="0" u="none" strike="noStrike">
                        <a:solidFill>
                          <a:srgbClr val="000000"/>
                        </a:solidFill>
                        <a:effectLst/>
                        <a:latin typeface="Aptos Narrow" panose="020B0004020202020204" pitchFamily="34" charset="0"/>
                      </a:endParaRPr>
                    </a:p>
                  </a:txBody>
                  <a:tcPr marL="5003" marR="5003" marT="5003" marB="0" anchor="b"/>
                </a:tc>
                <a:tc>
                  <a:txBody>
                    <a:bodyPr/>
                    <a:lstStyle/>
                    <a:p>
                      <a:pPr algn="r" fontAlgn="ctr"/>
                      <a:r>
                        <a:rPr lang="pt-BR" sz="1800" u="none" strike="noStrike" dirty="0">
                          <a:effectLst/>
                        </a:rPr>
                        <a:t> R$                     -   </a:t>
                      </a:r>
                      <a:endParaRPr lang="pt-BR" sz="1800" b="0" i="0" u="none" strike="noStrike" dirty="0">
                        <a:solidFill>
                          <a:srgbClr val="000000"/>
                        </a:solidFill>
                        <a:effectLst/>
                        <a:latin typeface="Arial" panose="020B0604020202020204" pitchFamily="34" charset="0"/>
                      </a:endParaRPr>
                    </a:p>
                  </a:txBody>
                  <a:tcPr marL="5003" marR="5003" marT="5003" marB="0" anchor="ctr"/>
                </a:tc>
                <a:extLst>
                  <a:ext uri="{0D108BD9-81ED-4DB2-BD59-A6C34878D82A}">
                    <a16:rowId xmlns:a16="http://schemas.microsoft.com/office/drawing/2014/main" val="765611142"/>
                  </a:ext>
                </a:extLst>
              </a:tr>
              <a:tr h="488531">
                <a:tc>
                  <a:txBody>
                    <a:bodyPr/>
                    <a:lstStyle/>
                    <a:p>
                      <a:pPr algn="ctr" fontAlgn="b"/>
                      <a:r>
                        <a:rPr lang="pt-BR" sz="1800" u="none" strike="noStrike">
                          <a:effectLst/>
                        </a:rPr>
                        <a:t>01</a:t>
                      </a:r>
                      <a:endParaRPr lang="pt-BR" sz="1800" b="0" i="0" u="none" strike="noStrike">
                        <a:solidFill>
                          <a:srgbClr val="000000"/>
                        </a:solidFill>
                        <a:effectLst/>
                        <a:latin typeface="Aptos Narrow" panose="020B0004020202020204" pitchFamily="34" charset="0"/>
                      </a:endParaRPr>
                    </a:p>
                  </a:txBody>
                  <a:tcPr marL="5003" marR="5003" marT="5003" marB="0" anchor="b"/>
                </a:tc>
                <a:tc>
                  <a:txBody>
                    <a:bodyPr/>
                    <a:lstStyle/>
                    <a:p>
                      <a:pPr algn="l" fontAlgn="b"/>
                      <a:r>
                        <a:rPr lang="pt-BR" sz="1800" u="none" strike="noStrike">
                          <a:effectLst/>
                        </a:rPr>
                        <a:t>Fortalecimento e Ampliação da malha aérea nacional e regional voos</a:t>
                      </a:r>
                      <a:endParaRPr lang="pt-BR" sz="1800" b="0" i="0" u="none" strike="noStrike">
                        <a:solidFill>
                          <a:srgbClr val="000000"/>
                        </a:solidFill>
                        <a:effectLst/>
                        <a:latin typeface="Aptos Narrow" panose="020B0004020202020204" pitchFamily="34" charset="0"/>
                      </a:endParaRPr>
                    </a:p>
                  </a:txBody>
                  <a:tcPr marL="5003" marR="5003" marT="5003" marB="0" anchor="b"/>
                </a:tc>
                <a:tc>
                  <a:txBody>
                    <a:bodyPr/>
                    <a:lstStyle/>
                    <a:p>
                      <a:pPr algn="r" fontAlgn="ctr"/>
                      <a:r>
                        <a:rPr lang="pt-BR" sz="1800" u="none" strike="noStrike" dirty="0">
                          <a:effectLst/>
                        </a:rPr>
                        <a:t> R$                     -   </a:t>
                      </a:r>
                      <a:endParaRPr lang="pt-BR" sz="1800" b="0" i="0" u="none" strike="noStrike" dirty="0">
                        <a:solidFill>
                          <a:srgbClr val="000000"/>
                        </a:solidFill>
                        <a:effectLst/>
                        <a:latin typeface="Arial" panose="020B0604020202020204" pitchFamily="34" charset="0"/>
                      </a:endParaRPr>
                    </a:p>
                  </a:txBody>
                  <a:tcPr marL="5003" marR="5003" marT="5003" marB="0" anchor="ctr"/>
                </a:tc>
                <a:extLst>
                  <a:ext uri="{0D108BD9-81ED-4DB2-BD59-A6C34878D82A}">
                    <a16:rowId xmlns:a16="http://schemas.microsoft.com/office/drawing/2014/main" val="373422553"/>
                  </a:ext>
                </a:extLst>
              </a:tr>
            </a:tbl>
          </a:graphicData>
        </a:graphic>
      </p:graphicFrame>
    </p:spTree>
    <p:extLst>
      <p:ext uri="{BB962C8B-B14F-4D97-AF65-F5344CB8AC3E}">
        <p14:creationId xmlns:p14="http://schemas.microsoft.com/office/powerpoint/2010/main" val="55478256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4240A3-15D9-2641-3B1E-F7BB84CDFB6C}"/>
            </a:ext>
          </a:extLst>
        </p:cNvPr>
        <p:cNvGrpSpPr/>
        <p:nvPr/>
      </p:nvGrpSpPr>
      <p:grpSpPr>
        <a:xfrm>
          <a:off x="0" y="0"/>
          <a:ext cx="0" cy="0"/>
          <a:chOff x="0" y="0"/>
          <a:chExt cx="0" cy="0"/>
        </a:xfrm>
      </p:grpSpPr>
      <p:graphicFrame>
        <p:nvGraphicFramePr>
          <p:cNvPr id="2" name="Tabela 1">
            <a:extLst>
              <a:ext uri="{FF2B5EF4-FFF2-40B4-BE49-F238E27FC236}">
                <a16:creationId xmlns:a16="http://schemas.microsoft.com/office/drawing/2014/main" id="{49B05401-6F79-B6BB-AB90-71282FF91F68}"/>
              </a:ext>
            </a:extLst>
          </p:cNvPr>
          <p:cNvGraphicFramePr>
            <a:graphicFrameLocks noGrp="1"/>
          </p:cNvGraphicFramePr>
          <p:nvPr/>
        </p:nvGraphicFramePr>
        <p:xfrm>
          <a:off x="333737" y="123069"/>
          <a:ext cx="11524525" cy="6611862"/>
        </p:xfrm>
        <a:graphic>
          <a:graphicData uri="http://schemas.openxmlformats.org/drawingml/2006/table">
            <a:tbl>
              <a:tblPr>
                <a:tableStyleId>{5C22544A-7EE6-4342-B048-85BDC9FD1C3A}</a:tableStyleId>
              </a:tblPr>
              <a:tblGrid>
                <a:gridCol w="1838745">
                  <a:extLst>
                    <a:ext uri="{9D8B030D-6E8A-4147-A177-3AD203B41FA5}">
                      <a16:colId xmlns:a16="http://schemas.microsoft.com/office/drawing/2014/main" val="697642676"/>
                    </a:ext>
                  </a:extLst>
                </a:gridCol>
                <a:gridCol w="7173693">
                  <a:extLst>
                    <a:ext uri="{9D8B030D-6E8A-4147-A177-3AD203B41FA5}">
                      <a16:colId xmlns:a16="http://schemas.microsoft.com/office/drawing/2014/main" val="2823800760"/>
                    </a:ext>
                  </a:extLst>
                </a:gridCol>
                <a:gridCol w="2512087">
                  <a:extLst>
                    <a:ext uri="{9D8B030D-6E8A-4147-A177-3AD203B41FA5}">
                      <a16:colId xmlns:a16="http://schemas.microsoft.com/office/drawing/2014/main" val="4222576673"/>
                    </a:ext>
                  </a:extLst>
                </a:gridCol>
              </a:tblGrid>
              <a:tr h="162225">
                <a:tc>
                  <a:txBody>
                    <a:bodyPr/>
                    <a:lstStyle/>
                    <a:p>
                      <a:pPr algn="ctr" fontAlgn="b"/>
                      <a:r>
                        <a:rPr lang="pt-BR" sz="1800" u="none" strike="noStrike">
                          <a:effectLst/>
                        </a:rPr>
                        <a:t>PERSPECTIVA</a:t>
                      </a:r>
                      <a:endParaRPr lang="pt-BR" sz="1800" b="0" i="0" u="none" strike="noStrike">
                        <a:solidFill>
                          <a:srgbClr val="000000"/>
                        </a:solidFill>
                        <a:effectLst/>
                        <a:latin typeface="Aptos Narrow" panose="020B0004020202020204" pitchFamily="34" charset="0"/>
                      </a:endParaRPr>
                    </a:p>
                  </a:txBody>
                  <a:tcPr marL="4026" marR="4026" marT="4026" marB="0" anchor="b"/>
                </a:tc>
                <a:tc>
                  <a:txBody>
                    <a:bodyPr/>
                    <a:lstStyle/>
                    <a:p>
                      <a:pPr algn="ctr" fontAlgn="b"/>
                      <a:r>
                        <a:rPr lang="pt-BR" sz="1800" u="none" strike="noStrike">
                          <a:effectLst/>
                        </a:rPr>
                        <a:t>PROJETO</a:t>
                      </a:r>
                      <a:endParaRPr lang="pt-BR" sz="1800" b="0" i="0" u="none" strike="noStrike">
                        <a:solidFill>
                          <a:srgbClr val="000000"/>
                        </a:solidFill>
                        <a:effectLst/>
                        <a:latin typeface="Aptos Narrow" panose="020B0004020202020204" pitchFamily="34" charset="0"/>
                      </a:endParaRPr>
                    </a:p>
                  </a:txBody>
                  <a:tcPr marL="4026" marR="4026" marT="4026" marB="0" anchor="b"/>
                </a:tc>
                <a:tc>
                  <a:txBody>
                    <a:bodyPr/>
                    <a:lstStyle/>
                    <a:p>
                      <a:pPr algn="ctr" fontAlgn="b"/>
                      <a:r>
                        <a:rPr lang="pt-BR" sz="1800" u="none" strike="noStrike">
                          <a:effectLst/>
                        </a:rPr>
                        <a:t>TOTAL</a:t>
                      </a:r>
                      <a:endParaRPr lang="pt-BR" sz="1800" b="1" i="0" u="none" strike="noStrike">
                        <a:solidFill>
                          <a:srgbClr val="000000"/>
                        </a:solidFill>
                        <a:effectLst/>
                        <a:latin typeface="Aptos Narrow" panose="020B0004020202020204" pitchFamily="34" charset="0"/>
                      </a:endParaRPr>
                    </a:p>
                  </a:txBody>
                  <a:tcPr marL="4026" marR="4026" marT="4026" marB="0" anchor="b"/>
                </a:tc>
                <a:extLst>
                  <a:ext uri="{0D108BD9-81ED-4DB2-BD59-A6C34878D82A}">
                    <a16:rowId xmlns:a16="http://schemas.microsoft.com/office/drawing/2014/main" val="292888810"/>
                  </a:ext>
                </a:extLst>
              </a:tr>
              <a:tr h="302651">
                <a:tc>
                  <a:txBody>
                    <a:bodyPr/>
                    <a:lstStyle/>
                    <a:p>
                      <a:pPr algn="ctr" fontAlgn="b"/>
                      <a:r>
                        <a:rPr lang="pt-BR" sz="1800" u="none" strike="noStrike" dirty="0">
                          <a:effectLst/>
                        </a:rPr>
                        <a:t>01</a:t>
                      </a:r>
                      <a:endParaRPr lang="pt-BR" sz="1800" b="0" i="0" u="none" strike="noStrike" dirty="0">
                        <a:solidFill>
                          <a:srgbClr val="000000"/>
                        </a:solidFill>
                        <a:effectLst/>
                        <a:latin typeface="Aptos Narrow" panose="020B0004020202020204" pitchFamily="34" charset="0"/>
                      </a:endParaRPr>
                    </a:p>
                  </a:txBody>
                  <a:tcPr marL="4026" marR="4026" marT="4026" marB="0" anchor="b"/>
                </a:tc>
                <a:tc>
                  <a:txBody>
                    <a:bodyPr/>
                    <a:lstStyle/>
                    <a:p>
                      <a:pPr algn="l" fontAlgn="b"/>
                      <a:r>
                        <a:rPr lang="pt-BR" sz="1800" u="none" strike="noStrike" dirty="0">
                          <a:effectLst/>
                        </a:rPr>
                        <a:t>Implantação de controles e estudos de capacidade de carga turística nas bacias do Guaporé e Madeira*</a:t>
                      </a:r>
                      <a:endParaRPr lang="pt-BR" sz="1800" b="0" i="0" u="none" strike="noStrike" dirty="0">
                        <a:solidFill>
                          <a:srgbClr val="000000"/>
                        </a:solidFill>
                        <a:effectLst/>
                        <a:latin typeface="Aptos Narrow" panose="020B0004020202020204" pitchFamily="34" charset="0"/>
                      </a:endParaRPr>
                    </a:p>
                  </a:txBody>
                  <a:tcPr marL="4026" marR="4026" marT="4026" marB="0" anchor="b"/>
                </a:tc>
                <a:tc>
                  <a:txBody>
                    <a:bodyPr/>
                    <a:lstStyle/>
                    <a:p>
                      <a:pPr algn="ctr" fontAlgn="ctr"/>
                      <a:r>
                        <a:rPr lang="pt-BR" sz="1800" u="none" strike="noStrike">
                          <a:effectLst/>
                        </a:rPr>
                        <a:t> R$ 2.400.000,00  </a:t>
                      </a:r>
                      <a:endParaRPr lang="pt-BR" sz="1800" b="0" i="0" u="none" strike="noStrike">
                        <a:solidFill>
                          <a:srgbClr val="000000"/>
                        </a:solidFill>
                        <a:effectLst/>
                        <a:latin typeface="Arial" panose="020B0604020202020204" pitchFamily="34" charset="0"/>
                      </a:endParaRPr>
                    </a:p>
                  </a:txBody>
                  <a:tcPr marL="4026" marR="4026" marT="4026" marB="0" anchor="ctr"/>
                </a:tc>
                <a:extLst>
                  <a:ext uri="{0D108BD9-81ED-4DB2-BD59-A6C34878D82A}">
                    <a16:rowId xmlns:a16="http://schemas.microsoft.com/office/drawing/2014/main" val="3843287816"/>
                  </a:ext>
                </a:extLst>
              </a:tr>
              <a:tr h="302651">
                <a:tc>
                  <a:txBody>
                    <a:bodyPr/>
                    <a:lstStyle/>
                    <a:p>
                      <a:pPr algn="ctr" fontAlgn="b"/>
                      <a:r>
                        <a:rPr lang="pt-BR" sz="1800" u="none" strike="noStrike">
                          <a:effectLst/>
                        </a:rPr>
                        <a:t>01</a:t>
                      </a:r>
                      <a:endParaRPr lang="pt-BR" sz="1800" b="0" i="0" u="none" strike="noStrike">
                        <a:solidFill>
                          <a:srgbClr val="000000"/>
                        </a:solidFill>
                        <a:effectLst/>
                        <a:latin typeface="Aptos Narrow" panose="020B0004020202020204" pitchFamily="34" charset="0"/>
                      </a:endParaRPr>
                    </a:p>
                  </a:txBody>
                  <a:tcPr marL="4026" marR="4026" marT="4026" marB="0" anchor="b"/>
                </a:tc>
                <a:tc>
                  <a:txBody>
                    <a:bodyPr/>
                    <a:lstStyle/>
                    <a:p>
                      <a:pPr algn="l" fontAlgn="b"/>
                      <a:r>
                        <a:rPr lang="pt-BR" sz="1800" u="none" strike="noStrike">
                          <a:effectLst/>
                        </a:rPr>
                        <a:t>Projeto piloto de identificação das assembleias de peixes existentes entre as Usinas de Santo Antônio e Jirau***</a:t>
                      </a:r>
                      <a:endParaRPr lang="pt-BR" sz="1800" b="0" i="0" u="none" strike="noStrike">
                        <a:solidFill>
                          <a:srgbClr val="000000"/>
                        </a:solidFill>
                        <a:effectLst/>
                        <a:latin typeface="Aptos Narrow" panose="020B0004020202020204" pitchFamily="34" charset="0"/>
                      </a:endParaRPr>
                    </a:p>
                  </a:txBody>
                  <a:tcPr marL="4026" marR="4026" marT="4026" marB="0" anchor="b"/>
                </a:tc>
                <a:tc>
                  <a:txBody>
                    <a:bodyPr/>
                    <a:lstStyle/>
                    <a:p>
                      <a:pPr algn="ctr" fontAlgn="ctr"/>
                      <a:r>
                        <a:rPr lang="pt-BR" sz="1800" u="none" strike="noStrike">
                          <a:effectLst/>
                        </a:rPr>
                        <a:t> R$ 2.300.000,00  </a:t>
                      </a:r>
                      <a:endParaRPr lang="pt-BR" sz="1800" b="0" i="0" u="none" strike="noStrike">
                        <a:solidFill>
                          <a:srgbClr val="000000"/>
                        </a:solidFill>
                        <a:effectLst/>
                        <a:latin typeface="Arial" panose="020B0604020202020204" pitchFamily="34" charset="0"/>
                      </a:endParaRPr>
                    </a:p>
                  </a:txBody>
                  <a:tcPr marL="4026" marR="4026" marT="4026" marB="0" anchor="ctr"/>
                </a:tc>
                <a:extLst>
                  <a:ext uri="{0D108BD9-81ED-4DB2-BD59-A6C34878D82A}">
                    <a16:rowId xmlns:a16="http://schemas.microsoft.com/office/drawing/2014/main" val="1265576663"/>
                  </a:ext>
                </a:extLst>
              </a:tr>
              <a:tr h="1344722">
                <a:tc>
                  <a:txBody>
                    <a:bodyPr/>
                    <a:lstStyle/>
                    <a:p>
                      <a:pPr algn="ctr" fontAlgn="b"/>
                      <a:r>
                        <a:rPr lang="pt-BR" sz="1800" u="none" strike="noStrike">
                          <a:effectLst/>
                        </a:rPr>
                        <a:t>01</a:t>
                      </a:r>
                      <a:endParaRPr lang="pt-BR" sz="1800" b="0" i="0" u="none" strike="noStrike">
                        <a:solidFill>
                          <a:srgbClr val="000000"/>
                        </a:solidFill>
                        <a:effectLst/>
                        <a:latin typeface="Aptos Narrow" panose="020B0004020202020204" pitchFamily="34" charset="0"/>
                      </a:endParaRPr>
                    </a:p>
                  </a:txBody>
                  <a:tcPr marL="4026" marR="4026" marT="4026" marB="0" anchor="b"/>
                </a:tc>
                <a:tc>
                  <a:txBody>
                    <a:bodyPr/>
                    <a:lstStyle/>
                    <a:p>
                      <a:pPr algn="l" fontAlgn="b"/>
                      <a:r>
                        <a:rPr lang="pt-BR" sz="1800" u="none" strike="noStrike">
                          <a:effectLst/>
                        </a:rPr>
                        <a:t>Sistema de Controle da Pesca - Implantação de 02 (duas) salas de situação na SEDAM e na Polícia Ambiental para gestão dos dados e atendimento de denúncia - com  desenvolvimento e operação de aplicativo que permita e incentive o registro de atividades pesqueiras, fornecendo para as instituições interessadas dados cruciais para a fiscalização e o monitoramento destas atividades, com sistema de gestão e controle da pesca e normatização do uso  e responsabilização para garantir a informação.</a:t>
                      </a:r>
                      <a:endParaRPr lang="pt-BR" sz="1800" b="0" i="0" u="none" strike="noStrike">
                        <a:solidFill>
                          <a:srgbClr val="000000"/>
                        </a:solidFill>
                        <a:effectLst/>
                        <a:latin typeface="Aptos Narrow" panose="020B0004020202020204" pitchFamily="34" charset="0"/>
                      </a:endParaRPr>
                    </a:p>
                  </a:txBody>
                  <a:tcPr marL="4026" marR="4026" marT="4026" marB="0" anchor="b"/>
                </a:tc>
                <a:tc>
                  <a:txBody>
                    <a:bodyPr/>
                    <a:lstStyle/>
                    <a:p>
                      <a:pPr algn="ctr" fontAlgn="ctr"/>
                      <a:r>
                        <a:rPr lang="pt-BR" sz="1800" u="none" strike="noStrike">
                          <a:effectLst/>
                        </a:rPr>
                        <a:t> R$ 17.300.000,00  </a:t>
                      </a:r>
                      <a:endParaRPr lang="pt-BR" sz="1800" b="0" i="0" u="none" strike="noStrike">
                        <a:solidFill>
                          <a:srgbClr val="000000"/>
                        </a:solidFill>
                        <a:effectLst/>
                        <a:latin typeface="Arial" panose="020B0604020202020204" pitchFamily="34" charset="0"/>
                      </a:endParaRPr>
                    </a:p>
                  </a:txBody>
                  <a:tcPr marL="4026" marR="4026" marT="4026" marB="0" anchor="ctr"/>
                </a:tc>
                <a:extLst>
                  <a:ext uri="{0D108BD9-81ED-4DB2-BD59-A6C34878D82A}">
                    <a16:rowId xmlns:a16="http://schemas.microsoft.com/office/drawing/2014/main" val="270841546"/>
                  </a:ext>
                </a:extLst>
              </a:tr>
              <a:tr h="995960">
                <a:tc>
                  <a:txBody>
                    <a:bodyPr/>
                    <a:lstStyle/>
                    <a:p>
                      <a:pPr algn="ctr" fontAlgn="b"/>
                      <a:r>
                        <a:rPr lang="pt-BR" sz="1800" u="none" strike="noStrike">
                          <a:effectLst/>
                        </a:rPr>
                        <a:t>01</a:t>
                      </a:r>
                      <a:endParaRPr lang="pt-BR" sz="1800" b="0" i="0" u="none" strike="noStrike">
                        <a:solidFill>
                          <a:srgbClr val="000000"/>
                        </a:solidFill>
                        <a:effectLst/>
                        <a:latin typeface="Aptos Narrow" panose="020B0004020202020204" pitchFamily="34" charset="0"/>
                      </a:endParaRPr>
                    </a:p>
                  </a:txBody>
                  <a:tcPr marL="4026" marR="4026" marT="4026" marB="0" anchor="b"/>
                </a:tc>
                <a:tc>
                  <a:txBody>
                    <a:bodyPr/>
                    <a:lstStyle/>
                    <a:p>
                      <a:pPr algn="l" fontAlgn="b"/>
                      <a:r>
                        <a:rPr lang="pt-BR" sz="1800" u="none" strike="noStrike" dirty="0">
                          <a:effectLst/>
                        </a:rPr>
                        <a:t>Implantação de totens 11 (onze) de segurança em área estratégica. RO - 435 e RO - 370; Cabixi - Vila Neide e São João; Pimenteiras - Orla; Alta Floresta - Porto Rolim; Costa Marques - Orla; São Francisco - acesso às pousadas e condomínios e Pedras Negras; Porto velho Agrovila Rio Verde, São Carlos e Calama. Conforme projeto anexo</a:t>
                      </a:r>
                      <a:endParaRPr lang="pt-BR" sz="1800" b="0" i="0" u="none" strike="noStrike" dirty="0">
                        <a:solidFill>
                          <a:srgbClr val="000000"/>
                        </a:solidFill>
                        <a:effectLst/>
                        <a:latin typeface="Aptos Narrow" panose="020B0004020202020204" pitchFamily="34" charset="0"/>
                      </a:endParaRPr>
                    </a:p>
                  </a:txBody>
                  <a:tcPr marL="4026" marR="4026" marT="4026" marB="0" anchor="b"/>
                </a:tc>
                <a:tc>
                  <a:txBody>
                    <a:bodyPr/>
                    <a:lstStyle/>
                    <a:p>
                      <a:pPr algn="ctr" fontAlgn="ctr"/>
                      <a:r>
                        <a:rPr lang="pt-BR" sz="1800" u="none" strike="noStrike">
                          <a:effectLst/>
                        </a:rPr>
                        <a:t> R$ 880.000,00  </a:t>
                      </a:r>
                      <a:endParaRPr lang="pt-BR" sz="1800" b="0" i="0" u="none" strike="noStrike">
                        <a:solidFill>
                          <a:srgbClr val="000000"/>
                        </a:solidFill>
                        <a:effectLst/>
                        <a:latin typeface="Arial" panose="020B0604020202020204" pitchFamily="34" charset="0"/>
                      </a:endParaRPr>
                    </a:p>
                  </a:txBody>
                  <a:tcPr marL="4026" marR="4026" marT="4026" marB="0" anchor="ctr"/>
                </a:tc>
                <a:extLst>
                  <a:ext uri="{0D108BD9-81ED-4DB2-BD59-A6C34878D82A}">
                    <a16:rowId xmlns:a16="http://schemas.microsoft.com/office/drawing/2014/main" val="3472652177"/>
                  </a:ext>
                </a:extLst>
              </a:tr>
              <a:tr h="302651">
                <a:tc>
                  <a:txBody>
                    <a:bodyPr/>
                    <a:lstStyle/>
                    <a:p>
                      <a:pPr algn="ctr" fontAlgn="b"/>
                      <a:r>
                        <a:rPr lang="pt-BR" sz="1800" u="none" strike="noStrike">
                          <a:effectLst/>
                        </a:rPr>
                        <a:t>01</a:t>
                      </a:r>
                      <a:endParaRPr lang="pt-BR" sz="1800" b="0" i="0" u="none" strike="noStrike">
                        <a:solidFill>
                          <a:srgbClr val="000000"/>
                        </a:solidFill>
                        <a:effectLst/>
                        <a:latin typeface="Aptos Narrow" panose="020B0004020202020204" pitchFamily="34" charset="0"/>
                      </a:endParaRPr>
                    </a:p>
                  </a:txBody>
                  <a:tcPr marL="4026" marR="4026" marT="4026" marB="0" anchor="b"/>
                </a:tc>
                <a:tc>
                  <a:txBody>
                    <a:bodyPr/>
                    <a:lstStyle/>
                    <a:p>
                      <a:pPr algn="l" fontAlgn="b"/>
                      <a:r>
                        <a:rPr lang="pt-BR" sz="1800" u="none" strike="noStrike">
                          <a:effectLst/>
                        </a:rPr>
                        <a:t>Realização de 01 evento de sensibilização sobre o Turismo da Pesca Esportiva.</a:t>
                      </a:r>
                      <a:endParaRPr lang="pt-BR" sz="1800" b="0" i="0" u="none" strike="noStrike">
                        <a:solidFill>
                          <a:srgbClr val="000000"/>
                        </a:solidFill>
                        <a:effectLst/>
                        <a:latin typeface="Aptos Narrow" panose="020B0004020202020204" pitchFamily="34" charset="0"/>
                      </a:endParaRPr>
                    </a:p>
                  </a:txBody>
                  <a:tcPr marL="4026" marR="4026" marT="4026" marB="0" anchor="b"/>
                </a:tc>
                <a:tc>
                  <a:txBody>
                    <a:bodyPr/>
                    <a:lstStyle/>
                    <a:p>
                      <a:pPr algn="ctr" fontAlgn="ctr"/>
                      <a:r>
                        <a:rPr lang="pt-BR" sz="1800" u="none" strike="noStrike">
                          <a:effectLst/>
                        </a:rPr>
                        <a:t> R$ 40.000,00  </a:t>
                      </a:r>
                      <a:endParaRPr lang="pt-BR" sz="1800" b="0" i="0" u="none" strike="noStrike">
                        <a:solidFill>
                          <a:srgbClr val="000000"/>
                        </a:solidFill>
                        <a:effectLst/>
                        <a:latin typeface="Arial" panose="020B0604020202020204" pitchFamily="34" charset="0"/>
                      </a:endParaRPr>
                    </a:p>
                  </a:txBody>
                  <a:tcPr marL="4026" marR="4026" marT="4026" marB="0" anchor="ctr"/>
                </a:tc>
                <a:extLst>
                  <a:ext uri="{0D108BD9-81ED-4DB2-BD59-A6C34878D82A}">
                    <a16:rowId xmlns:a16="http://schemas.microsoft.com/office/drawing/2014/main" val="2127374532"/>
                  </a:ext>
                </a:extLst>
              </a:tr>
              <a:tr h="451518">
                <a:tc>
                  <a:txBody>
                    <a:bodyPr/>
                    <a:lstStyle/>
                    <a:p>
                      <a:pPr algn="ctr" fontAlgn="b"/>
                      <a:r>
                        <a:rPr lang="pt-BR" sz="1800" u="none" strike="noStrike">
                          <a:effectLst/>
                        </a:rPr>
                        <a:t>01</a:t>
                      </a:r>
                      <a:endParaRPr lang="pt-BR" sz="1800" b="0" i="0" u="none" strike="noStrike">
                        <a:solidFill>
                          <a:srgbClr val="000000"/>
                        </a:solidFill>
                        <a:effectLst/>
                        <a:latin typeface="Aptos Narrow" panose="020B0004020202020204" pitchFamily="34" charset="0"/>
                      </a:endParaRPr>
                    </a:p>
                  </a:txBody>
                  <a:tcPr marL="4026" marR="4026" marT="4026" marB="0" anchor="b"/>
                </a:tc>
                <a:tc>
                  <a:txBody>
                    <a:bodyPr/>
                    <a:lstStyle/>
                    <a:p>
                      <a:pPr algn="l" fontAlgn="b"/>
                      <a:r>
                        <a:rPr lang="pt-BR" sz="1800" u="none" strike="noStrike" dirty="0">
                          <a:effectLst/>
                        </a:rPr>
                        <a:t>Desenvolvimento e execução de Campanha Estadual de Conscientização sobre a pesca esportiva, seus benefícios e a importância da preservação ambiental.</a:t>
                      </a:r>
                      <a:endParaRPr lang="pt-BR" sz="1800" b="0" i="0" u="none" strike="noStrike" dirty="0">
                        <a:solidFill>
                          <a:srgbClr val="000000"/>
                        </a:solidFill>
                        <a:effectLst/>
                        <a:latin typeface="Aptos Narrow" panose="020B0004020202020204" pitchFamily="34" charset="0"/>
                      </a:endParaRPr>
                    </a:p>
                  </a:txBody>
                  <a:tcPr marL="4026" marR="4026" marT="4026" marB="0" anchor="b"/>
                </a:tc>
                <a:tc>
                  <a:txBody>
                    <a:bodyPr/>
                    <a:lstStyle/>
                    <a:p>
                      <a:pPr algn="ctr" fontAlgn="ctr"/>
                      <a:r>
                        <a:rPr lang="pt-BR" sz="1800" u="none" strike="noStrike" dirty="0">
                          <a:effectLst/>
                        </a:rPr>
                        <a:t> R$ 250.000,00  </a:t>
                      </a:r>
                      <a:endParaRPr lang="pt-BR" sz="1800" b="0" i="0" u="none" strike="noStrike" dirty="0">
                        <a:solidFill>
                          <a:srgbClr val="000000"/>
                        </a:solidFill>
                        <a:effectLst/>
                        <a:latin typeface="Arial" panose="020B0604020202020204" pitchFamily="34" charset="0"/>
                      </a:endParaRPr>
                    </a:p>
                  </a:txBody>
                  <a:tcPr marL="4026" marR="4026" marT="4026" marB="0" anchor="ctr"/>
                </a:tc>
                <a:extLst>
                  <a:ext uri="{0D108BD9-81ED-4DB2-BD59-A6C34878D82A}">
                    <a16:rowId xmlns:a16="http://schemas.microsoft.com/office/drawing/2014/main" val="1113307167"/>
                  </a:ext>
                </a:extLst>
              </a:tr>
            </a:tbl>
          </a:graphicData>
        </a:graphic>
      </p:graphicFrame>
    </p:spTree>
    <p:extLst>
      <p:ext uri="{BB962C8B-B14F-4D97-AF65-F5344CB8AC3E}">
        <p14:creationId xmlns:p14="http://schemas.microsoft.com/office/powerpoint/2010/main" val="78358145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29A5EA-1963-72EB-BD9C-9247F3AC99A1}"/>
            </a:ext>
          </a:extLst>
        </p:cNvPr>
        <p:cNvGrpSpPr/>
        <p:nvPr/>
      </p:nvGrpSpPr>
      <p:grpSpPr>
        <a:xfrm>
          <a:off x="0" y="0"/>
          <a:ext cx="0" cy="0"/>
          <a:chOff x="0" y="0"/>
          <a:chExt cx="0" cy="0"/>
        </a:xfrm>
      </p:grpSpPr>
      <p:graphicFrame>
        <p:nvGraphicFramePr>
          <p:cNvPr id="2" name="Tabela 1">
            <a:extLst>
              <a:ext uri="{FF2B5EF4-FFF2-40B4-BE49-F238E27FC236}">
                <a16:creationId xmlns:a16="http://schemas.microsoft.com/office/drawing/2014/main" id="{D33F8ECE-3E62-C9D2-C579-B2B547A3A877}"/>
              </a:ext>
            </a:extLst>
          </p:cNvPr>
          <p:cNvGraphicFramePr>
            <a:graphicFrameLocks noGrp="1"/>
          </p:cNvGraphicFramePr>
          <p:nvPr/>
        </p:nvGraphicFramePr>
        <p:xfrm>
          <a:off x="333737" y="637339"/>
          <a:ext cx="11524525" cy="3094312"/>
        </p:xfrm>
        <a:graphic>
          <a:graphicData uri="http://schemas.openxmlformats.org/drawingml/2006/table">
            <a:tbl>
              <a:tblPr>
                <a:tableStyleId>{5C22544A-7EE6-4342-B048-85BDC9FD1C3A}</a:tableStyleId>
              </a:tblPr>
              <a:tblGrid>
                <a:gridCol w="1838745">
                  <a:extLst>
                    <a:ext uri="{9D8B030D-6E8A-4147-A177-3AD203B41FA5}">
                      <a16:colId xmlns:a16="http://schemas.microsoft.com/office/drawing/2014/main" val="697642676"/>
                    </a:ext>
                  </a:extLst>
                </a:gridCol>
                <a:gridCol w="7173693">
                  <a:extLst>
                    <a:ext uri="{9D8B030D-6E8A-4147-A177-3AD203B41FA5}">
                      <a16:colId xmlns:a16="http://schemas.microsoft.com/office/drawing/2014/main" val="2823800760"/>
                    </a:ext>
                  </a:extLst>
                </a:gridCol>
                <a:gridCol w="2512087">
                  <a:extLst>
                    <a:ext uri="{9D8B030D-6E8A-4147-A177-3AD203B41FA5}">
                      <a16:colId xmlns:a16="http://schemas.microsoft.com/office/drawing/2014/main" val="4222576673"/>
                    </a:ext>
                  </a:extLst>
                </a:gridCol>
              </a:tblGrid>
              <a:tr h="162225">
                <a:tc>
                  <a:txBody>
                    <a:bodyPr/>
                    <a:lstStyle/>
                    <a:p>
                      <a:pPr algn="ctr" fontAlgn="b"/>
                      <a:r>
                        <a:rPr lang="pt-BR" sz="1800" u="none" strike="noStrike">
                          <a:effectLst/>
                        </a:rPr>
                        <a:t>PERSPECTIVA</a:t>
                      </a:r>
                      <a:endParaRPr lang="pt-BR" sz="1800" b="0" i="0" u="none" strike="noStrike">
                        <a:solidFill>
                          <a:srgbClr val="000000"/>
                        </a:solidFill>
                        <a:effectLst/>
                        <a:latin typeface="Aptos Narrow" panose="020B0004020202020204" pitchFamily="34" charset="0"/>
                      </a:endParaRPr>
                    </a:p>
                  </a:txBody>
                  <a:tcPr marL="4026" marR="4026" marT="4026" marB="0" anchor="b"/>
                </a:tc>
                <a:tc>
                  <a:txBody>
                    <a:bodyPr/>
                    <a:lstStyle/>
                    <a:p>
                      <a:pPr algn="ctr" fontAlgn="b"/>
                      <a:r>
                        <a:rPr lang="pt-BR" sz="1800" u="none" strike="noStrike">
                          <a:effectLst/>
                        </a:rPr>
                        <a:t>PROJETO</a:t>
                      </a:r>
                      <a:endParaRPr lang="pt-BR" sz="1800" b="0" i="0" u="none" strike="noStrike">
                        <a:solidFill>
                          <a:srgbClr val="000000"/>
                        </a:solidFill>
                        <a:effectLst/>
                        <a:latin typeface="Aptos Narrow" panose="020B0004020202020204" pitchFamily="34" charset="0"/>
                      </a:endParaRPr>
                    </a:p>
                  </a:txBody>
                  <a:tcPr marL="4026" marR="4026" marT="4026" marB="0" anchor="b"/>
                </a:tc>
                <a:tc>
                  <a:txBody>
                    <a:bodyPr/>
                    <a:lstStyle/>
                    <a:p>
                      <a:pPr algn="ctr" fontAlgn="b"/>
                      <a:r>
                        <a:rPr lang="pt-BR" sz="1800" u="none" strike="noStrike">
                          <a:effectLst/>
                        </a:rPr>
                        <a:t>TOTAL</a:t>
                      </a:r>
                      <a:endParaRPr lang="pt-BR" sz="1800" b="1" i="0" u="none" strike="noStrike">
                        <a:solidFill>
                          <a:srgbClr val="000000"/>
                        </a:solidFill>
                        <a:effectLst/>
                        <a:latin typeface="Aptos Narrow" panose="020B0004020202020204" pitchFamily="34" charset="0"/>
                      </a:endParaRPr>
                    </a:p>
                  </a:txBody>
                  <a:tcPr marL="4026" marR="4026" marT="4026" marB="0" anchor="b"/>
                </a:tc>
                <a:extLst>
                  <a:ext uri="{0D108BD9-81ED-4DB2-BD59-A6C34878D82A}">
                    <a16:rowId xmlns:a16="http://schemas.microsoft.com/office/drawing/2014/main" val="292888810"/>
                  </a:ext>
                </a:extLst>
              </a:tr>
              <a:tr h="302651">
                <a:tc>
                  <a:txBody>
                    <a:bodyPr/>
                    <a:lstStyle/>
                    <a:p>
                      <a:pPr algn="ctr" fontAlgn="b"/>
                      <a:r>
                        <a:rPr lang="pt-BR" sz="1800" u="none" strike="noStrike" dirty="0">
                          <a:effectLst/>
                        </a:rPr>
                        <a:t>02</a:t>
                      </a:r>
                      <a:endParaRPr lang="pt-BR" sz="1800" b="0" i="0" u="none" strike="noStrike" dirty="0">
                        <a:solidFill>
                          <a:srgbClr val="000000"/>
                        </a:solidFill>
                        <a:effectLst/>
                        <a:latin typeface="Aptos Narrow" panose="020B0004020202020204" pitchFamily="34" charset="0"/>
                      </a:endParaRPr>
                    </a:p>
                  </a:txBody>
                  <a:tcPr marL="4026" marR="4026" marT="4026" marB="0" anchor="b">
                    <a:solidFill>
                      <a:schemeClr val="bg1"/>
                    </a:solidFill>
                  </a:tcPr>
                </a:tc>
                <a:tc>
                  <a:txBody>
                    <a:bodyPr/>
                    <a:lstStyle/>
                    <a:p>
                      <a:pPr algn="l" fontAlgn="b"/>
                      <a:r>
                        <a:rPr lang="pt-BR" sz="1800" u="none" strike="noStrike" dirty="0">
                          <a:effectLst/>
                        </a:rPr>
                        <a:t>Elaboração do Marco Zero dos Indicadores do Turismo da pesca Esportiva em Rondônia</a:t>
                      </a:r>
                      <a:endParaRPr lang="pt-BR" sz="1800" b="0" i="0" u="none" strike="noStrike" dirty="0">
                        <a:solidFill>
                          <a:srgbClr val="000000"/>
                        </a:solidFill>
                        <a:effectLst/>
                        <a:latin typeface="Aptos Narrow" panose="020B0004020202020204" pitchFamily="34" charset="0"/>
                      </a:endParaRPr>
                    </a:p>
                  </a:txBody>
                  <a:tcPr marL="4026" marR="4026" marT="4026" marB="0" anchor="b">
                    <a:solidFill>
                      <a:schemeClr val="bg1"/>
                    </a:solidFill>
                  </a:tcPr>
                </a:tc>
                <a:tc>
                  <a:txBody>
                    <a:bodyPr/>
                    <a:lstStyle/>
                    <a:p>
                      <a:pPr algn="ctr" fontAlgn="ctr"/>
                      <a:r>
                        <a:rPr lang="pt-BR" sz="1800" u="none" strike="noStrike" dirty="0">
                          <a:effectLst/>
                        </a:rPr>
                        <a:t> R$                     -   </a:t>
                      </a:r>
                      <a:endParaRPr lang="pt-BR" sz="1800" b="0" i="0" u="none" strike="noStrike" dirty="0">
                        <a:solidFill>
                          <a:srgbClr val="000000"/>
                        </a:solidFill>
                        <a:effectLst/>
                        <a:latin typeface="Arial" panose="020B0604020202020204" pitchFamily="34" charset="0"/>
                      </a:endParaRPr>
                    </a:p>
                  </a:txBody>
                  <a:tcPr marL="4026" marR="4026" marT="4026" marB="0" anchor="ctr">
                    <a:solidFill>
                      <a:schemeClr val="bg1"/>
                    </a:solidFill>
                  </a:tcPr>
                </a:tc>
                <a:extLst>
                  <a:ext uri="{0D108BD9-81ED-4DB2-BD59-A6C34878D82A}">
                    <a16:rowId xmlns:a16="http://schemas.microsoft.com/office/drawing/2014/main" val="2507075353"/>
                  </a:ext>
                </a:extLst>
              </a:tr>
              <a:tr h="302651">
                <a:tc>
                  <a:txBody>
                    <a:bodyPr/>
                    <a:lstStyle/>
                    <a:p>
                      <a:pPr algn="ctr" fontAlgn="b"/>
                      <a:r>
                        <a:rPr lang="pt-BR" sz="1800" u="none" strike="noStrike">
                          <a:effectLst/>
                        </a:rPr>
                        <a:t>02</a:t>
                      </a:r>
                      <a:endParaRPr lang="pt-BR" sz="1800" b="0" i="0" u="none" strike="noStrike">
                        <a:solidFill>
                          <a:srgbClr val="000000"/>
                        </a:solidFill>
                        <a:effectLst/>
                        <a:latin typeface="Aptos Narrow" panose="020B0004020202020204" pitchFamily="34" charset="0"/>
                      </a:endParaRPr>
                    </a:p>
                  </a:txBody>
                  <a:tcPr marL="4026" marR="4026" marT="4026" marB="0" anchor="b">
                    <a:solidFill>
                      <a:schemeClr val="bg1"/>
                    </a:solidFill>
                  </a:tcPr>
                </a:tc>
                <a:tc>
                  <a:txBody>
                    <a:bodyPr/>
                    <a:lstStyle/>
                    <a:p>
                      <a:pPr algn="l" fontAlgn="b"/>
                      <a:r>
                        <a:rPr lang="pt-BR" sz="1800" u="none" strike="noStrike" dirty="0">
                          <a:effectLst/>
                        </a:rPr>
                        <a:t>Implementação de Instância de Governança municipal, regional e estadual</a:t>
                      </a:r>
                      <a:endParaRPr lang="pt-BR" sz="1800" b="0" i="0" u="none" strike="noStrike" dirty="0">
                        <a:solidFill>
                          <a:srgbClr val="000000"/>
                        </a:solidFill>
                        <a:effectLst/>
                        <a:latin typeface="Aptos Narrow" panose="020B0004020202020204" pitchFamily="34" charset="0"/>
                      </a:endParaRPr>
                    </a:p>
                  </a:txBody>
                  <a:tcPr marL="4026" marR="4026" marT="4026" marB="0" anchor="b">
                    <a:solidFill>
                      <a:schemeClr val="bg1"/>
                    </a:solidFill>
                  </a:tcPr>
                </a:tc>
                <a:tc>
                  <a:txBody>
                    <a:bodyPr/>
                    <a:lstStyle/>
                    <a:p>
                      <a:pPr algn="ctr" fontAlgn="ctr"/>
                      <a:r>
                        <a:rPr lang="pt-BR" sz="1800" u="none" strike="noStrike">
                          <a:effectLst/>
                        </a:rPr>
                        <a:t> R$                     -   </a:t>
                      </a:r>
                      <a:endParaRPr lang="pt-BR" sz="1800" b="0" i="0" u="none" strike="noStrike">
                        <a:solidFill>
                          <a:srgbClr val="000000"/>
                        </a:solidFill>
                        <a:effectLst/>
                        <a:latin typeface="Arial" panose="020B0604020202020204" pitchFamily="34" charset="0"/>
                      </a:endParaRPr>
                    </a:p>
                  </a:txBody>
                  <a:tcPr marL="4026" marR="4026" marT="4026" marB="0" anchor="ctr">
                    <a:solidFill>
                      <a:schemeClr val="bg1"/>
                    </a:solidFill>
                  </a:tcPr>
                </a:tc>
                <a:extLst>
                  <a:ext uri="{0D108BD9-81ED-4DB2-BD59-A6C34878D82A}">
                    <a16:rowId xmlns:a16="http://schemas.microsoft.com/office/drawing/2014/main" val="3066466470"/>
                  </a:ext>
                </a:extLst>
              </a:tr>
              <a:tr h="451518">
                <a:tc>
                  <a:txBody>
                    <a:bodyPr/>
                    <a:lstStyle/>
                    <a:p>
                      <a:pPr algn="ctr" fontAlgn="b"/>
                      <a:r>
                        <a:rPr lang="pt-BR" sz="1800" u="none" strike="noStrike">
                          <a:effectLst/>
                        </a:rPr>
                        <a:t>02</a:t>
                      </a:r>
                      <a:endParaRPr lang="pt-BR" sz="1800" b="0" i="0" u="none" strike="noStrike">
                        <a:solidFill>
                          <a:srgbClr val="000000"/>
                        </a:solidFill>
                        <a:effectLst/>
                        <a:latin typeface="Aptos Narrow" panose="020B0004020202020204" pitchFamily="34" charset="0"/>
                      </a:endParaRPr>
                    </a:p>
                  </a:txBody>
                  <a:tcPr marL="4026" marR="4026" marT="4026" marB="0" anchor="b">
                    <a:solidFill>
                      <a:schemeClr val="bg1"/>
                    </a:solidFill>
                  </a:tcPr>
                </a:tc>
                <a:tc>
                  <a:txBody>
                    <a:bodyPr/>
                    <a:lstStyle/>
                    <a:p>
                      <a:pPr algn="l" fontAlgn="b"/>
                      <a:r>
                        <a:rPr lang="pt-BR" sz="1800" u="none" strike="noStrike" dirty="0">
                          <a:effectLst/>
                        </a:rPr>
                        <a:t>Desenvolvimento de uma plataforma de inventariação dos equipamentos e serviços turísticos dos municípios impactados.</a:t>
                      </a:r>
                      <a:endParaRPr lang="pt-BR" sz="1800" b="0" i="0" u="none" strike="noStrike" dirty="0">
                        <a:solidFill>
                          <a:srgbClr val="000000"/>
                        </a:solidFill>
                        <a:effectLst/>
                        <a:latin typeface="Aptos Narrow" panose="020B0004020202020204" pitchFamily="34" charset="0"/>
                      </a:endParaRPr>
                    </a:p>
                  </a:txBody>
                  <a:tcPr marL="4026" marR="4026" marT="4026" marB="0" anchor="b">
                    <a:solidFill>
                      <a:schemeClr val="bg1"/>
                    </a:solidFill>
                  </a:tcPr>
                </a:tc>
                <a:tc>
                  <a:txBody>
                    <a:bodyPr/>
                    <a:lstStyle/>
                    <a:p>
                      <a:pPr algn="ctr" fontAlgn="ctr"/>
                      <a:r>
                        <a:rPr lang="pt-BR" sz="1800" u="none" strike="noStrike">
                          <a:effectLst/>
                        </a:rPr>
                        <a:t> R$ 80.000,00  </a:t>
                      </a:r>
                      <a:endParaRPr lang="pt-BR" sz="1800" b="0" i="0" u="none" strike="noStrike">
                        <a:solidFill>
                          <a:srgbClr val="000000"/>
                        </a:solidFill>
                        <a:effectLst/>
                        <a:latin typeface="Arial" panose="020B0604020202020204" pitchFamily="34" charset="0"/>
                      </a:endParaRPr>
                    </a:p>
                  </a:txBody>
                  <a:tcPr marL="4026" marR="4026" marT="4026" marB="0" anchor="ctr">
                    <a:solidFill>
                      <a:schemeClr val="bg1"/>
                    </a:solidFill>
                  </a:tcPr>
                </a:tc>
                <a:extLst>
                  <a:ext uri="{0D108BD9-81ED-4DB2-BD59-A6C34878D82A}">
                    <a16:rowId xmlns:a16="http://schemas.microsoft.com/office/drawing/2014/main" val="153408257"/>
                  </a:ext>
                </a:extLst>
              </a:tr>
              <a:tr h="302651">
                <a:tc>
                  <a:txBody>
                    <a:bodyPr/>
                    <a:lstStyle/>
                    <a:p>
                      <a:pPr algn="ctr" fontAlgn="b"/>
                      <a:r>
                        <a:rPr lang="pt-BR" sz="1800" u="none" strike="noStrike">
                          <a:effectLst/>
                        </a:rPr>
                        <a:t>02</a:t>
                      </a:r>
                      <a:endParaRPr lang="pt-BR" sz="1800" b="0" i="0" u="none" strike="noStrike">
                        <a:solidFill>
                          <a:srgbClr val="000000"/>
                        </a:solidFill>
                        <a:effectLst/>
                        <a:latin typeface="Aptos Narrow" panose="020B0004020202020204" pitchFamily="34" charset="0"/>
                      </a:endParaRPr>
                    </a:p>
                  </a:txBody>
                  <a:tcPr marL="4026" marR="4026" marT="4026" marB="0" anchor="b">
                    <a:solidFill>
                      <a:schemeClr val="bg1"/>
                    </a:solidFill>
                  </a:tcPr>
                </a:tc>
                <a:tc>
                  <a:txBody>
                    <a:bodyPr/>
                    <a:lstStyle/>
                    <a:p>
                      <a:pPr algn="l" fontAlgn="b"/>
                      <a:r>
                        <a:rPr lang="pt-BR" sz="1800" u="none" strike="noStrike">
                          <a:effectLst/>
                        </a:rPr>
                        <a:t>Inventário dos equipamentos e serviços turísticos dos municípios impactados</a:t>
                      </a:r>
                      <a:endParaRPr lang="pt-BR" sz="1800" b="0" i="0" u="none" strike="noStrike">
                        <a:solidFill>
                          <a:srgbClr val="000000"/>
                        </a:solidFill>
                        <a:effectLst/>
                        <a:latin typeface="Aptos Narrow" panose="020B0004020202020204" pitchFamily="34" charset="0"/>
                      </a:endParaRPr>
                    </a:p>
                  </a:txBody>
                  <a:tcPr marL="4026" marR="4026" marT="4026" marB="0" anchor="b">
                    <a:solidFill>
                      <a:schemeClr val="bg1"/>
                    </a:solidFill>
                  </a:tcPr>
                </a:tc>
                <a:tc>
                  <a:txBody>
                    <a:bodyPr/>
                    <a:lstStyle/>
                    <a:p>
                      <a:pPr algn="ctr" fontAlgn="ctr"/>
                      <a:r>
                        <a:rPr lang="pt-BR" sz="1800" u="none" strike="noStrike" dirty="0">
                          <a:effectLst/>
                        </a:rPr>
                        <a:t> R$                     -   </a:t>
                      </a:r>
                      <a:endParaRPr lang="pt-BR" sz="1800" b="0" i="0" u="none" strike="noStrike" dirty="0">
                        <a:solidFill>
                          <a:srgbClr val="000000"/>
                        </a:solidFill>
                        <a:effectLst/>
                        <a:latin typeface="Arial" panose="020B0604020202020204" pitchFamily="34" charset="0"/>
                      </a:endParaRPr>
                    </a:p>
                  </a:txBody>
                  <a:tcPr marL="4026" marR="4026" marT="4026" marB="0" anchor="ctr">
                    <a:solidFill>
                      <a:schemeClr val="bg1"/>
                    </a:solidFill>
                  </a:tcPr>
                </a:tc>
                <a:extLst>
                  <a:ext uri="{0D108BD9-81ED-4DB2-BD59-A6C34878D82A}">
                    <a16:rowId xmlns:a16="http://schemas.microsoft.com/office/drawing/2014/main" val="2989975723"/>
                  </a:ext>
                </a:extLst>
              </a:tr>
              <a:tr h="302651">
                <a:tc>
                  <a:txBody>
                    <a:bodyPr/>
                    <a:lstStyle/>
                    <a:p>
                      <a:pPr algn="ctr" fontAlgn="b"/>
                      <a:r>
                        <a:rPr lang="pt-BR" sz="1800" u="none" strike="noStrike">
                          <a:effectLst/>
                        </a:rPr>
                        <a:t>02</a:t>
                      </a:r>
                      <a:endParaRPr lang="pt-BR" sz="1800" b="0" i="0" u="none" strike="noStrike">
                        <a:solidFill>
                          <a:srgbClr val="000000"/>
                        </a:solidFill>
                        <a:effectLst/>
                        <a:latin typeface="Aptos Narrow" panose="020B0004020202020204" pitchFamily="34" charset="0"/>
                      </a:endParaRPr>
                    </a:p>
                  </a:txBody>
                  <a:tcPr marL="4026" marR="4026" marT="4026" marB="0" anchor="b">
                    <a:solidFill>
                      <a:schemeClr val="bg1"/>
                    </a:solidFill>
                  </a:tcPr>
                </a:tc>
                <a:tc>
                  <a:txBody>
                    <a:bodyPr/>
                    <a:lstStyle/>
                    <a:p>
                      <a:pPr algn="l" fontAlgn="b"/>
                      <a:r>
                        <a:rPr lang="pt-BR" sz="1800" u="none" strike="noStrike" dirty="0">
                          <a:effectLst/>
                        </a:rPr>
                        <a:t>Implantação do Observatório do turismo da Pesca Esportiva.</a:t>
                      </a:r>
                      <a:endParaRPr lang="pt-BR" sz="1800" b="0" i="0" u="none" strike="noStrike" dirty="0">
                        <a:solidFill>
                          <a:srgbClr val="000000"/>
                        </a:solidFill>
                        <a:effectLst/>
                        <a:latin typeface="Aptos Narrow" panose="020B0004020202020204" pitchFamily="34" charset="0"/>
                      </a:endParaRPr>
                    </a:p>
                  </a:txBody>
                  <a:tcPr marL="4026" marR="4026" marT="4026" marB="0" anchor="b">
                    <a:solidFill>
                      <a:schemeClr val="bg1"/>
                    </a:solidFill>
                  </a:tcPr>
                </a:tc>
                <a:tc>
                  <a:txBody>
                    <a:bodyPr/>
                    <a:lstStyle/>
                    <a:p>
                      <a:pPr algn="ctr" fontAlgn="ctr"/>
                      <a:r>
                        <a:rPr lang="pt-BR" sz="1800" u="none" strike="noStrike" dirty="0">
                          <a:effectLst/>
                        </a:rPr>
                        <a:t> R$ 320.000,00  </a:t>
                      </a:r>
                      <a:endParaRPr lang="pt-BR" sz="1800" b="0" i="0" u="none" strike="noStrike" dirty="0">
                        <a:solidFill>
                          <a:srgbClr val="000000"/>
                        </a:solidFill>
                        <a:effectLst/>
                        <a:latin typeface="Arial" panose="020B0604020202020204" pitchFamily="34" charset="0"/>
                      </a:endParaRPr>
                    </a:p>
                  </a:txBody>
                  <a:tcPr marL="4026" marR="4026" marT="4026" marB="0" anchor="ctr">
                    <a:solidFill>
                      <a:schemeClr val="bg1"/>
                    </a:solidFill>
                  </a:tcPr>
                </a:tc>
                <a:extLst>
                  <a:ext uri="{0D108BD9-81ED-4DB2-BD59-A6C34878D82A}">
                    <a16:rowId xmlns:a16="http://schemas.microsoft.com/office/drawing/2014/main" val="3109838383"/>
                  </a:ext>
                </a:extLst>
              </a:tr>
              <a:tr h="302651">
                <a:tc>
                  <a:txBody>
                    <a:bodyPr/>
                    <a:lstStyle/>
                    <a:p>
                      <a:pPr algn="ctr" fontAlgn="b"/>
                      <a:r>
                        <a:rPr lang="pt-BR" sz="1800" u="none" strike="noStrike" dirty="0">
                          <a:effectLst/>
                        </a:rPr>
                        <a:t>02</a:t>
                      </a:r>
                      <a:endParaRPr lang="pt-BR" sz="1800" b="0" i="0" u="none" strike="noStrike" dirty="0">
                        <a:solidFill>
                          <a:srgbClr val="000000"/>
                        </a:solidFill>
                        <a:effectLst/>
                        <a:latin typeface="Aptos Narrow" panose="020B0004020202020204" pitchFamily="34" charset="0"/>
                      </a:endParaRPr>
                    </a:p>
                  </a:txBody>
                  <a:tcPr marL="5003" marR="5003" marT="5003" marB="0" anchor="b">
                    <a:solidFill>
                      <a:schemeClr val="bg1"/>
                    </a:solidFill>
                  </a:tcPr>
                </a:tc>
                <a:tc>
                  <a:txBody>
                    <a:bodyPr/>
                    <a:lstStyle/>
                    <a:p>
                      <a:pPr algn="l" fontAlgn="b"/>
                      <a:r>
                        <a:rPr lang="pt-BR" sz="1800" u="none" strike="noStrike" dirty="0">
                          <a:effectLst/>
                        </a:rPr>
                        <a:t>Adequação da estrutura administrativa da SETUR</a:t>
                      </a:r>
                      <a:endParaRPr lang="pt-BR" sz="1800" b="0" i="0" u="none" strike="noStrike" dirty="0">
                        <a:solidFill>
                          <a:srgbClr val="000000"/>
                        </a:solidFill>
                        <a:effectLst/>
                        <a:latin typeface="Aptos Narrow" panose="020B0004020202020204" pitchFamily="34" charset="0"/>
                      </a:endParaRPr>
                    </a:p>
                  </a:txBody>
                  <a:tcPr marL="5003" marR="5003" marT="5003" marB="0" anchor="b">
                    <a:solidFill>
                      <a:schemeClr val="bg1"/>
                    </a:solidFill>
                  </a:tcPr>
                </a:tc>
                <a:tc>
                  <a:txBody>
                    <a:bodyPr/>
                    <a:lstStyle/>
                    <a:p>
                      <a:pPr algn="ctr" fontAlgn="ctr"/>
                      <a:r>
                        <a:rPr lang="pt-BR" sz="1800" u="none" strike="noStrike" dirty="0">
                          <a:effectLst/>
                        </a:rPr>
                        <a:t> R$                     -   </a:t>
                      </a:r>
                      <a:endParaRPr lang="pt-BR" sz="1800" b="0" i="0" u="none" strike="noStrike" dirty="0">
                        <a:solidFill>
                          <a:srgbClr val="000000"/>
                        </a:solidFill>
                        <a:effectLst/>
                        <a:latin typeface="Arial" panose="020B0604020202020204" pitchFamily="34" charset="0"/>
                      </a:endParaRPr>
                    </a:p>
                  </a:txBody>
                  <a:tcPr marL="5003" marR="5003" marT="5003" marB="0" anchor="ctr">
                    <a:solidFill>
                      <a:schemeClr val="bg1"/>
                    </a:solidFill>
                  </a:tcPr>
                </a:tc>
                <a:extLst>
                  <a:ext uri="{0D108BD9-81ED-4DB2-BD59-A6C34878D82A}">
                    <a16:rowId xmlns:a16="http://schemas.microsoft.com/office/drawing/2014/main" val="3518970859"/>
                  </a:ext>
                </a:extLst>
              </a:tr>
            </a:tbl>
          </a:graphicData>
        </a:graphic>
      </p:graphicFrame>
    </p:spTree>
    <p:extLst>
      <p:ext uri="{BB962C8B-B14F-4D97-AF65-F5344CB8AC3E}">
        <p14:creationId xmlns:p14="http://schemas.microsoft.com/office/powerpoint/2010/main" val="72227600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125ECB-5167-6B0C-755E-8893E5994342}"/>
            </a:ext>
          </a:extLst>
        </p:cNvPr>
        <p:cNvGrpSpPr/>
        <p:nvPr/>
      </p:nvGrpSpPr>
      <p:grpSpPr>
        <a:xfrm>
          <a:off x="0" y="0"/>
          <a:ext cx="0" cy="0"/>
          <a:chOff x="0" y="0"/>
          <a:chExt cx="0" cy="0"/>
        </a:xfrm>
      </p:grpSpPr>
      <p:graphicFrame>
        <p:nvGraphicFramePr>
          <p:cNvPr id="3" name="Tabela 2">
            <a:extLst>
              <a:ext uri="{FF2B5EF4-FFF2-40B4-BE49-F238E27FC236}">
                <a16:creationId xmlns:a16="http://schemas.microsoft.com/office/drawing/2014/main" id="{60AE3800-242F-FE52-BBBA-085541995502}"/>
              </a:ext>
            </a:extLst>
          </p:cNvPr>
          <p:cNvGraphicFramePr>
            <a:graphicFrameLocks noGrp="1"/>
          </p:cNvGraphicFramePr>
          <p:nvPr/>
        </p:nvGraphicFramePr>
        <p:xfrm>
          <a:off x="562417" y="501086"/>
          <a:ext cx="11209036" cy="5494598"/>
        </p:xfrm>
        <a:graphic>
          <a:graphicData uri="http://schemas.openxmlformats.org/drawingml/2006/table">
            <a:tbl>
              <a:tblPr>
                <a:tableStyleId>{5C22544A-7EE6-4342-B048-85BDC9FD1C3A}</a:tableStyleId>
              </a:tblPr>
              <a:tblGrid>
                <a:gridCol w="1788407">
                  <a:extLst>
                    <a:ext uri="{9D8B030D-6E8A-4147-A177-3AD203B41FA5}">
                      <a16:colId xmlns:a16="http://schemas.microsoft.com/office/drawing/2014/main" val="123500518"/>
                    </a:ext>
                  </a:extLst>
                </a:gridCol>
                <a:gridCol w="6977311">
                  <a:extLst>
                    <a:ext uri="{9D8B030D-6E8A-4147-A177-3AD203B41FA5}">
                      <a16:colId xmlns:a16="http://schemas.microsoft.com/office/drawing/2014/main" val="3831561832"/>
                    </a:ext>
                  </a:extLst>
                </a:gridCol>
                <a:gridCol w="2443318">
                  <a:extLst>
                    <a:ext uri="{9D8B030D-6E8A-4147-A177-3AD203B41FA5}">
                      <a16:colId xmlns:a16="http://schemas.microsoft.com/office/drawing/2014/main" val="3831610279"/>
                    </a:ext>
                  </a:extLst>
                </a:gridCol>
              </a:tblGrid>
              <a:tr h="296109">
                <a:tc>
                  <a:txBody>
                    <a:bodyPr/>
                    <a:lstStyle/>
                    <a:p>
                      <a:pPr algn="ctr" fontAlgn="b"/>
                      <a:r>
                        <a:rPr lang="pt-BR" sz="1800" u="none" strike="noStrike">
                          <a:effectLst/>
                        </a:rPr>
                        <a:t>PERSPECTIVA</a:t>
                      </a:r>
                      <a:endParaRPr lang="pt-BR" sz="1800" b="0" i="0" u="none" strike="noStrike">
                        <a:solidFill>
                          <a:srgbClr val="000000"/>
                        </a:solidFill>
                        <a:effectLst/>
                        <a:latin typeface="Aptos Narrow" panose="020B0004020202020204" pitchFamily="34" charset="0"/>
                      </a:endParaRPr>
                    </a:p>
                  </a:txBody>
                  <a:tcPr marL="5003" marR="5003" marT="5003" marB="0" anchor="b"/>
                </a:tc>
                <a:tc>
                  <a:txBody>
                    <a:bodyPr/>
                    <a:lstStyle/>
                    <a:p>
                      <a:pPr algn="ctr" fontAlgn="b"/>
                      <a:r>
                        <a:rPr lang="pt-BR" sz="1800" u="none" strike="noStrike">
                          <a:effectLst/>
                        </a:rPr>
                        <a:t>PROJETO</a:t>
                      </a:r>
                      <a:endParaRPr lang="pt-BR" sz="1800" b="0" i="0" u="none" strike="noStrike">
                        <a:solidFill>
                          <a:srgbClr val="000000"/>
                        </a:solidFill>
                        <a:effectLst/>
                        <a:latin typeface="Aptos Narrow" panose="020B0004020202020204" pitchFamily="34" charset="0"/>
                      </a:endParaRPr>
                    </a:p>
                  </a:txBody>
                  <a:tcPr marL="5003" marR="5003" marT="5003" marB="0" anchor="b"/>
                </a:tc>
                <a:tc>
                  <a:txBody>
                    <a:bodyPr/>
                    <a:lstStyle/>
                    <a:p>
                      <a:pPr algn="ctr" fontAlgn="b"/>
                      <a:r>
                        <a:rPr lang="pt-BR" sz="1800" u="none" strike="noStrike">
                          <a:effectLst/>
                        </a:rPr>
                        <a:t>TOTAL</a:t>
                      </a:r>
                      <a:endParaRPr lang="pt-BR" sz="1800" b="1" i="0" u="none" strike="noStrike">
                        <a:solidFill>
                          <a:srgbClr val="000000"/>
                        </a:solidFill>
                        <a:effectLst/>
                        <a:latin typeface="Aptos Narrow" panose="020B0004020202020204" pitchFamily="34" charset="0"/>
                      </a:endParaRPr>
                    </a:p>
                  </a:txBody>
                  <a:tcPr marL="5003" marR="5003" marT="5003" marB="0" anchor="b"/>
                </a:tc>
                <a:extLst>
                  <a:ext uri="{0D108BD9-81ED-4DB2-BD59-A6C34878D82A}">
                    <a16:rowId xmlns:a16="http://schemas.microsoft.com/office/drawing/2014/main" val="3454416581"/>
                  </a:ext>
                </a:extLst>
              </a:tr>
              <a:tr h="565804">
                <a:tc>
                  <a:txBody>
                    <a:bodyPr/>
                    <a:lstStyle/>
                    <a:p>
                      <a:pPr algn="ctr" fontAlgn="b"/>
                      <a:r>
                        <a:rPr lang="pt-BR" sz="1800" u="none" strike="noStrike">
                          <a:effectLst/>
                        </a:rPr>
                        <a:t>03</a:t>
                      </a:r>
                      <a:endParaRPr lang="pt-BR" sz="1800" b="0" i="0" u="none" strike="noStrike">
                        <a:solidFill>
                          <a:srgbClr val="000000"/>
                        </a:solidFill>
                        <a:effectLst/>
                        <a:latin typeface="Aptos Narrow" panose="020B0004020202020204" pitchFamily="34" charset="0"/>
                      </a:endParaRPr>
                    </a:p>
                  </a:txBody>
                  <a:tcPr marL="5003" marR="5003" marT="5003" marB="0" anchor="b"/>
                </a:tc>
                <a:tc>
                  <a:txBody>
                    <a:bodyPr/>
                    <a:lstStyle/>
                    <a:p>
                      <a:pPr algn="l" fontAlgn="b"/>
                      <a:r>
                        <a:rPr lang="pt-BR" sz="1800" u="none" strike="noStrike">
                          <a:effectLst/>
                        </a:rPr>
                        <a:t>Criação de Identidade Visual sobre a pesca esportiva de Rondônia.</a:t>
                      </a:r>
                      <a:endParaRPr lang="pt-BR" sz="1800" b="0" i="0" u="none" strike="noStrike">
                        <a:solidFill>
                          <a:srgbClr val="000000"/>
                        </a:solidFill>
                        <a:effectLst/>
                        <a:latin typeface="Aptos Narrow" panose="020B0004020202020204" pitchFamily="34" charset="0"/>
                      </a:endParaRPr>
                    </a:p>
                  </a:txBody>
                  <a:tcPr marL="5003" marR="5003" marT="5003" marB="0" anchor="b"/>
                </a:tc>
                <a:tc>
                  <a:txBody>
                    <a:bodyPr/>
                    <a:lstStyle/>
                    <a:p>
                      <a:pPr algn="ctr" fontAlgn="ctr"/>
                      <a:r>
                        <a:rPr lang="pt-BR" sz="1800" u="none" strike="noStrike" dirty="0">
                          <a:effectLst/>
                        </a:rPr>
                        <a:t> R$ 120.000,00  </a:t>
                      </a:r>
                      <a:endParaRPr lang="pt-BR" sz="1800" b="0" i="0" u="none" strike="noStrike" dirty="0">
                        <a:solidFill>
                          <a:srgbClr val="000000"/>
                        </a:solidFill>
                        <a:effectLst/>
                        <a:latin typeface="Arial" panose="020B0604020202020204" pitchFamily="34" charset="0"/>
                      </a:endParaRPr>
                    </a:p>
                  </a:txBody>
                  <a:tcPr marL="5003" marR="5003" marT="5003" marB="0" anchor="ctr"/>
                </a:tc>
                <a:extLst>
                  <a:ext uri="{0D108BD9-81ED-4DB2-BD59-A6C34878D82A}">
                    <a16:rowId xmlns:a16="http://schemas.microsoft.com/office/drawing/2014/main" val="2631595954"/>
                  </a:ext>
                </a:extLst>
              </a:tr>
              <a:tr h="296109">
                <a:tc>
                  <a:txBody>
                    <a:bodyPr/>
                    <a:lstStyle/>
                    <a:p>
                      <a:pPr algn="ctr" fontAlgn="b"/>
                      <a:r>
                        <a:rPr lang="pt-BR" sz="1800" u="none" strike="noStrike">
                          <a:effectLst/>
                        </a:rPr>
                        <a:t>03</a:t>
                      </a:r>
                      <a:endParaRPr lang="pt-BR" sz="1800" b="0" i="0" u="none" strike="noStrike">
                        <a:solidFill>
                          <a:srgbClr val="000000"/>
                        </a:solidFill>
                        <a:effectLst/>
                        <a:latin typeface="Aptos Narrow" panose="020B0004020202020204" pitchFamily="34" charset="0"/>
                      </a:endParaRPr>
                    </a:p>
                  </a:txBody>
                  <a:tcPr marL="5003" marR="5003" marT="5003" marB="0" anchor="b"/>
                </a:tc>
                <a:tc>
                  <a:txBody>
                    <a:bodyPr/>
                    <a:lstStyle/>
                    <a:p>
                      <a:pPr algn="l" fontAlgn="b"/>
                      <a:r>
                        <a:rPr lang="pt-BR" sz="1800" u="none" strike="noStrike">
                          <a:effectLst/>
                        </a:rPr>
                        <a:t>Plano de Marketing</a:t>
                      </a:r>
                      <a:endParaRPr lang="pt-BR" sz="1800" b="0" i="0" u="none" strike="noStrike">
                        <a:solidFill>
                          <a:srgbClr val="000000"/>
                        </a:solidFill>
                        <a:effectLst/>
                        <a:latin typeface="Aptos Narrow" panose="020B0004020202020204" pitchFamily="34" charset="0"/>
                      </a:endParaRPr>
                    </a:p>
                  </a:txBody>
                  <a:tcPr marL="5003" marR="5003" marT="5003" marB="0" anchor="b"/>
                </a:tc>
                <a:tc>
                  <a:txBody>
                    <a:bodyPr/>
                    <a:lstStyle/>
                    <a:p>
                      <a:pPr algn="ctr" fontAlgn="ctr"/>
                      <a:r>
                        <a:rPr lang="pt-BR" sz="1800" u="none" strike="noStrike">
                          <a:effectLst/>
                        </a:rPr>
                        <a:t> R$ 300.000,00  </a:t>
                      </a:r>
                      <a:endParaRPr lang="pt-BR" sz="1800" b="0" i="0" u="none" strike="noStrike">
                        <a:solidFill>
                          <a:srgbClr val="000000"/>
                        </a:solidFill>
                        <a:effectLst/>
                        <a:latin typeface="Arial" panose="020B0604020202020204" pitchFamily="34" charset="0"/>
                      </a:endParaRPr>
                    </a:p>
                  </a:txBody>
                  <a:tcPr marL="5003" marR="5003" marT="5003" marB="0" anchor="ctr"/>
                </a:tc>
                <a:extLst>
                  <a:ext uri="{0D108BD9-81ED-4DB2-BD59-A6C34878D82A}">
                    <a16:rowId xmlns:a16="http://schemas.microsoft.com/office/drawing/2014/main" val="3550684568"/>
                  </a:ext>
                </a:extLst>
              </a:tr>
              <a:tr h="296109">
                <a:tc>
                  <a:txBody>
                    <a:bodyPr/>
                    <a:lstStyle/>
                    <a:p>
                      <a:pPr algn="ctr" fontAlgn="b"/>
                      <a:r>
                        <a:rPr lang="pt-BR" sz="1800" u="none" strike="noStrike">
                          <a:effectLst/>
                        </a:rPr>
                        <a:t>03</a:t>
                      </a:r>
                      <a:endParaRPr lang="pt-BR" sz="1800" b="0" i="0" u="none" strike="noStrike">
                        <a:solidFill>
                          <a:srgbClr val="000000"/>
                        </a:solidFill>
                        <a:effectLst/>
                        <a:latin typeface="Aptos Narrow" panose="020B0004020202020204" pitchFamily="34" charset="0"/>
                      </a:endParaRPr>
                    </a:p>
                  </a:txBody>
                  <a:tcPr marL="5003" marR="5003" marT="5003" marB="0" anchor="b"/>
                </a:tc>
                <a:tc>
                  <a:txBody>
                    <a:bodyPr/>
                    <a:lstStyle/>
                    <a:p>
                      <a:pPr algn="l" fontAlgn="b"/>
                      <a:r>
                        <a:rPr lang="pt-BR" sz="1800" u="none" strike="noStrike">
                          <a:effectLst/>
                        </a:rPr>
                        <a:t>Formatação de Rotas e Roteiros integrados.</a:t>
                      </a:r>
                      <a:endParaRPr lang="pt-BR" sz="1800" b="0" i="0" u="none" strike="noStrike">
                        <a:solidFill>
                          <a:srgbClr val="000000"/>
                        </a:solidFill>
                        <a:effectLst/>
                        <a:latin typeface="Aptos Narrow" panose="020B0004020202020204" pitchFamily="34" charset="0"/>
                      </a:endParaRPr>
                    </a:p>
                  </a:txBody>
                  <a:tcPr marL="5003" marR="5003" marT="5003" marB="0" anchor="b"/>
                </a:tc>
                <a:tc>
                  <a:txBody>
                    <a:bodyPr/>
                    <a:lstStyle/>
                    <a:p>
                      <a:pPr algn="ctr" fontAlgn="ctr"/>
                      <a:r>
                        <a:rPr lang="pt-BR" sz="1800" u="none" strike="noStrike">
                          <a:effectLst/>
                        </a:rPr>
                        <a:t> R$ 100.000,00  </a:t>
                      </a:r>
                      <a:endParaRPr lang="pt-BR" sz="1800" b="0" i="0" u="none" strike="noStrike">
                        <a:solidFill>
                          <a:srgbClr val="000000"/>
                        </a:solidFill>
                        <a:effectLst/>
                        <a:latin typeface="Arial" panose="020B0604020202020204" pitchFamily="34" charset="0"/>
                      </a:endParaRPr>
                    </a:p>
                  </a:txBody>
                  <a:tcPr marL="5003" marR="5003" marT="5003" marB="0" anchor="ctr"/>
                </a:tc>
                <a:extLst>
                  <a:ext uri="{0D108BD9-81ED-4DB2-BD59-A6C34878D82A}">
                    <a16:rowId xmlns:a16="http://schemas.microsoft.com/office/drawing/2014/main" val="3293773610"/>
                  </a:ext>
                </a:extLst>
              </a:tr>
              <a:tr h="1301087">
                <a:tc>
                  <a:txBody>
                    <a:bodyPr/>
                    <a:lstStyle/>
                    <a:p>
                      <a:pPr algn="ctr" fontAlgn="b"/>
                      <a:r>
                        <a:rPr lang="pt-BR" sz="1800" u="none" strike="noStrike">
                          <a:effectLst/>
                        </a:rPr>
                        <a:t>03</a:t>
                      </a:r>
                      <a:endParaRPr lang="pt-BR" sz="1800" b="0" i="0" u="none" strike="noStrike">
                        <a:solidFill>
                          <a:srgbClr val="000000"/>
                        </a:solidFill>
                        <a:effectLst/>
                        <a:latin typeface="Aptos Narrow" panose="020B0004020202020204" pitchFamily="34" charset="0"/>
                      </a:endParaRPr>
                    </a:p>
                  </a:txBody>
                  <a:tcPr marL="5003" marR="5003" marT="5003" marB="0" anchor="b"/>
                </a:tc>
                <a:tc>
                  <a:txBody>
                    <a:bodyPr/>
                    <a:lstStyle/>
                    <a:p>
                      <a:pPr algn="l" fontAlgn="b"/>
                      <a:r>
                        <a:rPr lang="pt-BR" sz="1800" u="none" strike="noStrike">
                          <a:effectLst/>
                        </a:rPr>
                        <a:t>Capacitação das Agências de Turismo e Operadoras do mercado nacional para comercializarem o produto Pesca Esportiva em seus portfólios, ampliando o braço comercial do setor e organizar visitas de FAMTOUR e PRESS TRIP</a:t>
                      </a:r>
                      <a:endParaRPr lang="pt-BR" sz="1800" b="0" i="0" u="none" strike="noStrike">
                        <a:solidFill>
                          <a:srgbClr val="000000"/>
                        </a:solidFill>
                        <a:effectLst/>
                        <a:latin typeface="Aptos Narrow" panose="020B0004020202020204" pitchFamily="34" charset="0"/>
                      </a:endParaRPr>
                    </a:p>
                  </a:txBody>
                  <a:tcPr marL="5003" marR="5003" marT="5003" marB="0" anchor="b"/>
                </a:tc>
                <a:tc>
                  <a:txBody>
                    <a:bodyPr/>
                    <a:lstStyle/>
                    <a:p>
                      <a:pPr algn="ctr" fontAlgn="ctr"/>
                      <a:r>
                        <a:rPr lang="pt-BR" sz="1800" u="none" strike="noStrike">
                          <a:effectLst/>
                        </a:rPr>
                        <a:t> R$ 300.000,00  </a:t>
                      </a:r>
                      <a:endParaRPr lang="pt-BR" sz="1800" b="0" i="0" u="none" strike="noStrike">
                        <a:solidFill>
                          <a:srgbClr val="000000"/>
                        </a:solidFill>
                        <a:effectLst/>
                        <a:latin typeface="Arial" panose="020B0604020202020204" pitchFamily="34" charset="0"/>
                      </a:endParaRPr>
                    </a:p>
                  </a:txBody>
                  <a:tcPr marL="5003" marR="5003" marT="5003" marB="0" anchor="ctr"/>
                </a:tc>
                <a:extLst>
                  <a:ext uri="{0D108BD9-81ED-4DB2-BD59-A6C34878D82A}">
                    <a16:rowId xmlns:a16="http://schemas.microsoft.com/office/drawing/2014/main" val="4282417646"/>
                  </a:ext>
                </a:extLst>
              </a:tr>
              <a:tr h="296109">
                <a:tc>
                  <a:txBody>
                    <a:bodyPr/>
                    <a:lstStyle/>
                    <a:p>
                      <a:pPr algn="ctr" fontAlgn="b"/>
                      <a:r>
                        <a:rPr lang="pt-BR" sz="1800" u="none" strike="noStrike">
                          <a:effectLst/>
                        </a:rPr>
                        <a:t>03</a:t>
                      </a:r>
                      <a:endParaRPr lang="pt-BR" sz="1800" b="0" i="0" u="none" strike="noStrike">
                        <a:solidFill>
                          <a:srgbClr val="000000"/>
                        </a:solidFill>
                        <a:effectLst/>
                        <a:latin typeface="Aptos Narrow" panose="020B0004020202020204" pitchFamily="34" charset="0"/>
                      </a:endParaRPr>
                    </a:p>
                  </a:txBody>
                  <a:tcPr marL="5003" marR="5003" marT="5003" marB="0" anchor="b"/>
                </a:tc>
                <a:tc>
                  <a:txBody>
                    <a:bodyPr/>
                    <a:lstStyle/>
                    <a:p>
                      <a:pPr algn="l" fontAlgn="b"/>
                      <a:r>
                        <a:rPr lang="pt-BR" sz="1800" u="none" strike="noStrike">
                          <a:effectLst/>
                        </a:rPr>
                        <a:t>Realização visitas de FAMTOUR e PRESS TRIP</a:t>
                      </a:r>
                      <a:endParaRPr lang="pt-BR" sz="1800" b="0" i="0" u="none" strike="noStrike">
                        <a:solidFill>
                          <a:srgbClr val="000000"/>
                        </a:solidFill>
                        <a:effectLst/>
                        <a:latin typeface="Aptos Narrow" panose="020B0004020202020204" pitchFamily="34" charset="0"/>
                      </a:endParaRPr>
                    </a:p>
                  </a:txBody>
                  <a:tcPr marL="5003" marR="5003" marT="5003" marB="0" anchor="b"/>
                </a:tc>
                <a:tc>
                  <a:txBody>
                    <a:bodyPr/>
                    <a:lstStyle/>
                    <a:p>
                      <a:pPr algn="ctr" fontAlgn="ctr"/>
                      <a:r>
                        <a:rPr lang="pt-BR" sz="1800" u="none" strike="noStrike" dirty="0">
                          <a:effectLst/>
                        </a:rPr>
                        <a:t> R$                     -   </a:t>
                      </a:r>
                      <a:endParaRPr lang="pt-BR" sz="1800" b="0" i="0" u="none" strike="noStrike" dirty="0">
                        <a:solidFill>
                          <a:srgbClr val="000000"/>
                        </a:solidFill>
                        <a:effectLst/>
                        <a:latin typeface="Arial" panose="020B0604020202020204" pitchFamily="34" charset="0"/>
                      </a:endParaRPr>
                    </a:p>
                  </a:txBody>
                  <a:tcPr marL="5003" marR="5003" marT="5003" marB="0" anchor="ctr"/>
                </a:tc>
                <a:extLst>
                  <a:ext uri="{0D108BD9-81ED-4DB2-BD59-A6C34878D82A}">
                    <a16:rowId xmlns:a16="http://schemas.microsoft.com/office/drawing/2014/main" val="2853658270"/>
                  </a:ext>
                </a:extLst>
              </a:tr>
              <a:tr h="501007">
                <a:tc>
                  <a:txBody>
                    <a:bodyPr/>
                    <a:lstStyle/>
                    <a:p>
                      <a:pPr algn="ctr" fontAlgn="b"/>
                      <a:r>
                        <a:rPr lang="pt-BR" sz="1800" u="none" strike="noStrike" dirty="0">
                          <a:effectLst/>
                        </a:rPr>
                        <a:t>04</a:t>
                      </a:r>
                      <a:endParaRPr lang="pt-BR" sz="1800" b="0" i="0" u="none" strike="noStrike" dirty="0">
                        <a:solidFill>
                          <a:srgbClr val="000000"/>
                        </a:solidFill>
                        <a:effectLst/>
                        <a:latin typeface="Aptos Narrow" panose="020B0004020202020204" pitchFamily="34" charset="0"/>
                      </a:endParaRPr>
                    </a:p>
                  </a:txBody>
                  <a:tcPr marL="5003" marR="5003" marT="5003" marB="0" anchor="b">
                    <a:solidFill>
                      <a:schemeClr val="bg1"/>
                    </a:solidFill>
                  </a:tcPr>
                </a:tc>
                <a:tc>
                  <a:txBody>
                    <a:bodyPr/>
                    <a:lstStyle/>
                    <a:p>
                      <a:pPr algn="l" fontAlgn="b"/>
                      <a:r>
                        <a:rPr lang="pt-BR" sz="1800" u="none" strike="noStrike">
                          <a:effectLst/>
                        </a:rPr>
                        <a:t>Realização do Calendário de eventos de pesca esportiva.</a:t>
                      </a:r>
                      <a:endParaRPr lang="pt-BR" sz="1800" b="0" i="0" u="none" strike="noStrike">
                        <a:solidFill>
                          <a:srgbClr val="000000"/>
                        </a:solidFill>
                        <a:effectLst/>
                        <a:latin typeface="Aptos Narrow" panose="020B0004020202020204" pitchFamily="34" charset="0"/>
                      </a:endParaRPr>
                    </a:p>
                  </a:txBody>
                  <a:tcPr marL="5003" marR="5003" marT="5003" marB="0" anchor="b">
                    <a:solidFill>
                      <a:schemeClr val="bg1"/>
                    </a:solidFill>
                  </a:tcPr>
                </a:tc>
                <a:tc>
                  <a:txBody>
                    <a:bodyPr/>
                    <a:lstStyle/>
                    <a:p>
                      <a:pPr algn="ctr" fontAlgn="ctr"/>
                      <a:r>
                        <a:rPr lang="pt-BR" sz="1800" u="none" strike="noStrike">
                          <a:effectLst/>
                        </a:rPr>
                        <a:t> R$                     -   </a:t>
                      </a:r>
                      <a:endParaRPr lang="pt-BR" sz="1800" b="0" i="0" u="none" strike="noStrike">
                        <a:solidFill>
                          <a:srgbClr val="000000"/>
                        </a:solidFill>
                        <a:effectLst/>
                        <a:latin typeface="Arial" panose="020B0604020202020204" pitchFamily="34" charset="0"/>
                      </a:endParaRPr>
                    </a:p>
                  </a:txBody>
                  <a:tcPr marL="5003" marR="5003" marT="5003" marB="0" anchor="ctr">
                    <a:solidFill>
                      <a:schemeClr val="bg1"/>
                    </a:solidFill>
                  </a:tcPr>
                </a:tc>
                <a:extLst>
                  <a:ext uri="{0D108BD9-81ED-4DB2-BD59-A6C34878D82A}">
                    <a16:rowId xmlns:a16="http://schemas.microsoft.com/office/drawing/2014/main" val="377143364"/>
                  </a:ext>
                </a:extLst>
              </a:tr>
              <a:tr h="296109">
                <a:tc>
                  <a:txBody>
                    <a:bodyPr/>
                    <a:lstStyle/>
                    <a:p>
                      <a:pPr algn="ctr" fontAlgn="b"/>
                      <a:r>
                        <a:rPr lang="pt-BR" sz="1800" u="none" strike="noStrike">
                          <a:effectLst/>
                        </a:rPr>
                        <a:t>04</a:t>
                      </a:r>
                      <a:endParaRPr lang="pt-BR" sz="1800" b="0" i="0" u="none" strike="noStrike">
                        <a:solidFill>
                          <a:srgbClr val="000000"/>
                        </a:solidFill>
                        <a:effectLst/>
                        <a:latin typeface="Aptos Narrow" panose="020B0004020202020204" pitchFamily="34" charset="0"/>
                      </a:endParaRPr>
                    </a:p>
                  </a:txBody>
                  <a:tcPr marL="5003" marR="5003" marT="5003" marB="0" anchor="b">
                    <a:solidFill>
                      <a:schemeClr val="bg1"/>
                    </a:solidFill>
                  </a:tcPr>
                </a:tc>
                <a:tc>
                  <a:txBody>
                    <a:bodyPr/>
                    <a:lstStyle/>
                    <a:p>
                      <a:pPr algn="l" fontAlgn="b"/>
                      <a:r>
                        <a:rPr lang="pt-BR" sz="1800" u="none" strike="noStrike" dirty="0">
                          <a:effectLst/>
                        </a:rPr>
                        <a:t>Organização a produção do artesanato local</a:t>
                      </a:r>
                      <a:endParaRPr lang="pt-BR" sz="1800" b="0" i="0" u="none" strike="noStrike" dirty="0">
                        <a:solidFill>
                          <a:srgbClr val="000000"/>
                        </a:solidFill>
                        <a:effectLst/>
                        <a:latin typeface="Aptos Narrow" panose="020B0004020202020204" pitchFamily="34" charset="0"/>
                      </a:endParaRPr>
                    </a:p>
                  </a:txBody>
                  <a:tcPr marL="5003" marR="5003" marT="5003" marB="0" anchor="b">
                    <a:solidFill>
                      <a:schemeClr val="bg1"/>
                    </a:solidFill>
                  </a:tcPr>
                </a:tc>
                <a:tc>
                  <a:txBody>
                    <a:bodyPr/>
                    <a:lstStyle/>
                    <a:p>
                      <a:pPr algn="ctr" fontAlgn="ctr"/>
                      <a:r>
                        <a:rPr lang="pt-BR" sz="1800" u="none" strike="noStrike">
                          <a:effectLst/>
                        </a:rPr>
                        <a:t> R$ 600.000,00  </a:t>
                      </a:r>
                      <a:endParaRPr lang="pt-BR" sz="1800" b="0" i="0" u="none" strike="noStrike">
                        <a:solidFill>
                          <a:srgbClr val="000000"/>
                        </a:solidFill>
                        <a:effectLst/>
                        <a:latin typeface="Arial" panose="020B0604020202020204" pitchFamily="34" charset="0"/>
                      </a:endParaRPr>
                    </a:p>
                  </a:txBody>
                  <a:tcPr marL="5003" marR="5003" marT="5003" marB="0" anchor="ctr">
                    <a:solidFill>
                      <a:schemeClr val="bg1"/>
                    </a:solidFill>
                  </a:tcPr>
                </a:tc>
                <a:extLst>
                  <a:ext uri="{0D108BD9-81ED-4DB2-BD59-A6C34878D82A}">
                    <a16:rowId xmlns:a16="http://schemas.microsoft.com/office/drawing/2014/main" val="2243678371"/>
                  </a:ext>
                </a:extLst>
              </a:tr>
              <a:tr h="784242">
                <a:tc>
                  <a:txBody>
                    <a:bodyPr/>
                    <a:lstStyle/>
                    <a:p>
                      <a:pPr algn="ctr" fontAlgn="b"/>
                      <a:r>
                        <a:rPr lang="pt-BR" sz="1800" u="none" strike="noStrike">
                          <a:effectLst/>
                        </a:rPr>
                        <a:t>04</a:t>
                      </a:r>
                      <a:endParaRPr lang="pt-BR" sz="1800" b="0" i="0" u="none" strike="noStrike">
                        <a:solidFill>
                          <a:srgbClr val="000000"/>
                        </a:solidFill>
                        <a:effectLst/>
                        <a:latin typeface="Aptos Narrow" panose="020B0004020202020204" pitchFamily="34" charset="0"/>
                      </a:endParaRPr>
                    </a:p>
                  </a:txBody>
                  <a:tcPr marL="5003" marR="5003" marT="5003" marB="0" anchor="b">
                    <a:solidFill>
                      <a:schemeClr val="bg1"/>
                    </a:solidFill>
                  </a:tcPr>
                </a:tc>
                <a:tc>
                  <a:txBody>
                    <a:bodyPr/>
                    <a:lstStyle/>
                    <a:p>
                      <a:pPr algn="l" fontAlgn="b"/>
                      <a:r>
                        <a:rPr lang="pt-BR" sz="1800" u="none" strike="noStrike" dirty="0">
                          <a:effectLst/>
                        </a:rPr>
                        <a:t>Implementação do Cama e Café nas comunidades de: Porto Rolim; Cabixi - Vila Neide e São João; Costa Marques. </a:t>
                      </a:r>
                      <a:endParaRPr lang="pt-BR" sz="1800" b="0" i="0" u="none" strike="noStrike" dirty="0">
                        <a:solidFill>
                          <a:srgbClr val="000000"/>
                        </a:solidFill>
                        <a:effectLst/>
                        <a:latin typeface="Aptos Narrow" panose="020B0004020202020204" pitchFamily="34" charset="0"/>
                      </a:endParaRPr>
                    </a:p>
                  </a:txBody>
                  <a:tcPr marL="5003" marR="5003" marT="5003" marB="0" anchor="b">
                    <a:solidFill>
                      <a:schemeClr val="bg1"/>
                    </a:solidFill>
                  </a:tcPr>
                </a:tc>
                <a:tc>
                  <a:txBody>
                    <a:bodyPr/>
                    <a:lstStyle/>
                    <a:p>
                      <a:pPr algn="ctr" fontAlgn="ctr"/>
                      <a:r>
                        <a:rPr lang="pt-BR" sz="1800" u="none" strike="noStrike" dirty="0">
                          <a:effectLst/>
                        </a:rPr>
                        <a:t> R$                     -   </a:t>
                      </a:r>
                      <a:endParaRPr lang="pt-BR" sz="1800" b="0" i="0" u="none" strike="noStrike" dirty="0">
                        <a:solidFill>
                          <a:srgbClr val="000000"/>
                        </a:solidFill>
                        <a:effectLst/>
                        <a:latin typeface="Arial" panose="020B0604020202020204" pitchFamily="34" charset="0"/>
                      </a:endParaRPr>
                    </a:p>
                  </a:txBody>
                  <a:tcPr marL="5003" marR="5003" marT="5003" marB="0" anchor="ctr">
                    <a:solidFill>
                      <a:schemeClr val="bg1"/>
                    </a:solidFill>
                  </a:tcPr>
                </a:tc>
                <a:extLst>
                  <a:ext uri="{0D108BD9-81ED-4DB2-BD59-A6C34878D82A}">
                    <a16:rowId xmlns:a16="http://schemas.microsoft.com/office/drawing/2014/main" val="222047200"/>
                  </a:ext>
                </a:extLst>
              </a:tr>
              <a:tr h="296109">
                <a:tc>
                  <a:txBody>
                    <a:bodyPr/>
                    <a:lstStyle/>
                    <a:p>
                      <a:pPr algn="ctr" fontAlgn="b"/>
                      <a:r>
                        <a:rPr lang="pt-BR" sz="1800" u="none" strike="noStrike">
                          <a:effectLst/>
                        </a:rPr>
                        <a:t>04</a:t>
                      </a:r>
                      <a:endParaRPr lang="pt-BR" sz="1800" b="0" i="0" u="none" strike="noStrike">
                        <a:solidFill>
                          <a:srgbClr val="000000"/>
                        </a:solidFill>
                        <a:effectLst/>
                        <a:latin typeface="Aptos Narrow" panose="020B0004020202020204" pitchFamily="34" charset="0"/>
                      </a:endParaRPr>
                    </a:p>
                  </a:txBody>
                  <a:tcPr marL="5003" marR="5003" marT="5003" marB="0" anchor="b">
                    <a:solidFill>
                      <a:schemeClr val="bg1"/>
                    </a:solidFill>
                  </a:tcPr>
                </a:tc>
                <a:tc>
                  <a:txBody>
                    <a:bodyPr/>
                    <a:lstStyle/>
                    <a:p>
                      <a:pPr algn="l" fontAlgn="b"/>
                      <a:r>
                        <a:rPr lang="pt-BR" sz="1800" u="none" strike="noStrike">
                          <a:effectLst/>
                        </a:rPr>
                        <a:t>Identificação da gastronomia - concurso Prato Típico.</a:t>
                      </a:r>
                      <a:endParaRPr lang="pt-BR" sz="1800" b="0" i="0" u="none" strike="noStrike">
                        <a:solidFill>
                          <a:srgbClr val="000000"/>
                        </a:solidFill>
                        <a:effectLst/>
                        <a:latin typeface="Aptos Narrow" panose="020B0004020202020204" pitchFamily="34" charset="0"/>
                      </a:endParaRPr>
                    </a:p>
                  </a:txBody>
                  <a:tcPr marL="5003" marR="5003" marT="5003" marB="0" anchor="b">
                    <a:solidFill>
                      <a:schemeClr val="bg1"/>
                    </a:solidFill>
                  </a:tcPr>
                </a:tc>
                <a:tc>
                  <a:txBody>
                    <a:bodyPr/>
                    <a:lstStyle/>
                    <a:p>
                      <a:pPr algn="ctr" fontAlgn="ctr"/>
                      <a:r>
                        <a:rPr lang="pt-BR" sz="1800" u="none" strike="noStrike" dirty="0">
                          <a:effectLst/>
                        </a:rPr>
                        <a:t> R$ 50.000,00  </a:t>
                      </a:r>
                      <a:endParaRPr lang="pt-BR" sz="1800" b="0" i="0" u="none" strike="noStrike" dirty="0">
                        <a:solidFill>
                          <a:srgbClr val="000000"/>
                        </a:solidFill>
                        <a:effectLst/>
                        <a:latin typeface="Arial" panose="020B0604020202020204" pitchFamily="34" charset="0"/>
                      </a:endParaRPr>
                    </a:p>
                  </a:txBody>
                  <a:tcPr marL="5003" marR="5003" marT="5003" marB="0" anchor="ctr">
                    <a:solidFill>
                      <a:schemeClr val="bg1"/>
                    </a:solidFill>
                  </a:tcPr>
                </a:tc>
                <a:extLst>
                  <a:ext uri="{0D108BD9-81ED-4DB2-BD59-A6C34878D82A}">
                    <a16:rowId xmlns:a16="http://schemas.microsoft.com/office/drawing/2014/main" val="2701050781"/>
                  </a:ext>
                </a:extLst>
              </a:tr>
              <a:tr h="565804">
                <a:tc>
                  <a:txBody>
                    <a:bodyPr/>
                    <a:lstStyle/>
                    <a:p>
                      <a:pPr algn="ctr" fontAlgn="b"/>
                      <a:r>
                        <a:rPr lang="pt-BR" sz="1800" u="none" strike="noStrike">
                          <a:effectLst/>
                        </a:rPr>
                        <a:t>04</a:t>
                      </a:r>
                      <a:endParaRPr lang="pt-BR" sz="1800" b="0" i="0" u="none" strike="noStrike">
                        <a:solidFill>
                          <a:srgbClr val="000000"/>
                        </a:solidFill>
                        <a:effectLst/>
                        <a:latin typeface="Aptos Narrow" panose="020B0004020202020204" pitchFamily="34" charset="0"/>
                      </a:endParaRPr>
                    </a:p>
                  </a:txBody>
                  <a:tcPr marL="5003" marR="5003" marT="5003" marB="0" anchor="b">
                    <a:solidFill>
                      <a:schemeClr val="bg1"/>
                    </a:solidFill>
                  </a:tcPr>
                </a:tc>
                <a:tc>
                  <a:txBody>
                    <a:bodyPr/>
                    <a:lstStyle/>
                    <a:p>
                      <a:pPr algn="l" fontAlgn="b"/>
                      <a:r>
                        <a:rPr lang="pt-BR" sz="1800" u="none" strike="noStrike">
                          <a:effectLst/>
                        </a:rPr>
                        <a:t>Articulação para Criação do calendário das manifestações culturais</a:t>
                      </a:r>
                      <a:endParaRPr lang="pt-BR" sz="1800" b="0" i="0" u="none" strike="noStrike">
                        <a:solidFill>
                          <a:srgbClr val="000000"/>
                        </a:solidFill>
                        <a:effectLst/>
                        <a:latin typeface="Aptos Narrow" panose="020B0004020202020204" pitchFamily="34" charset="0"/>
                      </a:endParaRPr>
                    </a:p>
                  </a:txBody>
                  <a:tcPr marL="5003" marR="5003" marT="5003" marB="0" anchor="b">
                    <a:solidFill>
                      <a:schemeClr val="bg1"/>
                    </a:solidFill>
                  </a:tcPr>
                </a:tc>
                <a:tc>
                  <a:txBody>
                    <a:bodyPr/>
                    <a:lstStyle/>
                    <a:p>
                      <a:pPr algn="ctr" fontAlgn="ctr"/>
                      <a:r>
                        <a:rPr lang="pt-BR" sz="1800" u="none" strike="noStrike" dirty="0">
                          <a:effectLst/>
                        </a:rPr>
                        <a:t> R$                     -   </a:t>
                      </a:r>
                      <a:endParaRPr lang="pt-BR" sz="1800" b="0" i="0" u="none" strike="noStrike" dirty="0">
                        <a:solidFill>
                          <a:srgbClr val="000000"/>
                        </a:solidFill>
                        <a:effectLst/>
                        <a:latin typeface="Arial" panose="020B0604020202020204" pitchFamily="34" charset="0"/>
                      </a:endParaRPr>
                    </a:p>
                  </a:txBody>
                  <a:tcPr marL="5003" marR="5003" marT="5003" marB="0" anchor="ctr">
                    <a:solidFill>
                      <a:schemeClr val="bg1"/>
                    </a:solidFill>
                  </a:tcPr>
                </a:tc>
                <a:extLst>
                  <a:ext uri="{0D108BD9-81ED-4DB2-BD59-A6C34878D82A}">
                    <a16:rowId xmlns:a16="http://schemas.microsoft.com/office/drawing/2014/main" val="1649392415"/>
                  </a:ext>
                </a:extLst>
              </a:tr>
            </a:tbl>
          </a:graphicData>
        </a:graphic>
      </p:graphicFrame>
    </p:spTree>
    <p:extLst>
      <p:ext uri="{BB962C8B-B14F-4D97-AF65-F5344CB8AC3E}">
        <p14:creationId xmlns:p14="http://schemas.microsoft.com/office/powerpoint/2010/main" val="32607697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a:extLst>
              <a:ext uri="{FF2B5EF4-FFF2-40B4-BE49-F238E27FC236}">
                <a16:creationId xmlns:a16="http://schemas.microsoft.com/office/drawing/2014/main" id="{4CF7A49B-7D29-3071-A4C1-728C8FFC75DF}"/>
              </a:ext>
            </a:extLst>
          </p:cNvPr>
          <p:cNvSpPr>
            <a:spLocks noGrp="1"/>
          </p:cNvSpPr>
          <p:nvPr>
            <p:ph type="sldNum" sz="quarter" idx="12"/>
          </p:nvPr>
        </p:nvSpPr>
        <p:spPr/>
        <p:txBody>
          <a:bodyPr/>
          <a:lstStyle/>
          <a:p>
            <a:fld id="{BD4C9C96-99D0-473B-ABA6-5ED521F58EB7}" type="slidenum">
              <a:rPr lang="pt-BR" smtClean="0"/>
              <a:t>7</a:t>
            </a:fld>
            <a:endParaRPr lang="pt-BR"/>
          </a:p>
        </p:txBody>
      </p:sp>
      <p:sp>
        <p:nvSpPr>
          <p:cNvPr id="4" name="CaixaDeTexto 3">
            <a:extLst>
              <a:ext uri="{FF2B5EF4-FFF2-40B4-BE49-F238E27FC236}">
                <a16:creationId xmlns:a16="http://schemas.microsoft.com/office/drawing/2014/main" id="{5201C4F7-6E6C-4D9E-6645-B39CBF94F6E7}"/>
              </a:ext>
            </a:extLst>
          </p:cNvPr>
          <p:cNvSpPr txBox="1"/>
          <p:nvPr/>
        </p:nvSpPr>
        <p:spPr>
          <a:xfrm>
            <a:off x="3428034" y="285949"/>
            <a:ext cx="5335929" cy="461665"/>
          </a:xfrm>
          <a:prstGeom prst="rect">
            <a:avLst/>
          </a:prstGeom>
          <a:noFill/>
        </p:spPr>
        <p:txBody>
          <a:bodyPr wrap="square" rtlCol="0">
            <a:spAutoFit/>
          </a:bodyPr>
          <a:lstStyle/>
          <a:p>
            <a:pPr algn="ctr"/>
            <a:r>
              <a:rPr lang="pt-BR" sz="2400" b="1" dirty="0"/>
              <a:t>Situação Encontrada</a:t>
            </a:r>
          </a:p>
        </p:txBody>
      </p:sp>
      <p:sp>
        <p:nvSpPr>
          <p:cNvPr id="5" name="AutoShape 2">
            <a:extLst>
              <a:ext uri="{FF2B5EF4-FFF2-40B4-BE49-F238E27FC236}">
                <a16:creationId xmlns:a16="http://schemas.microsoft.com/office/drawing/2014/main" id="{AA178CCD-2599-6E1D-F295-2F44BF6AE2F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pic>
        <p:nvPicPr>
          <p:cNvPr id="10" name="Imagem 9" descr="Texto&#10;&#10;Descrição gerada automaticamente">
            <a:extLst>
              <a:ext uri="{FF2B5EF4-FFF2-40B4-BE49-F238E27FC236}">
                <a16:creationId xmlns:a16="http://schemas.microsoft.com/office/drawing/2014/main" id="{2B61A33A-379F-681F-982C-3E0F2B7E16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3846" y="1484764"/>
            <a:ext cx="10149107" cy="5010022"/>
          </a:xfrm>
          <a:prstGeom prst="rect">
            <a:avLst/>
          </a:prstGeom>
        </p:spPr>
      </p:pic>
      <p:sp>
        <p:nvSpPr>
          <p:cNvPr id="11" name="CaixaDeTexto 10">
            <a:extLst>
              <a:ext uri="{FF2B5EF4-FFF2-40B4-BE49-F238E27FC236}">
                <a16:creationId xmlns:a16="http://schemas.microsoft.com/office/drawing/2014/main" id="{B09B5CD9-B4C2-262B-3A11-B315EDC1CE67}"/>
              </a:ext>
            </a:extLst>
          </p:cNvPr>
          <p:cNvSpPr txBox="1"/>
          <p:nvPr/>
        </p:nvSpPr>
        <p:spPr>
          <a:xfrm>
            <a:off x="4863296" y="902600"/>
            <a:ext cx="2465407" cy="400110"/>
          </a:xfrm>
          <a:prstGeom prst="rect">
            <a:avLst/>
          </a:prstGeom>
          <a:noFill/>
        </p:spPr>
        <p:txBody>
          <a:bodyPr wrap="square" rtlCol="0">
            <a:spAutoFit/>
          </a:bodyPr>
          <a:lstStyle/>
          <a:p>
            <a:r>
              <a:rPr lang="pt-BR" sz="2000" b="1" i="1" dirty="0"/>
              <a:t>PONTOS FORTES</a:t>
            </a:r>
          </a:p>
        </p:txBody>
      </p:sp>
      <p:pic>
        <p:nvPicPr>
          <p:cNvPr id="13" name="Picture 2">
            <a:extLst>
              <a:ext uri="{FF2B5EF4-FFF2-40B4-BE49-F238E27FC236}">
                <a16:creationId xmlns:a16="http://schemas.microsoft.com/office/drawing/2014/main" id="{76E6C0A3-4750-7516-F0A5-A4B13C433E3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2160" r="1958"/>
          <a:stretch/>
        </p:blipFill>
        <p:spPr bwMode="auto">
          <a:xfrm>
            <a:off x="10670628" y="139428"/>
            <a:ext cx="1304649" cy="1360681"/>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5.png">
            <a:extLst>
              <a:ext uri="{FF2B5EF4-FFF2-40B4-BE49-F238E27FC236}">
                <a16:creationId xmlns:a16="http://schemas.microsoft.com/office/drawing/2014/main" id="{86C900A0-4101-CC88-F21A-6E85C5B677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2556" y="353758"/>
            <a:ext cx="2229293" cy="847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38374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94D895-D492-AC67-D0CF-8D62900399D7}"/>
            </a:ext>
          </a:extLst>
        </p:cNvPr>
        <p:cNvGrpSpPr/>
        <p:nvPr/>
      </p:nvGrpSpPr>
      <p:grpSpPr>
        <a:xfrm>
          <a:off x="0" y="0"/>
          <a:ext cx="0" cy="0"/>
          <a:chOff x="0" y="0"/>
          <a:chExt cx="0" cy="0"/>
        </a:xfrm>
      </p:grpSpPr>
      <p:sp>
        <p:nvSpPr>
          <p:cNvPr id="2" name="Espaço Reservado para Número de Slide 1">
            <a:extLst>
              <a:ext uri="{FF2B5EF4-FFF2-40B4-BE49-F238E27FC236}">
                <a16:creationId xmlns:a16="http://schemas.microsoft.com/office/drawing/2014/main" id="{32EA5A9D-82FD-5DFF-51E0-477C994F38FA}"/>
              </a:ext>
            </a:extLst>
          </p:cNvPr>
          <p:cNvSpPr>
            <a:spLocks noGrp="1"/>
          </p:cNvSpPr>
          <p:nvPr>
            <p:ph type="sldNum" sz="quarter" idx="12"/>
          </p:nvPr>
        </p:nvSpPr>
        <p:spPr/>
        <p:txBody>
          <a:bodyPr/>
          <a:lstStyle/>
          <a:p>
            <a:fld id="{BD4C9C96-99D0-473B-ABA6-5ED521F58EB7}" type="slidenum">
              <a:rPr lang="pt-BR" smtClean="0"/>
              <a:t>8</a:t>
            </a:fld>
            <a:endParaRPr lang="pt-BR"/>
          </a:p>
        </p:txBody>
      </p:sp>
      <p:sp>
        <p:nvSpPr>
          <p:cNvPr id="6" name="Rectangle 1">
            <a:extLst>
              <a:ext uri="{FF2B5EF4-FFF2-40B4-BE49-F238E27FC236}">
                <a16:creationId xmlns:a16="http://schemas.microsoft.com/office/drawing/2014/main" id="{31A3B525-6DFF-F5E3-DA17-0D6110571875}"/>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pic>
        <p:nvPicPr>
          <p:cNvPr id="8" name="Imagem 7" descr="Texto&#10;&#10;Descrição gerada automaticamente">
            <a:extLst>
              <a:ext uri="{FF2B5EF4-FFF2-40B4-BE49-F238E27FC236}">
                <a16:creationId xmlns:a16="http://schemas.microsoft.com/office/drawing/2014/main" id="{63F29351-1974-13D8-4FCD-C33AF98F4D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4302" y="1298960"/>
            <a:ext cx="9868330" cy="5185457"/>
          </a:xfrm>
          <a:prstGeom prst="rect">
            <a:avLst/>
          </a:prstGeom>
        </p:spPr>
      </p:pic>
      <p:sp>
        <p:nvSpPr>
          <p:cNvPr id="9" name="CaixaDeTexto 8">
            <a:extLst>
              <a:ext uri="{FF2B5EF4-FFF2-40B4-BE49-F238E27FC236}">
                <a16:creationId xmlns:a16="http://schemas.microsoft.com/office/drawing/2014/main" id="{EACEE094-C449-C591-5600-0CE74C996BF6}"/>
              </a:ext>
            </a:extLst>
          </p:cNvPr>
          <p:cNvSpPr txBox="1"/>
          <p:nvPr/>
        </p:nvSpPr>
        <p:spPr>
          <a:xfrm>
            <a:off x="4763984" y="502499"/>
            <a:ext cx="2664031" cy="400110"/>
          </a:xfrm>
          <a:prstGeom prst="rect">
            <a:avLst/>
          </a:prstGeom>
          <a:noFill/>
        </p:spPr>
        <p:txBody>
          <a:bodyPr wrap="square" rtlCol="0">
            <a:spAutoFit/>
          </a:bodyPr>
          <a:lstStyle/>
          <a:p>
            <a:pPr algn="ctr"/>
            <a:r>
              <a:rPr lang="pt-BR" sz="2000" b="1" i="1" dirty="0"/>
              <a:t>PONTOS FRACOS</a:t>
            </a:r>
          </a:p>
        </p:txBody>
      </p:sp>
      <p:pic>
        <p:nvPicPr>
          <p:cNvPr id="10" name="Picture 2">
            <a:extLst>
              <a:ext uri="{FF2B5EF4-FFF2-40B4-BE49-F238E27FC236}">
                <a16:creationId xmlns:a16="http://schemas.microsoft.com/office/drawing/2014/main" id="{3A89E908-6CCD-DF59-76A8-2DE1A67FC14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2160" r="1958"/>
          <a:stretch/>
        </p:blipFill>
        <p:spPr bwMode="auto">
          <a:xfrm>
            <a:off x="10542116" y="56448"/>
            <a:ext cx="1304649" cy="1360681"/>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5.png">
            <a:extLst>
              <a:ext uri="{FF2B5EF4-FFF2-40B4-BE49-F238E27FC236}">
                <a16:creationId xmlns:a16="http://schemas.microsoft.com/office/drawing/2014/main" id="{215C733C-5BDC-9E19-EFB5-247C529D89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2556" y="353758"/>
            <a:ext cx="2229293" cy="847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16340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E8D3B17-7638-DFD3-18E4-8A6D6117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utoShape 2">
            <a:extLst>
              <a:ext uri="{FF2B5EF4-FFF2-40B4-BE49-F238E27FC236}">
                <a16:creationId xmlns:a16="http://schemas.microsoft.com/office/drawing/2014/main" id="{E694C9DE-AEE2-A256-8F34-BAC143640D8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pic>
        <p:nvPicPr>
          <p:cNvPr id="14" name="Imagem 13" descr="Interface gráfica do usuário, Texto, Aplicativo&#10;&#10;Descrição gerada automaticamente">
            <a:extLst>
              <a:ext uri="{FF2B5EF4-FFF2-40B4-BE49-F238E27FC236}">
                <a16:creationId xmlns:a16="http://schemas.microsoft.com/office/drawing/2014/main" id="{86AF4B65-9365-BB3E-91B8-04B815C3A8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5546" y="1387997"/>
            <a:ext cx="10773293" cy="4386805"/>
          </a:xfrm>
          <a:prstGeom prst="rect">
            <a:avLst/>
          </a:prstGeom>
        </p:spPr>
      </p:pic>
      <p:sp>
        <p:nvSpPr>
          <p:cNvPr id="15" name="CaixaDeTexto 14">
            <a:extLst>
              <a:ext uri="{FF2B5EF4-FFF2-40B4-BE49-F238E27FC236}">
                <a16:creationId xmlns:a16="http://schemas.microsoft.com/office/drawing/2014/main" id="{401E06D6-D7C4-CEB7-A40A-D7E110A53546}"/>
              </a:ext>
            </a:extLst>
          </p:cNvPr>
          <p:cNvSpPr txBox="1"/>
          <p:nvPr/>
        </p:nvSpPr>
        <p:spPr>
          <a:xfrm>
            <a:off x="4899949" y="535547"/>
            <a:ext cx="2696901" cy="400110"/>
          </a:xfrm>
          <a:prstGeom prst="rect">
            <a:avLst/>
          </a:prstGeom>
          <a:noFill/>
        </p:spPr>
        <p:txBody>
          <a:bodyPr wrap="square" rtlCol="0">
            <a:spAutoFit/>
          </a:bodyPr>
          <a:lstStyle/>
          <a:p>
            <a:pPr algn="ctr"/>
            <a:r>
              <a:rPr lang="pt-BR" sz="2000" b="1" i="1" dirty="0"/>
              <a:t>OPORTUNIDADES</a:t>
            </a:r>
          </a:p>
        </p:txBody>
      </p:sp>
      <p:pic>
        <p:nvPicPr>
          <p:cNvPr id="17" name="Picture 2">
            <a:extLst>
              <a:ext uri="{FF2B5EF4-FFF2-40B4-BE49-F238E27FC236}">
                <a16:creationId xmlns:a16="http://schemas.microsoft.com/office/drawing/2014/main" id="{51159A82-0336-0D3D-9B1F-16F90702497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l="2160" r="1958"/>
          <a:stretch/>
        </p:blipFill>
        <p:spPr bwMode="auto">
          <a:xfrm>
            <a:off x="10507521" y="97039"/>
            <a:ext cx="1304649" cy="1360681"/>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5.png">
            <a:extLst>
              <a:ext uri="{FF2B5EF4-FFF2-40B4-BE49-F238E27FC236}">
                <a16:creationId xmlns:a16="http://schemas.microsoft.com/office/drawing/2014/main" id="{A6E1D1DD-C296-B44C-58BB-9741154F945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2556" y="353758"/>
            <a:ext cx="2229293" cy="847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4919842"/>
      </p:ext>
    </p:extLst>
  </p:cSld>
  <p:clrMapOvr>
    <a:masterClrMapping/>
  </p:clrMapOvr>
  <p:transition>
    <p:fade/>
  </p:transition>
</p:sld>
</file>

<file path=ppt/theme/theme1.xml><?xml version="1.0" encoding="utf-8"?>
<a:theme xmlns:a="http://schemas.openxmlformats.org/drawingml/2006/main" name="VanillaVTI">
  <a:themeElements>
    <a:clrScheme name="Vanilla">
      <a:dk1>
        <a:sysClr val="windowText" lastClr="000000"/>
      </a:dk1>
      <a:lt1>
        <a:sysClr val="window" lastClr="FFFFFF"/>
      </a:lt1>
      <a:dk2>
        <a:srgbClr val="2C3932"/>
      </a:dk2>
      <a:lt2>
        <a:srgbClr val="FDF6EA"/>
      </a:lt2>
      <a:accent1>
        <a:srgbClr val="169C9A"/>
      </a:accent1>
      <a:accent2>
        <a:srgbClr val="FA9A42"/>
      </a:accent2>
      <a:accent3>
        <a:srgbClr val="E15C3D"/>
      </a:accent3>
      <a:accent4>
        <a:srgbClr val="E78A67"/>
      </a:accent4>
      <a:accent5>
        <a:srgbClr val="A74B40"/>
      </a:accent5>
      <a:accent6>
        <a:srgbClr val="3D9072"/>
      </a:accent6>
      <a:hlink>
        <a:srgbClr val="169C9A"/>
      </a:hlink>
      <a:folHlink>
        <a:srgbClr val="E15C3D"/>
      </a:folHlink>
    </a:clrScheme>
    <a:fontScheme name="Neue Haas">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nillaVTI" id="{54D376C6-1C9B-4C6B-8F3C-483BB307BB05}" vid="{7690D8A9-C071-45EF-BA7A-F7FA9779B11D}"/>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6531</TotalTime>
  <Words>4062</Words>
  <Application>Microsoft Office PowerPoint</Application>
  <PresentationFormat>Widescreen</PresentationFormat>
  <Paragraphs>690</Paragraphs>
  <Slides>67</Slides>
  <Notes>4</Notes>
  <HiddenSlides>0</HiddenSlides>
  <MMClips>0</MMClips>
  <ScaleCrop>false</ScaleCrop>
  <HeadingPairs>
    <vt:vector size="6" baseType="variant">
      <vt:variant>
        <vt:lpstr>Fontes usadas</vt:lpstr>
      </vt:variant>
      <vt:variant>
        <vt:i4>6</vt:i4>
      </vt:variant>
      <vt:variant>
        <vt:lpstr>Tema</vt:lpstr>
      </vt:variant>
      <vt:variant>
        <vt:i4>1</vt:i4>
      </vt:variant>
      <vt:variant>
        <vt:lpstr>Títulos de slides</vt:lpstr>
      </vt:variant>
      <vt:variant>
        <vt:i4>67</vt:i4>
      </vt:variant>
    </vt:vector>
  </HeadingPairs>
  <TitlesOfParts>
    <vt:vector size="74" baseType="lpstr">
      <vt:lpstr>Aptos</vt:lpstr>
      <vt:lpstr>Aptos Narrow</vt:lpstr>
      <vt:lpstr>Arial</vt:lpstr>
      <vt:lpstr>Neue Haas Grotesk Text Pro</vt:lpstr>
      <vt:lpstr>Noto Sans Symbols</vt:lpstr>
      <vt:lpstr>Wingdings</vt:lpstr>
      <vt:lpstr>VanillaVTI</vt:lpstr>
      <vt:lpstr> PLANO DE DESENVOLVIMENTO DO TURISMO  DA PESCA ESPORTIVA DE RONDONIA</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MAPA ESTRATÉGICO</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PROGNÓSTICO</vt:lpstr>
      <vt:lpstr>Apresentação do PowerPoint</vt:lpstr>
      <vt:lpstr>Apresentação do PowerPoint</vt:lpstr>
      <vt:lpstr>Apresentação do PowerPoint</vt:lpstr>
      <vt:lpstr>MENTORIA</vt:lpstr>
      <vt:lpstr>Apresentação do PowerPoint</vt:lpstr>
      <vt:lpstr>Apresentação do PowerPoint</vt:lpstr>
      <vt:lpstr>Apresentação do PowerPoint</vt:lpstr>
      <vt:lpstr>OBRIGADA!</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maria auxiliadora martins castro rosa</dc:creator>
  <cp:lastModifiedBy>maria auxiliadora martins castro rosa</cp:lastModifiedBy>
  <cp:revision>36</cp:revision>
  <dcterms:created xsi:type="dcterms:W3CDTF">2025-01-22T14:15:29Z</dcterms:created>
  <dcterms:modified xsi:type="dcterms:W3CDTF">2025-05-01T14:51:32Z</dcterms:modified>
</cp:coreProperties>
</file>