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2117950228"/>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por município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12 cursos com 20 </a:t>
                      </a:r>
                      <a:r>
                        <a:rPr lang="pt-BR" sz="1600" dirty="0" err="1">
                          <a:effectLst/>
                          <a:latin typeface="Arial" panose="020B0604020202020204" pitchFamily="34" charset="0"/>
                          <a:cs typeface="Arial" panose="020B0604020202020204" pitchFamily="34" charset="0"/>
                        </a:rPr>
                        <a:t>hs</a:t>
                      </a:r>
                      <a:r>
                        <a:rPr lang="pt-BR" sz="1600" dirty="0">
                          <a:effectLst/>
                          <a:latin typeface="Arial" panose="020B0604020202020204" pitchFamily="34" charset="0"/>
                          <a:cs typeface="Arial" panose="020B0604020202020204" pitchFamily="34" charset="0"/>
                        </a:rPr>
                        <a:t>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por município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2163117324"/>
              </p:ext>
            </p:extLst>
          </p:nvPr>
        </p:nvGraphicFramePr>
        <p:xfrm>
          <a:off x="335666" y="170663"/>
          <a:ext cx="11254450" cy="58521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364546">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1021151">
                <a:tc>
                  <a:txBody>
                    <a:bodyPr/>
                    <a:lstStyle/>
                    <a:p>
                      <a:pPr algn="just">
                        <a:buNone/>
                      </a:pPr>
                      <a:r>
                        <a:rPr lang="pt-BR" sz="1600" dirty="0">
                          <a:effectLst/>
                          <a:latin typeface="Arial" panose="020B0604020202020204" pitchFamily="34" charset="0"/>
                          <a:cs typeface="Arial" panose="020B0604020202020204" pitchFamily="34" charset="0"/>
                        </a:rPr>
                        <a:t>Implantação de 4 (quatro) Centros de Atendimento (média de 60 m2/cada) </a:t>
                      </a:r>
                      <a:r>
                        <a:rPr lang="pt-BR" sz="1600" b="1" dirty="0">
                          <a:effectLst/>
                          <a:latin typeface="Arial" panose="020B0604020202020204" pitchFamily="34" charset="0"/>
                          <a:cs typeface="Arial" panose="020B0604020202020204" pitchFamily="34" charset="0"/>
                        </a:rPr>
                        <a:t>EM COSTA MARQUES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Nº de Centro de Atendimento ao Turista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05543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dos municípios</a:t>
                      </a:r>
                    </a:p>
                    <a:p>
                      <a:pPr algn="just">
                        <a:buNone/>
                      </a:pPr>
                      <a:r>
                        <a:rPr lang="pt-BR" sz="1600">
                          <a:effectLst/>
                          <a:latin typeface="Arial" panose="020B0604020202020204" pitchFamily="34" charset="0"/>
                          <a:cs typeface="Arial" panose="020B0604020202020204" pitchFamily="34" charset="0"/>
                        </a:rPr>
                        <a:t>Concessão dos serviços públicos.</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302178570"/>
              </p:ext>
            </p:extLst>
          </p:nvPr>
        </p:nvGraphicFramePr>
        <p:xfrm>
          <a:off x="358814" y="124364"/>
          <a:ext cx="11474371" cy="585216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1134612">
                <a:tc>
                  <a:txBody>
                    <a:bodyPr/>
                    <a:lstStyle/>
                    <a:p>
                      <a:pPr algn="just">
                        <a:buNone/>
                      </a:pPr>
                      <a:r>
                        <a:rPr lang="pt-BR" sz="1600" dirty="0">
                          <a:effectLst/>
                        </a:rPr>
                        <a:t>Construção de Calçadão Linear tipo Orla, extensão 100m.</a:t>
                      </a:r>
                    </a:p>
                    <a:p>
                      <a:pPr algn="just">
                        <a:buNone/>
                      </a:pPr>
                      <a:r>
                        <a:rPr lang="pt-BR" sz="1600" dirty="0">
                          <a:effectLst/>
                        </a:rPr>
                        <a:t>Altura estimada de barranco de 1,50m</a:t>
                      </a:r>
                      <a:r>
                        <a:rPr lang="pt-BR" sz="1600" b="1" dirty="0">
                          <a:effectLst/>
                          <a:latin typeface="Arial" panose="020B0604020202020204" pitchFamily="34" charset="0"/>
                          <a:cs typeface="Arial" panose="020B0604020202020204" pitchFamily="34" charset="0"/>
                        </a:rPr>
                        <a:t>EM COSTA MARQUES </a:t>
                      </a:r>
                      <a:r>
                        <a:rPr lang="pt-BR" sz="1600" dirty="0">
                          <a:effectLst/>
                        </a:rPr>
                        <a:t>com estruturas de embarque e desembarque. Conforme projeto anexo </a:t>
                      </a:r>
                      <a:r>
                        <a:rPr lang="pt-BR" sz="1600" dirty="0">
                          <a:effectLst/>
                          <a:hlinkClick r:id="rId2" action="ppaction://hlinksldjump"/>
                        </a:rPr>
                        <a:t>Slide 40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2025 /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Implantação de 07 (sete) obras de orlas e espaços públicos.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rPr>
                        <a:t>MTUR, CEF</a:t>
                      </a:r>
                      <a:endParaRPr lang="pt-BR" sz="1600" dirty="0">
                        <a:effectLst/>
                      </a:endParaRPr>
                    </a:p>
                    <a:p>
                      <a:pPr algn="just">
                        <a:buNone/>
                      </a:pPr>
                      <a:r>
                        <a:rPr lang="en-GB" sz="1600" dirty="0">
                          <a:effectLst/>
                        </a:rPr>
                        <a:t>BNDES, CAF</a:t>
                      </a:r>
                      <a:endParaRPr lang="pt-BR" sz="1600" dirty="0">
                        <a:effectLst/>
                      </a:endParaRPr>
                    </a:p>
                    <a:p>
                      <a:pPr algn="just">
                        <a:buNone/>
                      </a:pPr>
                      <a:r>
                        <a:rPr lang="en-GB" sz="1600" dirty="0">
                          <a:effectLst/>
                        </a:rPr>
                        <a:t>BRDE, BID</a:t>
                      </a:r>
                      <a:endParaRPr lang="pt-BR" sz="1600" dirty="0">
                        <a:effectLst/>
                      </a:endParaRPr>
                    </a:p>
                    <a:p>
                      <a:pPr algn="just">
                        <a:buNone/>
                      </a:pPr>
                      <a:r>
                        <a:rPr lang="pt-BR" sz="1600" dirty="0">
                          <a:effectLst/>
                        </a:rPr>
                        <a:t>PPPs </a:t>
                      </a:r>
                    </a:p>
                    <a:p>
                      <a:pPr algn="just">
                        <a:buNone/>
                      </a:pPr>
                      <a:r>
                        <a:rPr lang="pt-BR" sz="1600" dirty="0">
                          <a:effectLst/>
                        </a:rPr>
                        <a:t>Emendas Parlamentares</a:t>
                      </a:r>
                    </a:p>
                    <a:p>
                      <a:pPr algn="just">
                        <a:buNone/>
                      </a:pPr>
                      <a:r>
                        <a:rPr lang="pt-BR" sz="1600" dirty="0">
                          <a:effectLst/>
                        </a:rPr>
                        <a:t>Recursos próprios governo e municípios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876659"/>
                  </a:ext>
                </a:extLst>
              </a:tr>
              <a:tr h="510576">
                <a:tc>
                  <a:txBody>
                    <a:bodyPr/>
                    <a:lstStyle/>
                    <a:p>
                      <a:pPr algn="just">
                        <a:buNone/>
                      </a:pPr>
                      <a:r>
                        <a:rPr lang="pt-BR" sz="1600" dirty="0">
                          <a:effectLst/>
                        </a:rPr>
                        <a:t>Manutenção das estradas estaduais e vicinais (municipais)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Recursos próprios dos municípios</a:t>
                      </a:r>
                    </a:p>
                    <a:p>
                      <a:pPr algn="just">
                        <a:buNone/>
                      </a:pPr>
                      <a:r>
                        <a:rPr lang="pt-BR" sz="1600">
                          <a:effectLst/>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1907720430"/>
              </p:ext>
            </p:extLst>
          </p:nvPr>
        </p:nvGraphicFramePr>
        <p:xfrm>
          <a:off x="598026" y="251749"/>
          <a:ext cx="10995948" cy="3549038"/>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694480" y="4321974"/>
            <a:ext cx="11107837" cy="954107"/>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2236516934"/>
              </p:ext>
            </p:extLst>
          </p:nvPr>
        </p:nvGraphicFramePr>
        <p:xfrm>
          <a:off x="256571" y="224228"/>
          <a:ext cx="11678857" cy="6163809"/>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r h="1905202">
                <a:tc>
                  <a:txBody>
                    <a:bodyPr/>
                    <a:lstStyle/>
                    <a:p>
                      <a:pPr algn="just">
                        <a:buNone/>
                      </a:pPr>
                      <a:r>
                        <a:rPr lang="pt-BR" sz="1600" dirty="0">
                          <a:effectLst/>
                          <a:latin typeface="Arial" panose="020B0604020202020204" pitchFamily="34" charset="0"/>
                          <a:cs typeface="Arial" panose="020B0604020202020204" pitchFamily="34" charset="0"/>
                        </a:rPr>
                        <a:t>Implantação de totens 11 (onze) de segurança em área estratégica. </a:t>
                      </a:r>
                      <a:r>
                        <a:rPr lang="pt-BR" sz="1600" b="1" dirty="0">
                          <a:effectLst/>
                          <a:latin typeface="Arial" panose="020B0604020202020204" pitchFamily="34" charset="0"/>
                          <a:cs typeface="Arial" panose="020B0604020202020204" pitchFamily="34" charset="0"/>
                        </a:rPr>
                        <a:t>EM COSTA MARQUES </a:t>
                      </a:r>
                      <a:r>
                        <a:rPr lang="pt-BR" sz="1600" dirty="0">
                          <a:effectLst/>
                          <a:latin typeface="Arial" panose="020B0604020202020204" pitchFamily="34" charset="0"/>
                          <a:cs typeface="Arial" panose="020B0604020202020204" pitchFamily="34" charset="0"/>
                        </a:rPr>
                        <a:t>Conforme projeto </a:t>
                      </a:r>
                      <a:r>
                        <a:rPr lang="pt-BR" sz="1600" dirty="0">
                          <a:effectLst/>
                          <a:latin typeface="Arial" panose="020B0604020202020204" pitchFamily="34" charset="0"/>
                          <a:cs typeface="Arial" panose="020B0604020202020204" pitchFamily="34" charset="0"/>
                          <a:hlinkClick r:id="rId3" action="ppaction://hlinksldjump"/>
                        </a:rPr>
                        <a:t>Slide 53</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Nº de totens instalados no período = 11</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CEF,BNDES</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CAF,BRDE,BID</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highlight>
                            <a:srgbClr val="FFFFFF"/>
                          </a:highlight>
                          <a:latin typeface="Arial" panose="020B0604020202020204" pitchFamily="34" charset="0"/>
                          <a:cs typeface="Arial" panose="020B0604020202020204" pitchFamily="34" charset="0"/>
                        </a:rPr>
                        <a:t>Emendas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474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4215937631"/>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2005044730"/>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a:t>
                      </a:r>
                      <a:r>
                        <a:rPr lang="pt-BR" sz="1600" b="1" dirty="0">
                          <a:effectLst/>
                          <a:latin typeface="Arial" panose="020B0604020202020204" pitchFamily="34" charset="0"/>
                          <a:cs typeface="Arial" panose="020B0604020202020204" pitchFamily="34" charset="0"/>
                        </a:rPr>
                        <a:t>EM COSTA MARQUES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2595851444"/>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EM COSTA MARQUES</a:t>
                      </a:r>
                    </a:p>
                    <a:p>
                      <a:pPr algn="just">
                        <a:spcAft>
                          <a:spcPts val="800"/>
                        </a:spcAf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3091150412"/>
              </p:ext>
            </p:extLst>
          </p:nvPr>
        </p:nvGraphicFramePr>
        <p:xfrm>
          <a:off x="636607" y="234736"/>
          <a:ext cx="10486663" cy="6203332"/>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761202">
                <a:tc>
                  <a:txBody>
                    <a:bodyPr/>
                    <a:lstStyle/>
                    <a:p>
                      <a:pPr algn="just">
                        <a:buNone/>
                      </a:pPr>
                      <a:r>
                        <a:rPr lang="pt-BR" sz="1600" dirty="0">
                          <a:effectLst/>
                          <a:latin typeface="Arial" panose="020B0604020202020204" pitchFamily="34" charset="0"/>
                          <a:cs typeface="Arial" panose="020B0604020202020204" pitchFamily="34" charset="0"/>
                        </a:rPr>
                        <a:t>Implementar o Cama e Café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I</a:t>
                      </a:r>
                      <a:r>
                        <a:rPr lang="pt-BR" sz="1600">
                          <a:effectLst/>
                          <a:latin typeface="Arial" panose="020B0604020202020204" pitchFamily="34" charset="0"/>
                          <a:cs typeface="Arial" panose="020B0604020202020204" pitchFamily="34" charset="0"/>
                        </a:rPr>
                        <a:t>mplantação da metodologia Cama e </a:t>
                      </a:r>
                      <a:br>
                        <a:rPr lang="pt-BR" sz="1600">
                          <a:effectLst/>
                          <a:latin typeface="Arial" panose="020B0604020202020204" pitchFamily="34" charset="0"/>
                          <a:cs typeface="Arial" panose="020B0604020202020204" pitchFamily="34" charset="0"/>
                        </a:rPr>
                      </a:br>
                      <a:r>
                        <a:rPr lang="pt-BR" sz="1600">
                          <a:effectLst/>
                          <a:latin typeface="Arial" panose="020B0604020202020204" pitchFamily="34" charset="0"/>
                          <a:cs typeface="Arial" panose="020B0604020202020204" pitchFamily="34" charset="0"/>
                        </a:rPr>
                        <a:t>Café em 04 localidades.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315535"/>
                  </a:ext>
                </a:extLst>
              </a:tr>
              <a:tr h="809170">
                <a:tc>
                  <a:txBody>
                    <a:bodyPr/>
                    <a:lstStyle/>
                    <a:p>
                      <a:pPr algn="just">
                        <a:buNone/>
                      </a:pPr>
                      <a:r>
                        <a:rPr lang="pt-BR" sz="1600" dirty="0">
                          <a:effectLst/>
                          <a:latin typeface="Arial" panose="020B0604020202020204" pitchFamily="34" charset="0"/>
                          <a:cs typeface="Arial" panose="020B0604020202020204" pitchFamily="34" charset="0"/>
                        </a:rPr>
                        <a:t>Identificação da gastronomia - concurso Prato Típico </a:t>
                      </a:r>
                      <a:r>
                        <a:rPr lang="pt-BR" sz="1600" b="1" dirty="0">
                          <a:effectLst/>
                          <a:latin typeface="Arial" panose="020B0604020202020204" pitchFamily="34" charset="0"/>
                          <a:cs typeface="Arial" panose="020B0604020202020204" pitchFamily="34" charset="0"/>
                        </a:rPr>
                        <a:t>EM COSTA MARQUES</a:t>
                      </a:r>
                      <a:r>
                        <a:rPr lang="pt-BR" sz="1600" dirty="0">
                          <a:effectLst/>
                          <a:latin typeface="Arial" panose="020B0604020202020204" pitchFamily="34" charset="0"/>
                          <a:cs typeface="Arial" panose="020B0604020202020204" pitchFamily="34" charset="0"/>
                        </a:rPr>
                        <a:t>.</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761202">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manifestações culturais, </a:t>
                      </a:r>
                      <a:r>
                        <a:rPr lang="pt-BR" sz="1600" b="1" dirty="0">
                          <a:effectLst/>
                          <a:latin typeface="Arial" panose="020B0604020202020204" pitchFamily="34" charset="0"/>
                          <a:cs typeface="Arial" panose="020B0604020202020204" pitchFamily="34" charset="0"/>
                        </a:rPr>
                        <a:t>EM COSTA MARQUES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6530</TotalTime>
  <Words>4191</Words>
  <Application>Microsoft Office PowerPoint</Application>
  <PresentationFormat>Widescreen</PresentationFormat>
  <Paragraphs>717</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36</cp:revision>
  <dcterms:created xsi:type="dcterms:W3CDTF">2025-01-22T14:15:29Z</dcterms:created>
  <dcterms:modified xsi:type="dcterms:W3CDTF">2025-05-01T15:11:46Z</dcterms:modified>
</cp:coreProperties>
</file>