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69"/>
  </p:notesMasterIdLst>
  <p:sldIdLst>
    <p:sldId id="2561" r:id="rId2"/>
    <p:sldId id="2578" r:id="rId3"/>
    <p:sldId id="2562" r:id="rId4"/>
    <p:sldId id="2600" r:id="rId5"/>
    <p:sldId id="2628" r:id="rId6"/>
    <p:sldId id="2627" r:id="rId7"/>
    <p:sldId id="420" r:id="rId8"/>
    <p:sldId id="421" r:id="rId9"/>
    <p:sldId id="2563" r:id="rId10"/>
    <p:sldId id="2564" r:id="rId11"/>
    <p:sldId id="2580" r:id="rId12"/>
    <p:sldId id="2579" r:id="rId13"/>
    <p:sldId id="2647" r:id="rId14"/>
    <p:sldId id="2646" r:id="rId15"/>
    <p:sldId id="2629" r:id="rId16"/>
    <p:sldId id="2630" r:id="rId17"/>
    <p:sldId id="2635" r:id="rId18"/>
    <p:sldId id="2636" r:id="rId19"/>
    <p:sldId id="2638" r:id="rId20"/>
    <p:sldId id="2639" r:id="rId21"/>
    <p:sldId id="2632" r:id="rId22"/>
    <p:sldId id="2633" r:id="rId23"/>
    <p:sldId id="2641" r:id="rId24"/>
    <p:sldId id="2634" r:id="rId25"/>
    <p:sldId id="2642" r:id="rId26"/>
    <p:sldId id="2643" r:id="rId27"/>
    <p:sldId id="2644" r:id="rId28"/>
    <p:sldId id="2645" r:id="rId29"/>
    <p:sldId id="2649" r:id="rId30"/>
    <p:sldId id="2597" r:id="rId31"/>
    <p:sldId id="2599" r:id="rId32"/>
    <p:sldId id="2591" r:id="rId33"/>
    <p:sldId id="2593" r:id="rId34"/>
    <p:sldId id="2596" r:id="rId35"/>
    <p:sldId id="2665" r:id="rId36"/>
    <p:sldId id="2666" r:id="rId37"/>
    <p:sldId id="2667" r:id="rId38"/>
    <p:sldId id="2598" r:id="rId39"/>
    <p:sldId id="2626" r:id="rId40"/>
    <p:sldId id="2601" r:id="rId41"/>
    <p:sldId id="2618" r:id="rId42"/>
    <p:sldId id="2619" r:id="rId43"/>
    <p:sldId id="2620" r:id="rId44"/>
    <p:sldId id="2621" r:id="rId45"/>
    <p:sldId id="2622" r:id="rId46"/>
    <p:sldId id="2623" r:id="rId47"/>
    <p:sldId id="2624" r:id="rId48"/>
    <p:sldId id="2625" r:id="rId49"/>
    <p:sldId id="2664" r:id="rId50"/>
    <p:sldId id="2662" r:id="rId51"/>
    <p:sldId id="2663" r:id="rId52"/>
    <p:sldId id="2661" r:id="rId53"/>
    <p:sldId id="2660" r:id="rId54"/>
    <p:sldId id="2650" r:id="rId55"/>
    <p:sldId id="2651" r:id="rId56"/>
    <p:sldId id="2652" r:id="rId57"/>
    <p:sldId id="2653" r:id="rId58"/>
    <p:sldId id="2654" r:id="rId59"/>
    <p:sldId id="2655" r:id="rId60"/>
    <p:sldId id="2656" r:id="rId61"/>
    <p:sldId id="2657" r:id="rId62"/>
    <p:sldId id="2658" r:id="rId63"/>
    <p:sldId id="2659" r:id="rId64"/>
    <p:sldId id="262" r:id="rId65"/>
    <p:sldId id="2648" r:id="rId66"/>
    <p:sldId id="263" r:id="rId67"/>
    <p:sldId id="264" r:id="rId6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Estilo Claro 2 - Ênfas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Estilo Médio 3 - Ênfas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629"/>
  </p:normalViewPr>
  <p:slideViewPr>
    <p:cSldViewPr snapToGrid="0">
      <p:cViewPr varScale="1">
        <p:scale>
          <a:sx n="66" d="100"/>
          <a:sy n="66" d="100"/>
        </p:scale>
        <p:origin x="1253"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916666666666665E-2"/>
          <c:y val="4.5478028773235868E-2"/>
          <c:w val="0.95416666666666672"/>
          <c:h val="0.7726098561338206"/>
        </c:manualLayout>
      </c:layout>
      <c:barChart>
        <c:barDir val="col"/>
        <c:grouping val="stack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elete val="1"/>
          </c:dLbls>
          <c:cat>
            <c:strRef>
              <c:f>Planilha1!$E$3:$E$10</c:f>
              <c:strCache>
                <c:ptCount val="8"/>
                <c:pt idx="0">
                  <c:v>Falta Fiscalização</c:v>
                </c:pt>
                <c:pt idx="1">
                  <c:v>Divulgação e Plano de Turismo</c:v>
                </c:pt>
                <c:pt idx="2">
                  <c:v>Investimento Infraestrutura</c:v>
                </c:pt>
                <c:pt idx="3">
                  <c:v>Fechamento da Pesca</c:v>
                </c:pt>
                <c:pt idx="4">
                  <c:v>Formação Profissional</c:v>
                </c:pt>
                <c:pt idx="5">
                  <c:v>Liberação da pesca do Pirarucu</c:v>
                </c:pt>
                <c:pt idx="6">
                  <c:v>Repovoamento do rio Guaporé</c:v>
                </c:pt>
                <c:pt idx="7">
                  <c:v>Falta de voo</c:v>
                </c:pt>
              </c:strCache>
            </c:strRef>
          </c:cat>
          <c:val>
            <c:numRef>
              <c:f>Planilha1!$F$3:$F$10</c:f>
              <c:numCache>
                <c:formatCode>General</c:formatCode>
                <c:ptCount val="8"/>
                <c:pt idx="0">
                  <c:v>24</c:v>
                </c:pt>
                <c:pt idx="1">
                  <c:v>21</c:v>
                </c:pt>
                <c:pt idx="2">
                  <c:v>10</c:v>
                </c:pt>
                <c:pt idx="3">
                  <c:v>9</c:v>
                </c:pt>
                <c:pt idx="4">
                  <c:v>5</c:v>
                </c:pt>
                <c:pt idx="5">
                  <c:v>2</c:v>
                </c:pt>
                <c:pt idx="6">
                  <c:v>2</c:v>
                </c:pt>
                <c:pt idx="7">
                  <c:v>1</c:v>
                </c:pt>
              </c:numCache>
            </c:numRef>
          </c:val>
          <c:extLst>
            <c:ext xmlns:c16="http://schemas.microsoft.com/office/drawing/2014/chart" uri="{C3380CC4-5D6E-409C-BE32-E72D297353CC}">
              <c16:uniqueId val="{00000000-8FE9-420D-A060-ECCCE8352AC3}"/>
            </c:ext>
          </c:extLst>
        </c:ser>
        <c:dLbls>
          <c:dLblPos val="ctr"/>
          <c:showLegendKey val="0"/>
          <c:showVal val="1"/>
          <c:showCatName val="0"/>
          <c:showSerName val="0"/>
          <c:showPercent val="0"/>
          <c:showBubbleSize val="0"/>
        </c:dLbls>
        <c:gapWidth val="150"/>
        <c:overlap val="100"/>
        <c:axId val="430543743"/>
        <c:axId val="430544703"/>
      </c:barChart>
      <c:catAx>
        <c:axId val="430543743"/>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pt-BR"/>
          </a:p>
        </c:txPr>
        <c:crossAx val="430544703"/>
        <c:crosses val="autoZero"/>
        <c:auto val="1"/>
        <c:lblAlgn val="ctr"/>
        <c:lblOffset val="100"/>
        <c:noMultiLvlLbl val="0"/>
      </c:catAx>
      <c:valAx>
        <c:axId val="4305447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430543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t-B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D0FEF-5279-4D26-AB41-9484C946D744}"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A30E83F0-B01F-4494-8B14-F6F17F57D786}">
      <dgm:prSet custT="1"/>
      <dgm:spPr/>
      <dgm:t>
        <a:bodyPr/>
        <a:lstStyle/>
        <a:p>
          <a:pPr>
            <a:lnSpc>
              <a:spcPct val="100000"/>
            </a:lnSpc>
          </a:pPr>
          <a:r>
            <a:rPr lang="pt-BR" sz="2000" b="1" dirty="0"/>
            <a:t>Regulamentação Eficaz - </a:t>
          </a:r>
          <a:r>
            <a:rPr lang="pt-BR" sz="2000" dirty="0"/>
            <a:t>Implementação de políticas mais robustas para garantir a sustentabilidade a longo prazo das práticas de pesca.</a:t>
          </a:r>
          <a:endParaRPr lang="en-US" sz="2000" dirty="0"/>
        </a:p>
      </dgm:t>
    </dgm:pt>
    <dgm:pt modelId="{C7967E88-FCD1-4428-AFE8-0A648D9139C5}" type="parTrans" cxnId="{669D477A-A444-41C8-9ED9-8189139125FA}">
      <dgm:prSet/>
      <dgm:spPr/>
      <dgm:t>
        <a:bodyPr/>
        <a:lstStyle/>
        <a:p>
          <a:endParaRPr lang="en-US" sz="2000"/>
        </a:p>
      </dgm:t>
    </dgm:pt>
    <dgm:pt modelId="{FF087D24-4DFA-4D61-92D0-6FB9B7D7E96B}" type="sibTrans" cxnId="{669D477A-A444-41C8-9ED9-8189139125FA}">
      <dgm:prSet/>
      <dgm:spPr/>
      <dgm:t>
        <a:bodyPr/>
        <a:lstStyle/>
        <a:p>
          <a:endParaRPr lang="en-US" sz="2000"/>
        </a:p>
      </dgm:t>
    </dgm:pt>
    <dgm:pt modelId="{6AC679B1-9FD7-4412-8B46-442AB245518F}">
      <dgm:prSet custT="1"/>
      <dgm:spPr/>
      <dgm:t>
        <a:bodyPr/>
        <a:lstStyle/>
        <a:p>
          <a:pPr>
            <a:lnSpc>
              <a:spcPct val="100000"/>
            </a:lnSpc>
          </a:pPr>
          <a:r>
            <a:rPr lang="pt-BR" sz="2000" b="1"/>
            <a:t>Capacitação Local - </a:t>
          </a:r>
          <a:r>
            <a:rPr lang="pt-BR" sz="2000"/>
            <a:t>Treinamento de pescadores, monitores de pesca e comunidades para atender às demandas do turismo sustentável.</a:t>
          </a:r>
          <a:endParaRPr lang="en-US" sz="2000"/>
        </a:p>
      </dgm:t>
    </dgm:pt>
    <dgm:pt modelId="{68CB418C-08D0-4165-8977-19234C49BB66}" type="parTrans" cxnId="{89E2C45C-9A10-4929-BD9B-140F794BB546}">
      <dgm:prSet/>
      <dgm:spPr/>
      <dgm:t>
        <a:bodyPr/>
        <a:lstStyle/>
        <a:p>
          <a:endParaRPr lang="en-US" sz="2000"/>
        </a:p>
      </dgm:t>
    </dgm:pt>
    <dgm:pt modelId="{9C427004-CE46-478E-B957-B132C1D53A3D}" type="sibTrans" cxnId="{89E2C45C-9A10-4929-BD9B-140F794BB546}">
      <dgm:prSet/>
      <dgm:spPr/>
      <dgm:t>
        <a:bodyPr/>
        <a:lstStyle/>
        <a:p>
          <a:endParaRPr lang="en-US" sz="2000"/>
        </a:p>
      </dgm:t>
    </dgm:pt>
    <dgm:pt modelId="{289CC94F-D5C0-48C7-B5BE-585D86A45F44}">
      <dgm:prSet custT="1"/>
      <dgm:spPr/>
      <dgm:t>
        <a:bodyPr/>
        <a:lstStyle/>
        <a:p>
          <a:pPr>
            <a:lnSpc>
              <a:spcPct val="100000"/>
            </a:lnSpc>
          </a:pPr>
          <a:r>
            <a:rPr lang="pt-BR" sz="2000" b="1"/>
            <a:t>Tecnologias Avançadas - </a:t>
          </a:r>
          <a:r>
            <a:rPr lang="pt-BR" sz="2000"/>
            <a:t>Integração de drones e sensores aquáticos para melhorar o monitoramento, a fiscalização e a gestão dos recursos pesqueiros.</a:t>
          </a:r>
          <a:endParaRPr lang="en-US" sz="2000"/>
        </a:p>
      </dgm:t>
    </dgm:pt>
    <dgm:pt modelId="{B2257433-3C42-4D76-AD0E-B781BD1D7DCA}" type="parTrans" cxnId="{E03132E3-B1FC-4D67-8BAD-DFA291DCBBA7}">
      <dgm:prSet/>
      <dgm:spPr/>
      <dgm:t>
        <a:bodyPr/>
        <a:lstStyle/>
        <a:p>
          <a:endParaRPr lang="en-US" sz="2000"/>
        </a:p>
      </dgm:t>
    </dgm:pt>
    <dgm:pt modelId="{074F15F4-16EC-48D6-9291-977898D7EBB6}" type="sibTrans" cxnId="{E03132E3-B1FC-4D67-8BAD-DFA291DCBBA7}">
      <dgm:prSet/>
      <dgm:spPr/>
      <dgm:t>
        <a:bodyPr/>
        <a:lstStyle/>
        <a:p>
          <a:endParaRPr lang="en-US" sz="2000"/>
        </a:p>
      </dgm:t>
    </dgm:pt>
    <dgm:pt modelId="{29BE5CDE-1A45-4AB8-9FB7-D502D69F929C}">
      <dgm:prSet custT="1"/>
      <dgm:spPr/>
      <dgm:t>
        <a:bodyPr/>
        <a:lstStyle/>
        <a:p>
          <a:pPr>
            <a:lnSpc>
              <a:spcPct val="100000"/>
            </a:lnSpc>
          </a:pPr>
          <a:r>
            <a:rPr lang="pt-BR" sz="2000" b="1"/>
            <a:t>Educação Ambiental - </a:t>
          </a:r>
          <a:r>
            <a:rPr lang="pt-BR" sz="2000"/>
            <a:t>Maior ênfase na conscientização de turistas e comunidades locais sobre a importância da pesca sustentável.</a:t>
          </a:r>
          <a:endParaRPr lang="en-US" sz="2000"/>
        </a:p>
      </dgm:t>
    </dgm:pt>
    <dgm:pt modelId="{22544F54-DE33-42B4-8B85-550521887BAC}" type="parTrans" cxnId="{BEC073AF-1459-4604-ABDE-DA3D145B7F55}">
      <dgm:prSet/>
      <dgm:spPr/>
      <dgm:t>
        <a:bodyPr/>
        <a:lstStyle/>
        <a:p>
          <a:endParaRPr lang="en-US" sz="2000"/>
        </a:p>
      </dgm:t>
    </dgm:pt>
    <dgm:pt modelId="{220BCFC2-DD89-4175-9120-5E91973814D9}" type="sibTrans" cxnId="{BEC073AF-1459-4604-ABDE-DA3D145B7F55}">
      <dgm:prSet/>
      <dgm:spPr/>
      <dgm:t>
        <a:bodyPr/>
        <a:lstStyle/>
        <a:p>
          <a:endParaRPr lang="en-US" sz="2000"/>
        </a:p>
      </dgm:t>
    </dgm:pt>
    <dgm:pt modelId="{2A361533-0B94-4590-88D7-9B3BC56CB399}" type="pres">
      <dgm:prSet presAssocID="{001D0FEF-5279-4D26-AB41-9484C946D744}" presName="root" presStyleCnt="0">
        <dgm:presLayoutVars>
          <dgm:dir/>
          <dgm:resizeHandles val="exact"/>
        </dgm:presLayoutVars>
      </dgm:prSet>
      <dgm:spPr/>
    </dgm:pt>
    <dgm:pt modelId="{6DF21DA4-8C89-4052-8CC6-8B3E75DCA74D}" type="pres">
      <dgm:prSet presAssocID="{A30E83F0-B01F-4494-8B14-F6F17F57D786}" presName="compNode" presStyleCnt="0"/>
      <dgm:spPr/>
    </dgm:pt>
    <dgm:pt modelId="{C38512AB-123C-40D2-B792-838DEB08E5EF}" type="pres">
      <dgm:prSet presAssocID="{A30E83F0-B01F-4494-8B14-F6F17F57D78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scaria"/>
        </a:ext>
      </dgm:extLst>
    </dgm:pt>
    <dgm:pt modelId="{F8A4BACA-799E-467A-95AD-2002B310B527}" type="pres">
      <dgm:prSet presAssocID="{A30E83F0-B01F-4494-8B14-F6F17F57D786}" presName="spaceRect" presStyleCnt="0"/>
      <dgm:spPr/>
    </dgm:pt>
    <dgm:pt modelId="{31FB8130-C127-4B6B-ACF4-5A3C4FBEE4BF}" type="pres">
      <dgm:prSet presAssocID="{A30E83F0-B01F-4494-8B14-F6F17F57D786}" presName="textRect" presStyleLbl="revTx" presStyleIdx="0" presStyleCnt="4">
        <dgm:presLayoutVars>
          <dgm:chMax val="1"/>
          <dgm:chPref val="1"/>
        </dgm:presLayoutVars>
      </dgm:prSet>
      <dgm:spPr/>
    </dgm:pt>
    <dgm:pt modelId="{3F653E36-39D4-49AF-B105-E32B97622BC4}" type="pres">
      <dgm:prSet presAssocID="{FF087D24-4DFA-4D61-92D0-6FB9B7D7E96B}" presName="sibTrans" presStyleCnt="0"/>
      <dgm:spPr/>
    </dgm:pt>
    <dgm:pt modelId="{42DD1B6B-24C1-485E-B580-6A45A2AE8FD5}" type="pres">
      <dgm:prSet presAssocID="{6AC679B1-9FD7-4412-8B46-442AB245518F}" presName="compNode" presStyleCnt="0"/>
      <dgm:spPr/>
    </dgm:pt>
    <dgm:pt modelId="{12264E82-96F4-4B05-B341-A447215392F3}" type="pres">
      <dgm:prSet presAssocID="{6AC679B1-9FD7-4412-8B46-442AB245518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ixe"/>
        </a:ext>
      </dgm:extLst>
    </dgm:pt>
    <dgm:pt modelId="{2FB580DB-ACF0-46E0-9535-832DBB689E71}" type="pres">
      <dgm:prSet presAssocID="{6AC679B1-9FD7-4412-8B46-442AB245518F}" presName="spaceRect" presStyleCnt="0"/>
      <dgm:spPr/>
    </dgm:pt>
    <dgm:pt modelId="{609A9AE2-0C39-49BF-9945-C30919C6F139}" type="pres">
      <dgm:prSet presAssocID="{6AC679B1-9FD7-4412-8B46-442AB245518F}" presName="textRect" presStyleLbl="revTx" presStyleIdx="1" presStyleCnt="4">
        <dgm:presLayoutVars>
          <dgm:chMax val="1"/>
          <dgm:chPref val="1"/>
        </dgm:presLayoutVars>
      </dgm:prSet>
      <dgm:spPr/>
    </dgm:pt>
    <dgm:pt modelId="{943D510D-811D-45D3-8028-B27059AC5DAA}" type="pres">
      <dgm:prSet presAssocID="{9C427004-CE46-478E-B957-B132C1D53A3D}" presName="sibTrans" presStyleCnt="0"/>
      <dgm:spPr/>
    </dgm:pt>
    <dgm:pt modelId="{0DAA064E-14E4-4D09-A9C7-C09924190E47}" type="pres">
      <dgm:prSet presAssocID="{289CC94F-D5C0-48C7-B5BE-585D86A45F44}" presName="compNode" presStyleCnt="0"/>
      <dgm:spPr/>
    </dgm:pt>
    <dgm:pt modelId="{E157B3E7-07BF-4B12-B150-3577C6DEDD7D}" type="pres">
      <dgm:prSet presAssocID="{289CC94F-D5C0-48C7-B5BE-585D86A45F4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ô"/>
        </a:ext>
      </dgm:extLst>
    </dgm:pt>
    <dgm:pt modelId="{F739F131-428B-487D-91BE-76DA93C25389}" type="pres">
      <dgm:prSet presAssocID="{289CC94F-D5C0-48C7-B5BE-585D86A45F44}" presName="spaceRect" presStyleCnt="0"/>
      <dgm:spPr/>
    </dgm:pt>
    <dgm:pt modelId="{F8CDA65C-1EBE-42BD-8769-5CF66D2D6984}" type="pres">
      <dgm:prSet presAssocID="{289CC94F-D5C0-48C7-B5BE-585D86A45F44}" presName="textRect" presStyleLbl="revTx" presStyleIdx="2" presStyleCnt="4">
        <dgm:presLayoutVars>
          <dgm:chMax val="1"/>
          <dgm:chPref val="1"/>
        </dgm:presLayoutVars>
      </dgm:prSet>
      <dgm:spPr/>
    </dgm:pt>
    <dgm:pt modelId="{9C13A48A-11B0-4156-B225-1CC7DBF46C0D}" type="pres">
      <dgm:prSet presAssocID="{074F15F4-16EC-48D6-9291-977898D7EBB6}" presName="sibTrans" presStyleCnt="0"/>
      <dgm:spPr/>
    </dgm:pt>
    <dgm:pt modelId="{E4A804FE-5766-49E5-B9C9-73A0985182ED}" type="pres">
      <dgm:prSet presAssocID="{29BE5CDE-1A45-4AB8-9FB7-D502D69F929C}" presName="compNode" presStyleCnt="0"/>
      <dgm:spPr/>
    </dgm:pt>
    <dgm:pt modelId="{DF5D4A69-CB08-45E7-A652-4D9465186E94}" type="pres">
      <dgm:prSet presAssocID="{29BE5CDE-1A45-4AB8-9FB7-D502D69F929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cador"/>
        </a:ext>
      </dgm:extLst>
    </dgm:pt>
    <dgm:pt modelId="{1E2AB446-9B07-486B-9498-C0A0C3FE3C69}" type="pres">
      <dgm:prSet presAssocID="{29BE5CDE-1A45-4AB8-9FB7-D502D69F929C}" presName="spaceRect" presStyleCnt="0"/>
      <dgm:spPr/>
    </dgm:pt>
    <dgm:pt modelId="{8ACF6DD7-F21C-4271-80D7-59AA597CE709}" type="pres">
      <dgm:prSet presAssocID="{29BE5CDE-1A45-4AB8-9FB7-D502D69F929C}" presName="textRect" presStyleLbl="revTx" presStyleIdx="3" presStyleCnt="4">
        <dgm:presLayoutVars>
          <dgm:chMax val="1"/>
          <dgm:chPref val="1"/>
        </dgm:presLayoutVars>
      </dgm:prSet>
      <dgm:spPr/>
    </dgm:pt>
  </dgm:ptLst>
  <dgm:cxnLst>
    <dgm:cxn modelId="{D9B50024-205D-402B-ABD0-2764FCE8251D}" type="presOf" srcId="{A30E83F0-B01F-4494-8B14-F6F17F57D786}" destId="{31FB8130-C127-4B6B-ACF4-5A3C4FBEE4BF}" srcOrd="0" destOrd="0" presId="urn:microsoft.com/office/officeart/2018/2/layout/IconLabelList"/>
    <dgm:cxn modelId="{89E2C45C-9A10-4929-BD9B-140F794BB546}" srcId="{001D0FEF-5279-4D26-AB41-9484C946D744}" destId="{6AC679B1-9FD7-4412-8B46-442AB245518F}" srcOrd="1" destOrd="0" parTransId="{68CB418C-08D0-4165-8977-19234C49BB66}" sibTransId="{9C427004-CE46-478E-B957-B132C1D53A3D}"/>
    <dgm:cxn modelId="{62850044-30FD-4470-A18A-EFBD22393104}" type="presOf" srcId="{001D0FEF-5279-4D26-AB41-9484C946D744}" destId="{2A361533-0B94-4590-88D7-9B3BC56CB399}" srcOrd="0" destOrd="0" presId="urn:microsoft.com/office/officeart/2018/2/layout/IconLabelList"/>
    <dgm:cxn modelId="{669D477A-A444-41C8-9ED9-8189139125FA}" srcId="{001D0FEF-5279-4D26-AB41-9484C946D744}" destId="{A30E83F0-B01F-4494-8B14-F6F17F57D786}" srcOrd="0" destOrd="0" parTransId="{C7967E88-FCD1-4428-AFE8-0A648D9139C5}" sibTransId="{FF087D24-4DFA-4D61-92D0-6FB9B7D7E96B}"/>
    <dgm:cxn modelId="{6FD7C197-15AE-4443-A42A-4DD6566A2D69}" type="presOf" srcId="{6AC679B1-9FD7-4412-8B46-442AB245518F}" destId="{609A9AE2-0C39-49BF-9945-C30919C6F139}" srcOrd="0" destOrd="0" presId="urn:microsoft.com/office/officeart/2018/2/layout/IconLabelList"/>
    <dgm:cxn modelId="{BEC073AF-1459-4604-ABDE-DA3D145B7F55}" srcId="{001D0FEF-5279-4D26-AB41-9484C946D744}" destId="{29BE5CDE-1A45-4AB8-9FB7-D502D69F929C}" srcOrd="3" destOrd="0" parTransId="{22544F54-DE33-42B4-8B85-550521887BAC}" sibTransId="{220BCFC2-DD89-4175-9120-5E91973814D9}"/>
    <dgm:cxn modelId="{751229C8-93C1-4E6D-B2B4-8D568EAD85E6}" type="presOf" srcId="{289CC94F-D5C0-48C7-B5BE-585D86A45F44}" destId="{F8CDA65C-1EBE-42BD-8769-5CF66D2D6984}" srcOrd="0" destOrd="0" presId="urn:microsoft.com/office/officeart/2018/2/layout/IconLabelList"/>
    <dgm:cxn modelId="{D0B1DAD0-C417-4689-9329-0746D06CE36F}" type="presOf" srcId="{29BE5CDE-1A45-4AB8-9FB7-D502D69F929C}" destId="{8ACF6DD7-F21C-4271-80D7-59AA597CE709}" srcOrd="0" destOrd="0" presId="urn:microsoft.com/office/officeart/2018/2/layout/IconLabelList"/>
    <dgm:cxn modelId="{E03132E3-B1FC-4D67-8BAD-DFA291DCBBA7}" srcId="{001D0FEF-5279-4D26-AB41-9484C946D744}" destId="{289CC94F-D5C0-48C7-B5BE-585D86A45F44}" srcOrd="2" destOrd="0" parTransId="{B2257433-3C42-4D76-AD0E-B781BD1D7DCA}" sibTransId="{074F15F4-16EC-48D6-9291-977898D7EBB6}"/>
    <dgm:cxn modelId="{953457A9-A9FA-4AF1-B13A-075752CAE13F}" type="presParOf" srcId="{2A361533-0B94-4590-88D7-9B3BC56CB399}" destId="{6DF21DA4-8C89-4052-8CC6-8B3E75DCA74D}" srcOrd="0" destOrd="0" presId="urn:microsoft.com/office/officeart/2018/2/layout/IconLabelList"/>
    <dgm:cxn modelId="{14B4149E-5EB0-468D-A5C8-8A312D4756C7}" type="presParOf" srcId="{6DF21DA4-8C89-4052-8CC6-8B3E75DCA74D}" destId="{C38512AB-123C-40D2-B792-838DEB08E5EF}" srcOrd="0" destOrd="0" presId="urn:microsoft.com/office/officeart/2018/2/layout/IconLabelList"/>
    <dgm:cxn modelId="{8F449358-7400-41C0-B050-D51C1496DE66}" type="presParOf" srcId="{6DF21DA4-8C89-4052-8CC6-8B3E75DCA74D}" destId="{F8A4BACA-799E-467A-95AD-2002B310B527}" srcOrd="1" destOrd="0" presId="urn:microsoft.com/office/officeart/2018/2/layout/IconLabelList"/>
    <dgm:cxn modelId="{6EFD184A-FCEE-4865-9911-E580A76554F5}" type="presParOf" srcId="{6DF21DA4-8C89-4052-8CC6-8B3E75DCA74D}" destId="{31FB8130-C127-4B6B-ACF4-5A3C4FBEE4BF}" srcOrd="2" destOrd="0" presId="urn:microsoft.com/office/officeart/2018/2/layout/IconLabelList"/>
    <dgm:cxn modelId="{B2D59B7B-1DCE-4B49-8B1B-D430195A1120}" type="presParOf" srcId="{2A361533-0B94-4590-88D7-9B3BC56CB399}" destId="{3F653E36-39D4-49AF-B105-E32B97622BC4}" srcOrd="1" destOrd="0" presId="urn:microsoft.com/office/officeart/2018/2/layout/IconLabelList"/>
    <dgm:cxn modelId="{52A22029-6C5F-4B0A-AD95-7238C3BEADCD}" type="presParOf" srcId="{2A361533-0B94-4590-88D7-9B3BC56CB399}" destId="{42DD1B6B-24C1-485E-B580-6A45A2AE8FD5}" srcOrd="2" destOrd="0" presId="urn:microsoft.com/office/officeart/2018/2/layout/IconLabelList"/>
    <dgm:cxn modelId="{043C4A51-7687-47C8-8E29-FFFD820B3CCE}" type="presParOf" srcId="{42DD1B6B-24C1-485E-B580-6A45A2AE8FD5}" destId="{12264E82-96F4-4B05-B341-A447215392F3}" srcOrd="0" destOrd="0" presId="urn:microsoft.com/office/officeart/2018/2/layout/IconLabelList"/>
    <dgm:cxn modelId="{81EA2F5D-A755-4854-80FD-C2753BE90E46}" type="presParOf" srcId="{42DD1B6B-24C1-485E-B580-6A45A2AE8FD5}" destId="{2FB580DB-ACF0-46E0-9535-832DBB689E71}" srcOrd="1" destOrd="0" presId="urn:microsoft.com/office/officeart/2018/2/layout/IconLabelList"/>
    <dgm:cxn modelId="{133BD073-BC9B-4B1C-9796-4543CB424372}" type="presParOf" srcId="{42DD1B6B-24C1-485E-B580-6A45A2AE8FD5}" destId="{609A9AE2-0C39-49BF-9945-C30919C6F139}" srcOrd="2" destOrd="0" presId="urn:microsoft.com/office/officeart/2018/2/layout/IconLabelList"/>
    <dgm:cxn modelId="{280DE42E-7276-4868-8A1B-359BBA256A8B}" type="presParOf" srcId="{2A361533-0B94-4590-88D7-9B3BC56CB399}" destId="{943D510D-811D-45D3-8028-B27059AC5DAA}" srcOrd="3" destOrd="0" presId="urn:microsoft.com/office/officeart/2018/2/layout/IconLabelList"/>
    <dgm:cxn modelId="{7A9DEA2C-5036-4030-A091-4B1AF3304271}" type="presParOf" srcId="{2A361533-0B94-4590-88D7-9B3BC56CB399}" destId="{0DAA064E-14E4-4D09-A9C7-C09924190E47}" srcOrd="4" destOrd="0" presId="urn:microsoft.com/office/officeart/2018/2/layout/IconLabelList"/>
    <dgm:cxn modelId="{26D3B8E9-28EA-4C7F-A2E3-0E482A5DBB0D}" type="presParOf" srcId="{0DAA064E-14E4-4D09-A9C7-C09924190E47}" destId="{E157B3E7-07BF-4B12-B150-3577C6DEDD7D}" srcOrd="0" destOrd="0" presId="urn:microsoft.com/office/officeart/2018/2/layout/IconLabelList"/>
    <dgm:cxn modelId="{25A7B682-1F86-4B67-9FFE-2655B5871260}" type="presParOf" srcId="{0DAA064E-14E4-4D09-A9C7-C09924190E47}" destId="{F739F131-428B-487D-91BE-76DA93C25389}" srcOrd="1" destOrd="0" presId="urn:microsoft.com/office/officeart/2018/2/layout/IconLabelList"/>
    <dgm:cxn modelId="{5636F841-DDE7-4386-8D7F-4EB4DC0F14E5}" type="presParOf" srcId="{0DAA064E-14E4-4D09-A9C7-C09924190E47}" destId="{F8CDA65C-1EBE-42BD-8769-5CF66D2D6984}" srcOrd="2" destOrd="0" presId="urn:microsoft.com/office/officeart/2018/2/layout/IconLabelList"/>
    <dgm:cxn modelId="{30AAABEA-CFBD-49D9-BC55-0F171896869C}" type="presParOf" srcId="{2A361533-0B94-4590-88D7-9B3BC56CB399}" destId="{9C13A48A-11B0-4156-B225-1CC7DBF46C0D}" srcOrd="5" destOrd="0" presId="urn:microsoft.com/office/officeart/2018/2/layout/IconLabelList"/>
    <dgm:cxn modelId="{1D0E9794-C91D-482B-B63A-584FB96ACC3F}" type="presParOf" srcId="{2A361533-0B94-4590-88D7-9B3BC56CB399}" destId="{E4A804FE-5766-49E5-B9C9-73A0985182ED}" srcOrd="6" destOrd="0" presId="urn:microsoft.com/office/officeart/2018/2/layout/IconLabelList"/>
    <dgm:cxn modelId="{7DAF5156-BB60-40EB-909B-51B68EB54461}" type="presParOf" srcId="{E4A804FE-5766-49E5-B9C9-73A0985182ED}" destId="{DF5D4A69-CB08-45E7-A652-4D9465186E94}" srcOrd="0" destOrd="0" presId="urn:microsoft.com/office/officeart/2018/2/layout/IconLabelList"/>
    <dgm:cxn modelId="{1F8A992C-9C9F-4E64-B9A1-A8F50CDF878C}" type="presParOf" srcId="{E4A804FE-5766-49E5-B9C9-73A0985182ED}" destId="{1E2AB446-9B07-486B-9498-C0A0C3FE3C69}" srcOrd="1" destOrd="0" presId="urn:microsoft.com/office/officeart/2018/2/layout/IconLabelList"/>
    <dgm:cxn modelId="{10B2F0C7-6546-4944-BE07-16A77A07AEFD}" type="presParOf" srcId="{E4A804FE-5766-49E5-B9C9-73A0985182ED}" destId="{8ACF6DD7-F21C-4271-80D7-59AA597CE70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custT="1"/>
      <dgm:spPr/>
      <dgm:t>
        <a:bodyPr/>
        <a:lstStyle/>
        <a:p>
          <a:r>
            <a:rPr lang="pt-BR" sz="6300" dirty="0"/>
            <a:t>Cenário Otimista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Atingir 20.000 turistas na temporada 2029/2030</a:t>
          </a:r>
          <a:r>
            <a:rPr lang="pt-BR" dirty="0">
              <a:solidFill>
                <a:srgbClr val="000000"/>
              </a:solidFill>
              <a:effectLst/>
              <a:latin typeface="Noto Sans Symbols"/>
              <a:ea typeface="Noto Sans Symbols"/>
              <a:cs typeface="Noto Sans Symbols"/>
            </a:rPr>
            <a:t>: Alinhado com as </a:t>
          </a:r>
          <a:r>
            <a:rPr lang="pt-BR" dirty="0">
              <a:effectLst/>
              <a:latin typeface="Noto Sans Symbols"/>
              <a:ea typeface="Noto Sans Symbols"/>
              <a:cs typeface="Noto Sans Symbols"/>
            </a:rPr>
            <a:t>informações </a:t>
          </a:r>
          <a:r>
            <a:rPr lang="pt-BR" dirty="0">
              <a:solidFill>
                <a:srgbClr val="000000"/>
              </a:solidFill>
              <a:effectLst/>
              <a:latin typeface="Noto Sans Symbols"/>
              <a:ea typeface="Noto Sans Symbols"/>
              <a:cs typeface="Noto Sans Symbols"/>
            </a:rPr>
            <a:t>observadas </a:t>
          </a:r>
          <a:r>
            <a:rPr lang="pt-BR" dirty="0">
              <a:effectLst/>
              <a:latin typeface="Noto Sans Symbols"/>
              <a:ea typeface="Noto Sans Symbols"/>
              <a:cs typeface="Noto Sans Symbols"/>
            </a:rPr>
            <a:t>no estado do Amazonas;</a:t>
          </a:r>
          <a:r>
            <a:rPr lang="pt-BR" dirty="0">
              <a:solidFill>
                <a:srgbClr val="5B9BD5"/>
              </a:solidFill>
              <a:effectLst/>
              <a:latin typeface="Noto Sans Symbols"/>
              <a:ea typeface="Noto Sans Symbols"/>
              <a:cs typeface="Noto Sans Symbols"/>
            </a:rPr>
            <a:t>.</a:t>
          </a:r>
          <a:endParaRPr lang="pt-BR"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dgm:spPr/>
      <dgm:t>
        <a:bodyPr/>
        <a:lstStyle/>
        <a:p>
          <a:pPr>
            <a:buFont typeface="Arial" panose="020B0604020202020204" pitchFamily="34" charset="0"/>
            <a:buChar char="●"/>
          </a:pPr>
          <a:r>
            <a:rPr lang="pt-BR" b="1" dirty="0">
              <a:effectLst/>
              <a:latin typeface="Noto Sans Symbols"/>
              <a:ea typeface="Noto Sans Symbols"/>
              <a:cs typeface="Noto Sans Symbols"/>
            </a:rPr>
            <a:t>Gerar movimentação financeira em torno de 120 milhões de reais: </a:t>
          </a:r>
          <a:r>
            <a:rPr lang="pt-BR" dirty="0">
              <a:effectLst/>
              <a:latin typeface="Noto Sans Symbols"/>
              <a:ea typeface="Noto Sans Symbols"/>
              <a:cs typeface="Noto Sans Symbols"/>
            </a:rPr>
            <a:t>movimentação direta e indireta</a:t>
          </a:r>
          <a:endParaRPr lang="pt-BR"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dgm:spPr/>
    </dgm:pt>
    <dgm:pt modelId="{D37BDE65-B244-4B72-8339-68CFF35E4DBE}" type="pres">
      <dgm:prSet presAssocID="{85E7CA5F-6D09-4C3F-A0D7-18B2600E2CD7}" presName="parTrans" presStyleLbl="sibTrans2D1" presStyleIdx="0" presStyleCnt="2"/>
      <dgm:spPr/>
    </dgm:pt>
    <dgm:pt modelId="{0D9BB1C3-29B8-4248-A873-5EDB09AB83DC}" type="pres">
      <dgm:prSet presAssocID="{D2E3E0B0-8343-4F07-9463-0B54E07561D2}" presName="child" presStyleLbl="alignAccFollowNode1" presStyleIdx="0" presStyleCnt="2">
        <dgm:presLayoutVars>
          <dgm:chMax val="0"/>
          <dgm:bulletEnabled val="1"/>
        </dgm:presLayoutVars>
      </dgm:prSet>
      <dgm:spPr/>
    </dgm:pt>
    <dgm:pt modelId="{A9ECF62E-3875-4E7E-AEF9-497C173F3E12}" type="pres">
      <dgm:prSet presAssocID="{70546C00-2C6F-4371-BF91-E1EBD913C7B3}" presName="sibTrans" presStyleLbl="sibTrans2D1" presStyleIdx="1" presStyleCnt="2"/>
      <dgm:spPr/>
    </dgm:pt>
    <dgm:pt modelId="{2578E477-52D6-4371-BB39-708F39D0AE2F}" type="pres">
      <dgm:prSet presAssocID="{48018C44-FD16-49F7-9E9B-394701CEF400}" presName="child" presStyleLbl="alignAccFollowNode1" presStyleIdx="1" presStyleCnt="2">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FA998ACE-7ED5-435F-97F3-77B89F15601D}" type="presOf" srcId="{70546C00-2C6F-4371-BF91-E1EBD913C7B3}" destId="{A9ECF62E-3875-4E7E-AEF9-497C173F3E12}"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9C5DBEB9-A1C9-4A5B-8C7E-BD340B97FFF6}">
      <dgm:prSet phldrT="[Texto]" custT="1"/>
      <dgm:spPr/>
      <dgm:t>
        <a:bodyPr/>
        <a:lstStyle/>
        <a:p>
          <a:r>
            <a:rPr lang="pt-BR" sz="5400" dirty="0"/>
            <a:t>Cenário Pessimista</a:t>
          </a:r>
        </a:p>
      </dgm:t>
    </dgm:pt>
    <dgm:pt modelId="{17E6459A-A8AD-4328-9197-B108DC8E9E4C}" type="parTrans" cxnId="{6708700A-E2EE-4689-8A16-ED0C9E70B1FA}">
      <dgm:prSet/>
      <dgm:spPr/>
      <dgm:t>
        <a:bodyPr/>
        <a:lstStyle/>
        <a:p>
          <a:endParaRPr lang="pt-BR"/>
        </a:p>
      </dgm:t>
    </dgm:pt>
    <dgm:pt modelId="{57AE0C0A-AC06-4260-958B-C9ED2E7EF014}" type="sibTrans" cxnId="{6708700A-E2EE-4689-8A16-ED0C9E70B1FA}">
      <dgm:prSet/>
      <dgm:spPr/>
      <dgm:t>
        <a:bodyPr/>
        <a:lstStyle/>
        <a:p>
          <a:endParaRPr lang="pt-BR"/>
        </a:p>
      </dgm:t>
    </dgm:pt>
    <dgm:pt modelId="{3A71A5F5-2EC9-4FA5-A763-6266302207A4}">
      <dgm:prSet/>
      <dgm:spPr/>
      <dgm:t>
        <a:bodyPr/>
        <a:lstStyle/>
        <a:p>
          <a:pPr>
            <a:buFont typeface="Arial" panose="020B0604020202020204" pitchFamily="34" charset="0"/>
            <a:buChar char="●"/>
          </a:pPr>
          <a:r>
            <a:rPr lang="pt-BR" b="0" dirty="0"/>
            <a:t>Extinção de Rondônia no mercado nacional como destino de pesca esportiva;</a:t>
          </a:r>
        </a:p>
      </dgm:t>
    </dgm:pt>
    <dgm:pt modelId="{51A43D00-20B5-4B05-B098-EA0E1D11BD0B}" type="parTrans" cxnId="{89197D62-61B7-44CD-9A93-1AF2791407C8}">
      <dgm:prSet/>
      <dgm:spPr/>
      <dgm:t>
        <a:bodyPr/>
        <a:lstStyle/>
        <a:p>
          <a:endParaRPr lang="pt-BR"/>
        </a:p>
      </dgm:t>
    </dgm:pt>
    <dgm:pt modelId="{9A92A40B-7A9F-4AB8-9E86-2C30C78356CB}" type="sibTrans" cxnId="{89197D62-61B7-44CD-9A93-1AF2791407C8}">
      <dgm:prSet/>
      <dgm:spPr/>
      <dgm:t>
        <a:bodyPr/>
        <a:lstStyle/>
        <a:p>
          <a:endParaRPr lang="pt-BR"/>
        </a:p>
      </dgm:t>
    </dgm:pt>
    <dgm:pt modelId="{9B851C85-88A6-4017-8222-43D6920699BC}">
      <dgm:prSet/>
      <dgm:spPr/>
      <dgm:t>
        <a:bodyPr/>
        <a:lstStyle/>
        <a:p>
          <a:pPr>
            <a:buFont typeface="Arial" panose="020B0604020202020204" pitchFamily="34" charset="0"/>
            <a:buChar char="●"/>
          </a:pPr>
          <a:r>
            <a:rPr lang="pt-BR" b="0" dirty="0"/>
            <a:t>Desemprego crescente nas comunidades ribeirinhas e nos municípios que exploram o turismo da pesca esportiva.</a:t>
          </a:r>
        </a:p>
      </dgm:t>
    </dgm:pt>
    <dgm:pt modelId="{3530E056-E7B0-4B6E-9C11-FE6CCC73AB2B}" type="parTrans" cxnId="{EDFE7383-662B-42B5-9E84-EA47F9892B08}">
      <dgm:prSet/>
      <dgm:spPr/>
      <dgm:t>
        <a:bodyPr/>
        <a:lstStyle/>
        <a:p>
          <a:endParaRPr lang="pt-BR"/>
        </a:p>
      </dgm:t>
    </dgm:pt>
    <dgm:pt modelId="{E1C189CE-C704-46A5-8770-A15D96AAFEAD}" type="sibTrans" cxnId="{EDFE7383-662B-42B5-9E84-EA47F9892B0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098FC0C-CA6B-45D2-8AE2-978238E063D3}" type="pres">
      <dgm:prSet presAssocID="{9C5DBEB9-A1C9-4A5B-8C7E-BD340B97FFF6}" presName="vertFlow" presStyleCnt="0"/>
      <dgm:spPr/>
    </dgm:pt>
    <dgm:pt modelId="{4264B050-93D0-43E1-83A1-87AF33EAE657}" type="pres">
      <dgm:prSet presAssocID="{9C5DBEB9-A1C9-4A5B-8C7E-BD340B97FFF6}" presName="header" presStyleLbl="node1" presStyleIdx="0" presStyleCnt="1" custLinFactNeighborX="-11006" custLinFactNeighborY="28516"/>
      <dgm:spPr/>
    </dgm:pt>
    <dgm:pt modelId="{A7AD3A33-AD0C-4979-B2CC-666EC4E06CF0}" type="pres">
      <dgm:prSet presAssocID="{51A43D00-20B5-4B05-B098-EA0E1D11BD0B}" presName="parTrans" presStyleLbl="sibTrans2D1" presStyleIdx="0" presStyleCnt="2"/>
      <dgm:spPr/>
    </dgm:pt>
    <dgm:pt modelId="{93904FDE-02C0-4843-B8A3-414882BE49D1}" type="pres">
      <dgm:prSet presAssocID="{3A71A5F5-2EC9-4FA5-A763-6266302207A4}" presName="child" presStyleLbl="alignAccFollowNode1" presStyleIdx="0" presStyleCnt="2" custLinFactNeighborX="-11705">
        <dgm:presLayoutVars>
          <dgm:chMax val="0"/>
          <dgm:bulletEnabled val="1"/>
        </dgm:presLayoutVars>
      </dgm:prSet>
      <dgm:spPr/>
    </dgm:pt>
    <dgm:pt modelId="{9F137467-9966-4CF1-AF5D-9E5237F9BEBA}" type="pres">
      <dgm:prSet presAssocID="{9A92A40B-7A9F-4AB8-9E86-2C30C78356CB}" presName="sibTrans" presStyleLbl="sibTrans2D1" presStyleIdx="1" presStyleCnt="2"/>
      <dgm:spPr/>
    </dgm:pt>
    <dgm:pt modelId="{425295AD-DB67-4833-910D-861A7E50D450}" type="pres">
      <dgm:prSet presAssocID="{9B851C85-88A6-4017-8222-43D6920699BC}" presName="child" presStyleLbl="alignAccFollowNode1" presStyleIdx="1" presStyleCnt="2" custLinFactNeighborX="-11705">
        <dgm:presLayoutVars>
          <dgm:chMax val="0"/>
          <dgm:bulletEnabled val="1"/>
        </dgm:presLayoutVars>
      </dgm:prSet>
      <dgm:spPr/>
    </dgm:pt>
  </dgm:ptLst>
  <dgm:cxnLst>
    <dgm:cxn modelId="{6708700A-E2EE-4689-8A16-ED0C9E70B1FA}" srcId="{9D096C26-695A-4455-9FDD-861E36182A32}" destId="{9C5DBEB9-A1C9-4A5B-8C7E-BD340B97FFF6}" srcOrd="0" destOrd="0" parTransId="{17E6459A-A8AD-4328-9197-B108DC8E9E4C}" sibTransId="{57AE0C0A-AC06-4260-958B-C9ED2E7EF014}"/>
    <dgm:cxn modelId="{B11FD05B-9393-40BC-8A6C-469957C67E49}" type="presOf" srcId="{9B851C85-88A6-4017-8222-43D6920699BC}" destId="{425295AD-DB67-4833-910D-861A7E50D450}" srcOrd="0" destOrd="0" presId="urn:microsoft.com/office/officeart/2005/8/layout/lProcess1"/>
    <dgm:cxn modelId="{89197D62-61B7-44CD-9A93-1AF2791407C8}" srcId="{9C5DBEB9-A1C9-4A5B-8C7E-BD340B97FFF6}" destId="{3A71A5F5-2EC9-4FA5-A763-6266302207A4}" srcOrd="0" destOrd="0" parTransId="{51A43D00-20B5-4B05-B098-EA0E1D11BD0B}" sibTransId="{9A92A40B-7A9F-4AB8-9E86-2C30C78356CB}"/>
    <dgm:cxn modelId="{28A39950-D929-484C-9245-D4BD4B0C29EB}" type="presOf" srcId="{3A71A5F5-2EC9-4FA5-A763-6266302207A4}" destId="{93904FDE-02C0-4843-B8A3-414882BE49D1}"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B73BBD7B-3341-4182-9FCA-E31C19C05ADA}" type="presOf" srcId="{51A43D00-20B5-4B05-B098-EA0E1D11BD0B}" destId="{A7AD3A33-AD0C-4979-B2CC-666EC4E06CF0}" srcOrd="0" destOrd="0" presId="urn:microsoft.com/office/officeart/2005/8/layout/lProcess1"/>
    <dgm:cxn modelId="{EDFE7383-662B-42B5-9E84-EA47F9892B08}" srcId="{9C5DBEB9-A1C9-4A5B-8C7E-BD340B97FFF6}" destId="{9B851C85-88A6-4017-8222-43D6920699BC}" srcOrd="1" destOrd="0" parTransId="{3530E056-E7B0-4B6E-9C11-FE6CCC73AB2B}" sibTransId="{E1C189CE-C704-46A5-8770-A15D96AAFEAD}"/>
    <dgm:cxn modelId="{9C151885-D7CA-4DED-A3FB-A4D7C535BA89}" type="presOf" srcId="{9C5DBEB9-A1C9-4A5B-8C7E-BD340B97FFF6}" destId="{4264B050-93D0-43E1-83A1-87AF33EAE657}" srcOrd="0" destOrd="0" presId="urn:microsoft.com/office/officeart/2005/8/layout/lProcess1"/>
    <dgm:cxn modelId="{FD7D85A5-C932-47D5-9C52-25B75BFC19E4}" type="presOf" srcId="{9A92A40B-7A9F-4AB8-9E86-2C30C78356CB}" destId="{9F137467-9966-4CF1-AF5D-9E5237F9BEBA}" srcOrd="0" destOrd="0" presId="urn:microsoft.com/office/officeart/2005/8/layout/lProcess1"/>
    <dgm:cxn modelId="{0310ABC5-7369-4056-80E9-FD77D65F55A9}" type="presParOf" srcId="{EF6B4C96-DDBF-4151-8098-6E884654FD12}" destId="{7098FC0C-CA6B-45D2-8AE2-978238E063D3}" srcOrd="0" destOrd="0" presId="urn:microsoft.com/office/officeart/2005/8/layout/lProcess1"/>
    <dgm:cxn modelId="{6D4CEF0C-D279-4906-886D-084DBA17F84F}" type="presParOf" srcId="{7098FC0C-CA6B-45D2-8AE2-978238E063D3}" destId="{4264B050-93D0-43E1-83A1-87AF33EAE657}" srcOrd="0" destOrd="0" presId="urn:microsoft.com/office/officeart/2005/8/layout/lProcess1"/>
    <dgm:cxn modelId="{460AB533-AC3B-409B-9A13-81E2A70C3A93}" type="presParOf" srcId="{7098FC0C-CA6B-45D2-8AE2-978238E063D3}" destId="{A7AD3A33-AD0C-4979-B2CC-666EC4E06CF0}" srcOrd="1" destOrd="0" presId="urn:microsoft.com/office/officeart/2005/8/layout/lProcess1"/>
    <dgm:cxn modelId="{4394E048-1FFF-44B5-8378-3592FAA4B298}" type="presParOf" srcId="{7098FC0C-CA6B-45D2-8AE2-978238E063D3}" destId="{93904FDE-02C0-4843-B8A3-414882BE49D1}" srcOrd="2" destOrd="0" presId="urn:microsoft.com/office/officeart/2005/8/layout/lProcess1"/>
    <dgm:cxn modelId="{AF869C7C-6CCC-4638-B644-1BEB209F26EF}" type="presParOf" srcId="{7098FC0C-CA6B-45D2-8AE2-978238E063D3}" destId="{9F137467-9966-4CF1-AF5D-9E5237F9BEBA}" srcOrd="3" destOrd="0" presId="urn:microsoft.com/office/officeart/2005/8/layout/lProcess1"/>
    <dgm:cxn modelId="{47B5B2E9-31A4-4B7A-BBA8-55FAB19DFE92}" type="presParOf" srcId="{7098FC0C-CA6B-45D2-8AE2-978238E063D3}" destId="{425295AD-DB67-4833-910D-861A7E50D450}"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6C26-695A-4455-9FDD-861E36182A32}"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pt-BR"/>
        </a:p>
      </dgm:t>
    </dgm:pt>
    <dgm:pt modelId="{5E77E878-8E5B-4BBF-BDF7-FD428E368947}">
      <dgm:prSet phldrT="[Texto]"/>
      <dgm:spPr/>
      <dgm:t>
        <a:bodyPr/>
        <a:lstStyle/>
        <a:p>
          <a:r>
            <a:rPr lang="pt-BR" dirty="0"/>
            <a:t>Cenário Realista</a:t>
          </a:r>
        </a:p>
      </dgm:t>
    </dgm:pt>
    <dgm:pt modelId="{CA1A93C8-9CC5-4457-975F-0B0425FB6B40}" type="parTrans" cxnId="{3DD8E3F1-9D22-49F5-9A83-636643D9DF50}">
      <dgm:prSet/>
      <dgm:spPr/>
      <dgm:t>
        <a:bodyPr/>
        <a:lstStyle/>
        <a:p>
          <a:endParaRPr lang="pt-BR"/>
        </a:p>
      </dgm:t>
    </dgm:pt>
    <dgm:pt modelId="{C8566CD8-4F97-48C6-B674-93D9B4FEEACC}" type="sibTrans" cxnId="{3DD8E3F1-9D22-49F5-9A83-636643D9DF50}">
      <dgm:prSet/>
      <dgm:spPr/>
      <dgm:t>
        <a:bodyPr/>
        <a:lstStyle/>
        <a:p>
          <a:endParaRPr lang="pt-BR"/>
        </a:p>
      </dgm:t>
    </dgm:pt>
    <dgm:pt modelId="{D2E3E0B0-8343-4F07-9463-0B54E07561D2}">
      <dgm:prSet phldrT="[Texto]" custT="1"/>
      <dgm:spPr/>
      <dgm:t>
        <a:bodyPr/>
        <a:lstStyle/>
        <a:p>
          <a:pPr>
            <a:buFont typeface="Arial" panose="020B0604020202020204" pitchFamily="34" charset="0"/>
            <a:buChar char="●"/>
          </a:pPr>
          <a:r>
            <a:rPr lang="pt-BR" sz="24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dirty="0">
              <a:latin typeface="Arial" panose="020B0604020202020204" pitchFamily="34" charset="0"/>
              <a:ea typeface="Arial" panose="020B0604020202020204" pitchFamily="34" charset="0"/>
            </a:rPr>
            <a:t>. </a:t>
          </a:r>
          <a:endParaRPr lang="pt-BR" sz="2400" dirty="0"/>
        </a:p>
      </dgm:t>
    </dgm:pt>
    <dgm:pt modelId="{85E7CA5F-6D09-4C3F-A0D7-18B2600E2CD7}" type="parTrans" cxnId="{F5941576-F5D0-4FE0-AEFC-4763135CE894}">
      <dgm:prSet/>
      <dgm:spPr/>
      <dgm:t>
        <a:bodyPr/>
        <a:lstStyle/>
        <a:p>
          <a:endParaRPr lang="pt-BR"/>
        </a:p>
      </dgm:t>
    </dgm:pt>
    <dgm:pt modelId="{70546C00-2C6F-4371-BF91-E1EBD913C7B3}" type="sibTrans" cxnId="{F5941576-F5D0-4FE0-AEFC-4763135CE894}">
      <dgm:prSet/>
      <dgm:spPr/>
      <dgm:t>
        <a:bodyPr/>
        <a:lstStyle/>
        <a:p>
          <a:endParaRPr lang="pt-BR"/>
        </a:p>
      </dgm:t>
    </dgm:pt>
    <dgm:pt modelId="{48018C44-FD16-49F7-9E9B-394701CEF400}">
      <dgm:prSet phldrT="[Texto]" custT="1"/>
      <dgm:spPr/>
      <dgm:t>
        <a:bodyPr/>
        <a:lstStyle/>
        <a:p>
          <a:pPr>
            <a:buFont typeface="Arial" panose="020B0604020202020204" pitchFamily="34" charset="0"/>
            <a:buChar char="●"/>
          </a:pPr>
          <a:r>
            <a:rPr lang="pt-BR" sz="20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dirty="0"/>
        </a:p>
      </dgm:t>
    </dgm:pt>
    <dgm:pt modelId="{3F70F155-B475-4564-B2F3-C90CABF6EA57}" type="parTrans" cxnId="{C4AC150B-C459-49B4-974A-D5997BE65825}">
      <dgm:prSet/>
      <dgm:spPr/>
      <dgm:t>
        <a:bodyPr/>
        <a:lstStyle/>
        <a:p>
          <a:endParaRPr lang="pt-BR"/>
        </a:p>
      </dgm:t>
    </dgm:pt>
    <dgm:pt modelId="{CBC09E2D-6DFA-4B44-9185-9FCA02EE3552}" type="sibTrans" cxnId="{C4AC150B-C459-49B4-974A-D5997BE65825}">
      <dgm:prSet/>
      <dgm:spPr/>
      <dgm:t>
        <a:bodyPr/>
        <a:lstStyle/>
        <a:p>
          <a:endParaRPr lang="pt-BR"/>
        </a:p>
      </dgm:t>
    </dgm:pt>
    <dgm:pt modelId="{644B5E73-EA48-47F9-BFF6-BCBEB9AD3EFD}">
      <dgm:prSet custT="1"/>
      <dgm:spPr/>
      <dgm:t>
        <a:bodyPr/>
        <a:lstStyle/>
        <a:p>
          <a:r>
            <a:rPr lang="pt-BR" sz="20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dirty="0"/>
        </a:p>
      </dgm:t>
    </dgm:pt>
    <dgm:pt modelId="{E8BB1384-551D-4E5A-9753-C211B2A1BF5A}" type="parTrans" cxnId="{B3C83E59-3244-4966-9BF2-7940B763A488}">
      <dgm:prSet/>
      <dgm:spPr/>
      <dgm:t>
        <a:bodyPr/>
        <a:lstStyle/>
        <a:p>
          <a:endParaRPr lang="pt-BR"/>
        </a:p>
      </dgm:t>
    </dgm:pt>
    <dgm:pt modelId="{21984ABA-4C5D-43A0-9AF0-7E13B3CC9569}" type="sibTrans" cxnId="{B3C83E59-3244-4966-9BF2-7940B763A488}">
      <dgm:prSet/>
      <dgm:spPr/>
      <dgm:t>
        <a:bodyPr/>
        <a:lstStyle/>
        <a:p>
          <a:endParaRPr lang="pt-BR"/>
        </a:p>
      </dgm:t>
    </dgm:pt>
    <dgm:pt modelId="{EF6B4C96-DDBF-4151-8098-6E884654FD12}" type="pres">
      <dgm:prSet presAssocID="{9D096C26-695A-4455-9FDD-861E36182A32}" presName="Name0" presStyleCnt="0">
        <dgm:presLayoutVars>
          <dgm:dir/>
          <dgm:animLvl val="lvl"/>
          <dgm:resizeHandles val="exact"/>
        </dgm:presLayoutVars>
      </dgm:prSet>
      <dgm:spPr/>
    </dgm:pt>
    <dgm:pt modelId="{750699F6-629D-4AF5-BD16-9A2EF5556EF5}" type="pres">
      <dgm:prSet presAssocID="{5E77E878-8E5B-4BBF-BDF7-FD428E368947}" presName="vertFlow" presStyleCnt="0"/>
      <dgm:spPr/>
    </dgm:pt>
    <dgm:pt modelId="{F611278D-8E25-41ED-B742-667CD6E724E9}" type="pres">
      <dgm:prSet presAssocID="{5E77E878-8E5B-4BBF-BDF7-FD428E368947}" presName="header" presStyleLbl="node1" presStyleIdx="0" presStyleCnt="1" custScaleX="152408"/>
      <dgm:spPr/>
    </dgm:pt>
    <dgm:pt modelId="{D37BDE65-B244-4B72-8339-68CFF35E4DBE}" type="pres">
      <dgm:prSet presAssocID="{85E7CA5F-6D09-4C3F-A0D7-18B2600E2CD7}" presName="parTrans" presStyleLbl="sibTrans2D1" presStyleIdx="0" presStyleCnt="3"/>
      <dgm:spPr/>
    </dgm:pt>
    <dgm:pt modelId="{0D9BB1C3-29B8-4248-A873-5EDB09AB83DC}" type="pres">
      <dgm:prSet presAssocID="{D2E3E0B0-8343-4F07-9463-0B54E07561D2}" presName="child" presStyleLbl="alignAccFollowNode1" presStyleIdx="0" presStyleCnt="3" custScaleX="149951">
        <dgm:presLayoutVars>
          <dgm:chMax val="0"/>
          <dgm:bulletEnabled val="1"/>
        </dgm:presLayoutVars>
      </dgm:prSet>
      <dgm:spPr/>
    </dgm:pt>
    <dgm:pt modelId="{A9ECF62E-3875-4E7E-AEF9-497C173F3E12}" type="pres">
      <dgm:prSet presAssocID="{70546C00-2C6F-4371-BF91-E1EBD913C7B3}" presName="sibTrans" presStyleLbl="sibTrans2D1" presStyleIdx="1" presStyleCnt="3"/>
      <dgm:spPr/>
    </dgm:pt>
    <dgm:pt modelId="{2578E477-52D6-4371-BB39-708F39D0AE2F}" type="pres">
      <dgm:prSet presAssocID="{48018C44-FD16-49F7-9E9B-394701CEF400}" presName="child" presStyleLbl="alignAccFollowNode1" presStyleIdx="1" presStyleCnt="3" custScaleX="150565" custScaleY="178140">
        <dgm:presLayoutVars>
          <dgm:chMax val="0"/>
          <dgm:bulletEnabled val="1"/>
        </dgm:presLayoutVars>
      </dgm:prSet>
      <dgm:spPr/>
    </dgm:pt>
    <dgm:pt modelId="{5F01C33E-A73E-433E-AABF-2E52BCFFD3EC}" type="pres">
      <dgm:prSet presAssocID="{CBC09E2D-6DFA-4B44-9185-9FCA02EE3552}" presName="sibTrans" presStyleLbl="sibTrans2D1" presStyleIdx="2" presStyleCnt="3"/>
      <dgm:spPr/>
    </dgm:pt>
    <dgm:pt modelId="{52D3DC70-235B-4DAF-8473-AC09D0D180E8}" type="pres">
      <dgm:prSet presAssocID="{644B5E73-EA48-47F9-BFF6-BCBEB9AD3EFD}" presName="child" presStyleLbl="alignAccFollowNode1" presStyleIdx="2" presStyleCnt="3" custScaleX="151794">
        <dgm:presLayoutVars>
          <dgm:chMax val="0"/>
          <dgm:bulletEnabled val="1"/>
        </dgm:presLayoutVars>
      </dgm:prSet>
      <dgm:spPr/>
    </dgm:pt>
  </dgm:ptLst>
  <dgm:cxnLst>
    <dgm:cxn modelId="{EEA53202-3E2F-45F1-BC97-41542B58B22E}" type="presOf" srcId="{5E77E878-8E5B-4BBF-BDF7-FD428E368947}" destId="{F611278D-8E25-41ED-B742-667CD6E724E9}" srcOrd="0" destOrd="0" presId="urn:microsoft.com/office/officeart/2005/8/layout/lProcess1"/>
    <dgm:cxn modelId="{C4AC150B-C459-49B4-974A-D5997BE65825}" srcId="{5E77E878-8E5B-4BBF-BDF7-FD428E368947}" destId="{48018C44-FD16-49F7-9E9B-394701CEF400}" srcOrd="1" destOrd="0" parTransId="{3F70F155-B475-4564-B2F3-C90CABF6EA57}" sibTransId="{CBC09E2D-6DFA-4B44-9185-9FCA02EE3552}"/>
    <dgm:cxn modelId="{0689C26A-7928-494D-AB9B-1566C8352B7F}" type="presOf" srcId="{D2E3E0B0-8343-4F07-9463-0B54E07561D2}" destId="{0D9BB1C3-29B8-4248-A873-5EDB09AB83DC}" srcOrd="0" destOrd="0" presId="urn:microsoft.com/office/officeart/2005/8/layout/lProcess1"/>
    <dgm:cxn modelId="{EDFA5470-67A4-44E0-9AC5-D1D88F11012E}" type="presOf" srcId="{85E7CA5F-6D09-4C3F-A0D7-18B2600E2CD7}" destId="{D37BDE65-B244-4B72-8339-68CFF35E4DBE}" srcOrd="0" destOrd="0" presId="urn:microsoft.com/office/officeart/2005/8/layout/lProcess1"/>
    <dgm:cxn modelId="{EE057E71-2CC6-450F-95E0-047A86A6EBFF}" type="presOf" srcId="{9D096C26-695A-4455-9FDD-861E36182A32}" destId="{EF6B4C96-DDBF-4151-8098-6E884654FD12}" srcOrd="0" destOrd="0" presId="urn:microsoft.com/office/officeart/2005/8/layout/lProcess1"/>
    <dgm:cxn modelId="{F5941576-F5D0-4FE0-AEFC-4763135CE894}" srcId="{5E77E878-8E5B-4BBF-BDF7-FD428E368947}" destId="{D2E3E0B0-8343-4F07-9463-0B54E07561D2}" srcOrd="0" destOrd="0" parTransId="{85E7CA5F-6D09-4C3F-A0D7-18B2600E2CD7}" sibTransId="{70546C00-2C6F-4371-BF91-E1EBD913C7B3}"/>
    <dgm:cxn modelId="{B3C83E59-3244-4966-9BF2-7940B763A488}" srcId="{5E77E878-8E5B-4BBF-BDF7-FD428E368947}" destId="{644B5E73-EA48-47F9-BFF6-BCBEB9AD3EFD}" srcOrd="2" destOrd="0" parTransId="{E8BB1384-551D-4E5A-9753-C211B2A1BF5A}" sibTransId="{21984ABA-4C5D-43A0-9AF0-7E13B3CC9569}"/>
    <dgm:cxn modelId="{BBBD0F7C-F2C6-421E-ABBB-F59DC9261E05}" type="presOf" srcId="{644B5E73-EA48-47F9-BFF6-BCBEB9AD3EFD}" destId="{52D3DC70-235B-4DAF-8473-AC09D0D180E8}" srcOrd="0" destOrd="0" presId="urn:microsoft.com/office/officeart/2005/8/layout/lProcess1"/>
    <dgm:cxn modelId="{FA998ACE-7ED5-435F-97F3-77B89F15601D}" type="presOf" srcId="{70546C00-2C6F-4371-BF91-E1EBD913C7B3}" destId="{A9ECF62E-3875-4E7E-AEF9-497C173F3E12}" srcOrd="0" destOrd="0" presId="urn:microsoft.com/office/officeart/2005/8/layout/lProcess1"/>
    <dgm:cxn modelId="{80C987D4-640D-42ED-BF4D-C31CD23EC815}" type="presOf" srcId="{CBC09E2D-6DFA-4B44-9185-9FCA02EE3552}" destId="{5F01C33E-A73E-433E-AABF-2E52BCFFD3EC}" srcOrd="0" destOrd="0" presId="urn:microsoft.com/office/officeart/2005/8/layout/lProcess1"/>
    <dgm:cxn modelId="{E26E5EF0-4FF5-496C-81AD-8BD511B1011D}" type="presOf" srcId="{48018C44-FD16-49F7-9E9B-394701CEF400}" destId="{2578E477-52D6-4371-BB39-708F39D0AE2F}" srcOrd="0" destOrd="0" presId="urn:microsoft.com/office/officeart/2005/8/layout/lProcess1"/>
    <dgm:cxn modelId="{3DD8E3F1-9D22-49F5-9A83-636643D9DF50}" srcId="{9D096C26-695A-4455-9FDD-861E36182A32}" destId="{5E77E878-8E5B-4BBF-BDF7-FD428E368947}" srcOrd="0" destOrd="0" parTransId="{CA1A93C8-9CC5-4457-975F-0B0425FB6B40}" sibTransId="{C8566CD8-4F97-48C6-B674-93D9B4FEEACC}"/>
    <dgm:cxn modelId="{BCF23D68-4E30-454C-9A47-3F288ABF69AC}" type="presParOf" srcId="{EF6B4C96-DDBF-4151-8098-6E884654FD12}" destId="{750699F6-629D-4AF5-BD16-9A2EF5556EF5}" srcOrd="0" destOrd="0" presId="urn:microsoft.com/office/officeart/2005/8/layout/lProcess1"/>
    <dgm:cxn modelId="{6C87B83B-F773-4CFE-B5E3-3C2EAB551D06}" type="presParOf" srcId="{750699F6-629D-4AF5-BD16-9A2EF5556EF5}" destId="{F611278D-8E25-41ED-B742-667CD6E724E9}" srcOrd="0" destOrd="0" presId="urn:microsoft.com/office/officeart/2005/8/layout/lProcess1"/>
    <dgm:cxn modelId="{AFEDC740-264E-4D8D-81EE-A6E1A1A31CDF}" type="presParOf" srcId="{750699F6-629D-4AF5-BD16-9A2EF5556EF5}" destId="{D37BDE65-B244-4B72-8339-68CFF35E4DBE}" srcOrd="1" destOrd="0" presId="urn:microsoft.com/office/officeart/2005/8/layout/lProcess1"/>
    <dgm:cxn modelId="{A2EE0233-390F-4881-A250-D88B7867BF84}" type="presParOf" srcId="{750699F6-629D-4AF5-BD16-9A2EF5556EF5}" destId="{0D9BB1C3-29B8-4248-A873-5EDB09AB83DC}" srcOrd="2" destOrd="0" presId="urn:microsoft.com/office/officeart/2005/8/layout/lProcess1"/>
    <dgm:cxn modelId="{99A937E4-74E7-446C-95CF-A13AD5B2DDB0}" type="presParOf" srcId="{750699F6-629D-4AF5-BD16-9A2EF5556EF5}" destId="{A9ECF62E-3875-4E7E-AEF9-497C173F3E12}" srcOrd="3" destOrd="0" presId="urn:microsoft.com/office/officeart/2005/8/layout/lProcess1"/>
    <dgm:cxn modelId="{78F20AA3-596E-4271-BDE2-FD915DCD22CA}" type="presParOf" srcId="{750699F6-629D-4AF5-BD16-9A2EF5556EF5}" destId="{2578E477-52D6-4371-BB39-708F39D0AE2F}" srcOrd="4" destOrd="0" presId="urn:microsoft.com/office/officeart/2005/8/layout/lProcess1"/>
    <dgm:cxn modelId="{1E40EC47-E43B-460C-A905-DDF42FE0E28D}" type="presParOf" srcId="{750699F6-629D-4AF5-BD16-9A2EF5556EF5}" destId="{5F01C33E-A73E-433E-AABF-2E52BCFFD3EC}" srcOrd="5" destOrd="0" presId="urn:microsoft.com/office/officeart/2005/8/layout/lProcess1"/>
    <dgm:cxn modelId="{5B00BD22-87DC-4AF2-9BB6-24A861EE96B1}" type="presParOf" srcId="{750699F6-629D-4AF5-BD16-9A2EF5556EF5}" destId="{52D3DC70-235B-4DAF-8473-AC09D0D180E8}" srcOrd="6"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8512AB-123C-40D2-B792-838DEB08E5EF}">
      <dsp:nvSpPr>
        <dsp:cNvPr id="0" name=""/>
        <dsp:cNvSpPr/>
      </dsp:nvSpPr>
      <dsp:spPr>
        <a:xfrm>
          <a:off x="930548" y="327270"/>
          <a:ext cx="1080041" cy="108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FB8130-C127-4B6B-ACF4-5A3C4FBEE4BF}">
      <dsp:nvSpPr>
        <dsp:cNvPr id="0" name=""/>
        <dsp:cNvSpPr/>
      </dsp:nvSpPr>
      <dsp:spPr>
        <a:xfrm>
          <a:off x="270523"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dirty="0"/>
            <a:t>Regulamentação Eficaz - </a:t>
          </a:r>
          <a:r>
            <a:rPr lang="pt-BR" sz="2000" kern="1200" dirty="0"/>
            <a:t>Implementação de políticas mais robustas para garantir a sustentabilidade a longo prazo das práticas de pesca.</a:t>
          </a:r>
          <a:endParaRPr lang="en-US" sz="2000" kern="1200" dirty="0"/>
        </a:p>
      </dsp:txBody>
      <dsp:txXfrm>
        <a:off x="270523" y="2207801"/>
        <a:ext cx="2400091" cy="3455156"/>
      </dsp:txXfrm>
    </dsp:sp>
    <dsp:sp modelId="{12264E82-96F4-4B05-B341-A447215392F3}">
      <dsp:nvSpPr>
        <dsp:cNvPr id="0" name=""/>
        <dsp:cNvSpPr/>
      </dsp:nvSpPr>
      <dsp:spPr>
        <a:xfrm>
          <a:off x="3750655" y="327270"/>
          <a:ext cx="1080041" cy="108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A9AE2-0C39-49BF-9945-C30919C6F139}">
      <dsp:nvSpPr>
        <dsp:cNvPr id="0" name=""/>
        <dsp:cNvSpPr/>
      </dsp:nvSpPr>
      <dsp:spPr>
        <a:xfrm>
          <a:off x="3090630"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Capacitação Local - </a:t>
          </a:r>
          <a:r>
            <a:rPr lang="pt-BR" sz="2000" kern="1200"/>
            <a:t>Treinamento de pescadores, monitores de pesca e comunidades para atender às demandas do turismo sustentável.</a:t>
          </a:r>
          <a:endParaRPr lang="en-US" sz="2000" kern="1200"/>
        </a:p>
      </dsp:txBody>
      <dsp:txXfrm>
        <a:off x="3090630" y="2207801"/>
        <a:ext cx="2400091" cy="3455156"/>
      </dsp:txXfrm>
    </dsp:sp>
    <dsp:sp modelId="{E157B3E7-07BF-4B12-B150-3577C6DEDD7D}">
      <dsp:nvSpPr>
        <dsp:cNvPr id="0" name=""/>
        <dsp:cNvSpPr/>
      </dsp:nvSpPr>
      <dsp:spPr>
        <a:xfrm>
          <a:off x="6570762" y="327270"/>
          <a:ext cx="1080041" cy="108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CDA65C-1EBE-42BD-8769-5CF66D2D6984}">
      <dsp:nvSpPr>
        <dsp:cNvPr id="0" name=""/>
        <dsp:cNvSpPr/>
      </dsp:nvSpPr>
      <dsp:spPr>
        <a:xfrm>
          <a:off x="5910737"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Tecnologias Avançadas - </a:t>
          </a:r>
          <a:r>
            <a:rPr lang="pt-BR" sz="2000" kern="1200"/>
            <a:t>Integração de drones e sensores aquáticos para melhorar o monitoramento, a fiscalização e a gestão dos recursos pesqueiros.</a:t>
          </a:r>
          <a:endParaRPr lang="en-US" sz="2000" kern="1200"/>
        </a:p>
      </dsp:txBody>
      <dsp:txXfrm>
        <a:off x="5910737" y="2207801"/>
        <a:ext cx="2400091" cy="3455156"/>
      </dsp:txXfrm>
    </dsp:sp>
    <dsp:sp modelId="{DF5D4A69-CB08-45E7-A652-4D9465186E94}">
      <dsp:nvSpPr>
        <dsp:cNvPr id="0" name=""/>
        <dsp:cNvSpPr/>
      </dsp:nvSpPr>
      <dsp:spPr>
        <a:xfrm>
          <a:off x="9390869" y="327270"/>
          <a:ext cx="1080041" cy="108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CF6DD7-F21C-4271-80D7-59AA597CE709}">
      <dsp:nvSpPr>
        <dsp:cNvPr id="0" name=""/>
        <dsp:cNvSpPr/>
      </dsp:nvSpPr>
      <dsp:spPr>
        <a:xfrm>
          <a:off x="8730844" y="2207801"/>
          <a:ext cx="2400091" cy="3455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pt-BR" sz="2000" b="1" kern="1200"/>
            <a:t>Educação Ambiental - </a:t>
          </a:r>
          <a:r>
            <a:rPr lang="pt-BR" sz="2000" kern="1200"/>
            <a:t>Maior ênfase na conscientização de turistas e comunidades locais sobre a importância da pesca sustentável.</a:t>
          </a:r>
          <a:endParaRPr lang="en-US" sz="2000" kern="1200"/>
        </a:p>
      </dsp:txBody>
      <dsp:txXfrm>
        <a:off x="8730844" y="2207801"/>
        <a:ext cx="2400091" cy="3455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679244" y="2872"/>
          <a:ext cx="6688335" cy="16720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Otimista</a:t>
          </a:r>
        </a:p>
      </dsp:txBody>
      <dsp:txXfrm>
        <a:off x="1728218" y="51846"/>
        <a:ext cx="6590387" cy="1574135"/>
      </dsp:txXfrm>
    </dsp:sp>
    <dsp:sp modelId="{D37BDE65-B244-4B72-8339-68CFF35E4DBE}">
      <dsp:nvSpPr>
        <dsp:cNvPr id="0" name=""/>
        <dsp:cNvSpPr/>
      </dsp:nvSpPr>
      <dsp:spPr>
        <a:xfrm rot="5400000">
          <a:off x="4877105" y="1821263"/>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679244" y="2260185"/>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Atingir 20.000 turistas na temporada 2029/2030</a:t>
          </a:r>
          <a:r>
            <a:rPr lang="pt-BR" sz="3000" kern="1200" dirty="0">
              <a:solidFill>
                <a:srgbClr val="000000"/>
              </a:solidFill>
              <a:effectLst/>
              <a:latin typeface="Noto Sans Symbols"/>
              <a:ea typeface="Noto Sans Symbols"/>
              <a:cs typeface="Noto Sans Symbols"/>
            </a:rPr>
            <a:t>: Alinhado com as </a:t>
          </a:r>
          <a:r>
            <a:rPr lang="pt-BR" sz="3000" kern="1200" dirty="0">
              <a:effectLst/>
              <a:latin typeface="Noto Sans Symbols"/>
              <a:ea typeface="Noto Sans Symbols"/>
              <a:cs typeface="Noto Sans Symbols"/>
            </a:rPr>
            <a:t>informações </a:t>
          </a:r>
          <a:r>
            <a:rPr lang="pt-BR" sz="3000" kern="1200" dirty="0">
              <a:solidFill>
                <a:srgbClr val="000000"/>
              </a:solidFill>
              <a:effectLst/>
              <a:latin typeface="Noto Sans Symbols"/>
              <a:ea typeface="Noto Sans Symbols"/>
              <a:cs typeface="Noto Sans Symbols"/>
            </a:rPr>
            <a:t>observadas </a:t>
          </a:r>
          <a:r>
            <a:rPr lang="pt-BR" sz="3000" kern="1200" dirty="0">
              <a:effectLst/>
              <a:latin typeface="Noto Sans Symbols"/>
              <a:ea typeface="Noto Sans Symbols"/>
              <a:cs typeface="Noto Sans Symbols"/>
            </a:rPr>
            <a:t>no estado do Amazonas;</a:t>
          </a:r>
          <a:r>
            <a:rPr lang="pt-BR" sz="3000" kern="1200" dirty="0">
              <a:solidFill>
                <a:srgbClr val="5B9BD5"/>
              </a:solidFill>
              <a:effectLst/>
              <a:latin typeface="Noto Sans Symbols"/>
              <a:ea typeface="Noto Sans Symbols"/>
              <a:cs typeface="Noto Sans Symbols"/>
            </a:rPr>
            <a:t>.</a:t>
          </a:r>
          <a:endParaRPr lang="pt-BR" sz="3000" kern="1200" dirty="0"/>
        </a:p>
      </dsp:txBody>
      <dsp:txXfrm>
        <a:off x="1728218" y="2309159"/>
        <a:ext cx="6590387" cy="1574135"/>
      </dsp:txXfrm>
    </dsp:sp>
    <dsp:sp modelId="{A9ECF62E-3875-4E7E-AEF9-497C173F3E12}">
      <dsp:nvSpPr>
        <dsp:cNvPr id="0" name=""/>
        <dsp:cNvSpPr/>
      </dsp:nvSpPr>
      <dsp:spPr>
        <a:xfrm rot="5400000">
          <a:off x="4877105" y="4078576"/>
          <a:ext cx="292614" cy="29261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679244" y="4517498"/>
          <a:ext cx="6688335" cy="167208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Font typeface="Arial" panose="020B0604020202020204" pitchFamily="34" charset="0"/>
            <a:buNone/>
          </a:pPr>
          <a:r>
            <a:rPr lang="pt-BR" sz="3000" b="1" kern="1200" dirty="0">
              <a:effectLst/>
              <a:latin typeface="Noto Sans Symbols"/>
              <a:ea typeface="Noto Sans Symbols"/>
              <a:cs typeface="Noto Sans Symbols"/>
            </a:rPr>
            <a:t>Gerar movimentação financeira em torno de 120 milhões de reais: </a:t>
          </a:r>
          <a:r>
            <a:rPr lang="pt-BR" sz="3000" kern="1200" dirty="0">
              <a:effectLst/>
              <a:latin typeface="Noto Sans Symbols"/>
              <a:ea typeface="Noto Sans Symbols"/>
              <a:cs typeface="Noto Sans Symbols"/>
            </a:rPr>
            <a:t>movimentação direta e indireta</a:t>
          </a:r>
          <a:endParaRPr lang="pt-BR" sz="3000" kern="1200" dirty="0"/>
        </a:p>
      </dsp:txBody>
      <dsp:txXfrm>
        <a:off x="1728218" y="4566472"/>
        <a:ext cx="6590387" cy="15741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64B050-93D0-43E1-83A1-87AF33EAE657}">
      <dsp:nvSpPr>
        <dsp:cNvPr id="0" name=""/>
        <dsp:cNvSpPr/>
      </dsp:nvSpPr>
      <dsp:spPr>
        <a:xfrm>
          <a:off x="939133" y="162458"/>
          <a:ext cx="6400798" cy="16001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pt-BR" sz="5400" kern="1200" dirty="0"/>
            <a:t>Cenário Pessimista</a:t>
          </a:r>
        </a:p>
      </dsp:txBody>
      <dsp:txXfrm>
        <a:off x="986001" y="209326"/>
        <a:ext cx="6307062" cy="1506463"/>
      </dsp:txXfrm>
    </dsp:sp>
    <dsp:sp modelId="{A7AD3A33-AD0C-4979-B2CC-666EC4E06CF0}">
      <dsp:nvSpPr>
        <dsp:cNvPr id="0" name=""/>
        <dsp:cNvSpPr/>
      </dsp:nvSpPr>
      <dsp:spPr>
        <a:xfrm rot="5476871">
          <a:off x="4017047" y="1822820"/>
          <a:ext cx="200230"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904FDE-02C0-4843-B8A3-414882BE49D1}">
      <dsp:nvSpPr>
        <dsp:cNvPr id="0" name=""/>
        <dsp:cNvSpPr/>
      </dsp:nvSpPr>
      <dsp:spPr>
        <a:xfrm>
          <a:off x="894392" y="216301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Extinção de Rondônia no mercado nacional como destino de pesca esportiva;</a:t>
          </a:r>
        </a:p>
      </dsp:txBody>
      <dsp:txXfrm>
        <a:off x="941260" y="2209886"/>
        <a:ext cx="6307062" cy="1506463"/>
      </dsp:txXfrm>
    </dsp:sp>
    <dsp:sp modelId="{9F137467-9966-4CF1-AF5D-9E5237F9BEBA}">
      <dsp:nvSpPr>
        <dsp:cNvPr id="0" name=""/>
        <dsp:cNvSpPr/>
      </dsp:nvSpPr>
      <dsp:spPr>
        <a:xfrm rot="5400000">
          <a:off x="3954774" y="3903235"/>
          <a:ext cx="280034" cy="280034"/>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5295AD-DB67-4833-910D-861A7E50D450}">
      <dsp:nvSpPr>
        <dsp:cNvPr id="0" name=""/>
        <dsp:cNvSpPr/>
      </dsp:nvSpPr>
      <dsp:spPr>
        <a:xfrm>
          <a:off x="894392" y="4323288"/>
          <a:ext cx="6400798" cy="1600199"/>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Font typeface="Arial" panose="020B0604020202020204" pitchFamily="34" charset="0"/>
            <a:buNone/>
          </a:pPr>
          <a:r>
            <a:rPr lang="pt-BR" sz="2500" b="0" kern="1200" dirty="0"/>
            <a:t>Desemprego crescente nas comunidades ribeirinhas e nos municípios que exploram o turismo da pesca esportiva.</a:t>
          </a:r>
        </a:p>
      </dsp:txBody>
      <dsp:txXfrm>
        <a:off x="941260" y="4370156"/>
        <a:ext cx="6307062" cy="1506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1278D-8E25-41ED-B742-667CD6E724E9}">
      <dsp:nvSpPr>
        <dsp:cNvPr id="0" name=""/>
        <dsp:cNvSpPr/>
      </dsp:nvSpPr>
      <dsp:spPr>
        <a:xfrm>
          <a:off x="1787687" y="1865"/>
          <a:ext cx="6772391" cy="11108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2800350">
            <a:lnSpc>
              <a:spcPct val="90000"/>
            </a:lnSpc>
            <a:spcBef>
              <a:spcPct val="0"/>
            </a:spcBef>
            <a:spcAft>
              <a:spcPct val="35000"/>
            </a:spcAft>
            <a:buNone/>
          </a:pPr>
          <a:r>
            <a:rPr lang="pt-BR" sz="6300" kern="1200" dirty="0"/>
            <a:t>Cenário Realista</a:t>
          </a:r>
        </a:p>
      </dsp:txBody>
      <dsp:txXfrm>
        <a:off x="1820224" y="34402"/>
        <a:ext cx="6707317" cy="1045824"/>
      </dsp:txXfrm>
    </dsp:sp>
    <dsp:sp modelId="{D37BDE65-B244-4B72-8339-68CFF35E4DBE}">
      <dsp:nvSpPr>
        <dsp:cNvPr id="0" name=""/>
        <dsp:cNvSpPr/>
      </dsp:nvSpPr>
      <dsp:spPr>
        <a:xfrm rot="5400000">
          <a:off x="5076679" y="1209967"/>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9BB1C3-29B8-4248-A873-5EDB09AB83DC}">
      <dsp:nvSpPr>
        <dsp:cNvPr id="0" name=""/>
        <dsp:cNvSpPr/>
      </dsp:nvSpPr>
      <dsp:spPr>
        <a:xfrm>
          <a:off x="1842277" y="1501577"/>
          <a:ext cx="6663212"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pt-BR" sz="2400" kern="1200" dirty="0">
              <a:effectLst/>
              <a:latin typeface="Arial" panose="020B0604020202020204" pitchFamily="34" charset="0"/>
              <a:ea typeface="Arial" panose="020B0604020202020204" pitchFamily="34" charset="0"/>
            </a:rPr>
            <a:t>A implementação parcial do Plano de Ação proposto irá afetar o horizonte de 6(seis) anos para a consolidação do destino</a:t>
          </a:r>
          <a:r>
            <a:rPr lang="pt-BR" sz="2400" kern="1200" dirty="0">
              <a:latin typeface="Arial" panose="020B0604020202020204" pitchFamily="34" charset="0"/>
              <a:ea typeface="Arial" panose="020B0604020202020204" pitchFamily="34" charset="0"/>
            </a:rPr>
            <a:t>. </a:t>
          </a:r>
          <a:endParaRPr lang="pt-BR" sz="2400" kern="1200" dirty="0"/>
        </a:p>
      </dsp:txBody>
      <dsp:txXfrm>
        <a:off x="1874814" y="1534114"/>
        <a:ext cx="6598138" cy="1045824"/>
      </dsp:txXfrm>
    </dsp:sp>
    <dsp:sp modelId="{A9ECF62E-3875-4E7E-AEF9-497C173F3E12}">
      <dsp:nvSpPr>
        <dsp:cNvPr id="0" name=""/>
        <dsp:cNvSpPr/>
      </dsp:nvSpPr>
      <dsp:spPr>
        <a:xfrm rot="5400000">
          <a:off x="5076679" y="2709679"/>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78E477-52D6-4371-BB39-708F39D0AE2F}">
      <dsp:nvSpPr>
        <dsp:cNvPr id="0" name=""/>
        <dsp:cNvSpPr/>
      </dsp:nvSpPr>
      <dsp:spPr>
        <a:xfrm>
          <a:off x="1828635" y="3001290"/>
          <a:ext cx="6690496" cy="1978954"/>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pt-BR" sz="2000" kern="1200" dirty="0">
              <a:effectLst/>
              <a:latin typeface="Arial" panose="020B0604020202020204" pitchFamily="34" charset="0"/>
              <a:ea typeface="Arial" panose="020B0604020202020204" pitchFamily="34" charset="0"/>
            </a:rPr>
            <a:t>Nesta situação o atingimento do fluxo turístico proposto no cenário otimista poderá se prolongar por anos a fio, promovendo gastos governamentais sem planejamento, sem retorno efetivo para a sociedade e sem transformar o turismo da pesca esportiva numa atividade econômica geradora de renda, inclusão social e preservação ambiental</a:t>
          </a:r>
          <a:endParaRPr lang="pt-BR" sz="2000" kern="1200" dirty="0"/>
        </a:p>
      </dsp:txBody>
      <dsp:txXfrm>
        <a:off x="1886597" y="3059252"/>
        <a:ext cx="6574572" cy="1863030"/>
      </dsp:txXfrm>
    </dsp:sp>
    <dsp:sp modelId="{5F01C33E-A73E-433E-AABF-2E52BCFFD3EC}">
      <dsp:nvSpPr>
        <dsp:cNvPr id="0" name=""/>
        <dsp:cNvSpPr/>
      </dsp:nvSpPr>
      <dsp:spPr>
        <a:xfrm rot="5400000">
          <a:off x="5076679" y="5077448"/>
          <a:ext cx="194407" cy="19440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D3DC70-235B-4DAF-8473-AC09D0D180E8}">
      <dsp:nvSpPr>
        <dsp:cNvPr id="0" name=""/>
        <dsp:cNvSpPr/>
      </dsp:nvSpPr>
      <dsp:spPr>
        <a:xfrm>
          <a:off x="1801329" y="5369059"/>
          <a:ext cx="6745108" cy="1110898"/>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effectLst/>
              <a:latin typeface="Arial" panose="020B0604020202020204" pitchFamily="34" charset="0"/>
              <a:ea typeface="Arial" panose="020B0604020202020204" pitchFamily="34" charset="0"/>
            </a:rPr>
            <a:t>Caso esta situação aconteça, por questões intempestivas, sugerimos que os direcionamentos estratégicos sejam revistos e os projetos sejam reajustados dentro das possibilidades estabelecidas.</a:t>
          </a:r>
          <a:endParaRPr lang="pt-BR" sz="2000" kern="1200" dirty="0"/>
        </a:p>
      </dsp:txBody>
      <dsp:txXfrm>
        <a:off x="1833866" y="5401596"/>
        <a:ext cx="6680034" cy="104582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0.05997</cdr:x>
      <cdr:y>0.12335</cdr:y>
    </cdr:from>
    <cdr:to>
      <cdr:x>0.15239</cdr:x>
      <cdr:y>0.2169</cdr:y>
    </cdr:to>
    <cdr:sp macro="" textlink="">
      <cdr:nvSpPr>
        <cdr:cNvPr id="2" name="CaixaDeTexto 1">
          <a:extLst xmlns:a="http://schemas.openxmlformats.org/drawingml/2006/main">
            <a:ext uri="{FF2B5EF4-FFF2-40B4-BE49-F238E27FC236}">
              <a16:creationId xmlns:a16="http://schemas.microsoft.com/office/drawing/2014/main" id="{8DC15EAC-2409-A2CA-07A4-5F0868F9DB00}"/>
            </a:ext>
          </a:extLst>
        </cdr:cNvPr>
        <cdr:cNvSpPr txBox="1"/>
      </cdr:nvSpPr>
      <cdr:spPr>
        <a:xfrm xmlns:a="http://schemas.openxmlformats.org/drawingml/2006/main">
          <a:off x="483247" y="487008"/>
          <a:ext cx="744756" cy="3693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t-BR" sz="1800" kern="1200" dirty="0"/>
            <a:t>32%</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6B482E-DF1F-4BB6-8E64-A29DC9D09B64}" type="datetimeFigureOut">
              <a:rPr lang="pt-BR" smtClean="0"/>
              <a:t>01/05/2025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3B9E9-472B-4F3C-98F5-78042ECE40F8}" type="slidenum">
              <a:rPr lang="pt-BR" smtClean="0"/>
              <a:t>‹nº›</a:t>
            </a:fld>
            <a:endParaRPr lang="pt-BR"/>
          </a:p>
        </p:txBody>
      </p:sp>
    </p:spTree>
    <p:extLst>
      <p:ext uri="{BB962C8B-B14F-4D97-AF65-F5344CB8AC3E}">
        <p14:creationId xmlns:p14="http://schemas.microsoft.com/office/powerpoint/2010/main" val="407664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Os conteúdos gerados pela IA podem estar incorretos.
---
Esta apresentação tem como objetivo fornecer um modelo para apresentar resultados de projetos de forma clara e eficaz. Serão abordados os principais componentes que devem ser incluídos em uma apresentação de resultados.
</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a:t>
            </a:fld>
            <a:endParaRPr lang="pt-BR"/>
          </a:p>
        </p:txBody>
      </p:sp>
    </p:spTree>
    <p:extLst>
      <p:ext uri="{BB962C8B-B14F-4D97-AF65-F5344CB8AC3E}">
        <p14:creationId xmlns:p14="http://schemas.microsoft.com/office/powerpoint/2010/main" val="382166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Nesta apresentação, vamos discutir a introdução do projeto, seus objetivos e metas, a metodologia utilizada para alcançá-los, os resultados obtidos, a análise desses resultados e, por último, as conclusões e lições aprendidas ao longo do processo.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3</a:t>
            </a:fld>
            <a:endParaRPr lang="pt-BR"/>
          </a:p>
        </p:txBody>
      </p:sp>
    </p:spTree>
    <p:extLst>
      <p:ext uri="{BB962C8B-B14F-4D97-AF65-F5344CB8AC3E}">
        <p14:creationId xmlns:p14="http://schemas.microsoft.com/office/powerpoint/2010/main" val="321656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 introdução fornece uma visão geral do projeto, incluindo seu contexto, a necessidade que ele visa atender e uma breve descrição do problema que está sendo abordado. É importante estabelecer a relevância do projeto desde o início.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9</a:t>
            </a:fld>
            <a:endParaRPr lang="pt-BR"/>
          </a:p>
        </p:txBody>
      </p:sp>
    </p:spTree>
    <p:extLst>
      <p:ext uri="{BB962C8B-B14F-4D97-AF65-F5344CB8AC3E}">
        <p14:creationId xmlns:p14="http://schemas.microsoft.com/office/powerpoint/2010/main" val="85760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Neste slide, detalharemos o projeto, incluindo informações sobre a equipe envolvida, o cronograma previsto e os recursos alocados. Uma descrição clara e concisa é fundamental para que a audiência compreenda o escopo do projeto.</a:t>
            </a:r>
          </a:p>
        </p:txBody>
      </p:sp>
      <p:sp>
        <p:nvSpPr>
          <p:cNvPr id="4" name="Espaço Reservado para Número de Slide 3"/>
          <p:cNvSpPr>
            <a:spLocks noGrp="1"/>
          </p:cNvSpPr>
          <p:nvPr>
            <p:ph type="sldNum" sz="quarter" idx="5"/>
          </p:nvPr>
        </p:nvSpPr>
        <p:spPr/>
        <p:txBody>
          <a:bodyPr/>
          <a:lstStyle/>
          <a:p>
            <a:fld id="{35EFD927-FD3F-4794-B265-881AA50D04BD}" type="slidenum">
              <a:rPr lang="pt-BR" smtClean="0"/>
              <a:t>10</a:t>
            </a:fld>
            <a:endParaRPr lang="pt-BR"/>
          </a:p>
        </p:txBody>
      </p:sp>
    </p:spTree>
    <p:extLst>
      <p:ext uri="{BB962C8B-B14F-4D97-AF65-F5344CB8AC3E}">
        <p14:creationId xmlns:p14="http://schemas.microsoft.com/office/powerpoint/2010/main" val="123515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91209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5/1/2025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79820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5/1/2025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301886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22367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5/1/2025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98486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0579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8172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1132438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88803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22224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‹nº›</a:t>
            </a:fld>
            <a:endParaRPr lang="en-US"/>
          </a:p>
        </p:txBody>
      </p:sp>
    </p:spTree>
    <p:extLst>
      <p:ext uri="{BB962C8B-B14F-4D97-AF65-F5344CB8AC3E}">
        <p14:creationId xmlns:p14="http://schemas.microsoft.com/office/powerpoint/2010/main" val="3400801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5/1/2025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‹nº›</a:t>
            </a:fld>
            <a:endParaRPr lang="en-US"/>
          </a:p>
        </p:txBody>
      </p:sp>
    </p:spTree>
    <p:extLst>
      <p:ext uri="{BB962C8B-B14F-4D97-AF65-F5344CB8AC3E}">
        <p14:creationId xmlns:p14="http://schemas.microsoft.com/office/powerpoint/2010/main" val="2436544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4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1.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4.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ead.portalpescaesportivarondonia.com/" TargetMode="External"/><Relationship Id="rId2" Type="http://schemas.openxmlformats.org/officeDocument/2006/relationships/hyperlink" Target="https://portalpescaesportivarondonia.com/" TargetMode="External"/><Relationship Id="rId1" Type="http://schemas.openxmlformats.org/officeDocument/2006/relationships/slideLayout" Target="../slideLayouts/slideLayout7.xml"/><Relationship Id="rId5" Type="http://schemas.openxmlformats.org/officeDocument/2006/relationships/hyperlink" Target="mailto:projetorondonia@projeto853.onmicrosoft.com" TargetMode="External"/><Relationship Id="rId4" Type="http://schemas.openxmlformats.org/officeDocument/2006/relationships/hyperlink" Target="https://app.powerbi.com/groups/me/reports/6594428e-fea6-4bde-bdcc-4a14a9b90b80/b5de6c61547806e391ee?experience=power-b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 Target="slide1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a:extLst>
              <a:ext uri="{FF2B5EF4-FFF2-40B4-BE49-F238E27FC236}">
                <a16:creationId xmlns:a16="http://schemas.microsoft.com/office/drawing/2014/main" id="{350F8B11-194E-0D4F-6EF8-873F81001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25675" y="293440"/>
            <a:ext cx="6012878" cy="627112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BB27959E-CAC3-A297-FF92-A44827F9F01C}"/>
              </a:ext>
            </a:extLst>
          </p:cNvPr>
          <p:cNvSpPr>
            <a:spLocks noGrp="1"/>
          </p:cNvSpPr>
          <p:nvPr>
            <p:ph type="ctrTitle"/>
          </p:nvPr>
        </p:nvSpPr>
        <p:spPr>
          <a:xfrm>
            <a:off x="5694915" y="435073"/>
            <a:ext cx="6012877" cy="1359003"/>
          </a:xfrm>
        </p:spPr>
        <p:txBody>
          <a:bodyPr>
            <a:normAutofit fontScale="90000"/>
          </a:bodyPr>
          <a:lstStyle/>
          <a:p>
            <a:br>
              <a:rPr lang="pt-BR" sz="3000" dirty="0"/>
            </a:br>
            <a:r>
              <a:rPr lang="pt-BR" sz="3000" dirty="0"/>
              <a:t>PLANO DE DESENVOLVIMENTO DO TURISMO  DA PESCA ESPORTIVA DE RONDONIA</a:t>
            </a:r>
          </a:p>
        </p:txBody>
      </p:sp>
      <p:sp>
        <p:nvSpPr>
          <p:cNvPr id="10" name="Espaço Reservado para Conteúdo 3">
            <a:extLst>
              <a:ext uri="{FF2B5EF4-FFF2-40B4-BE49-F238E27FC236}">
                <a16:creationId xmlns:a16="http://schemas.microsoft.com/office/drawing/2014/main" id="{46F11254-726E-FDA4-6EED-0C182D7ED20F}"/>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3449" y="2176041"/>
            <a:ext cx="5801272" cy="3923817"/>
          </a:xfrm>
          <a:prstGeom prst="rect">
            <a:avLst/>
          </a:prstGeom>
        </p:spPr>
        <p:txBody>
          <a:bodyPr>
            <a:normAutofit fontScale="92500" lnSpcReduction="20000"/>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2500"/>
              </a:spcBef>
              <a:buFont typeface="Arial" panose="020B0604020202020204" pitchFamily="34" charset="0"/>
              <a:buNone/>
            </a:pPr>
            <a:r>
              <a:rPr lang="pt-BR" dirty="0"/>
              <a:t>Termo de Contrato Nº 806/2024 PGE-SEDEC</a:t>
            </a:r>
            <a:br>
              <a:rPr lang="pt-BR" sz="1400" dirty="0"/>
            </a:br>
            <a:endParaRPr lang="pt-BR" sz="1400" dirty="0"/>
          </a:p>
          <a:p>
            <a:pPr marL="0" indent="0" algn="just">
              <a:spcBef>
                <a:spcPts val="2500"/>
              </a:spcBef>
              <a:buFont typeface="Arial" panose="020B0604020202020204" pitchFamily="34" charset="0"/>
              <a:buNone/>
            </a:pPr>
            <a:r>
              <a:rPr lang="pt-BR" dirty="0"/>
              <a:t>Consiste na contratação de instituição de desenvolvimento de pesquisa para prestação de serviços especializados de elaboração do Plano de Desenvolvimento do Turismo da Pesca Esportiva do Estado, nos municípios de Cabixi, Pimenteiras do Oeste, Alto Alegre dos Parecis, Alta Floresta do Oeste, São Francisco do Guaporé, Costa Marques e Porto Velho, buscando as melhores práticas para o desenvolvimento de Rondônia.</a:t>
            </a:r>
            <a:endParaRPr lang="pt-BR" sz="1400" dirty="0"/>
          </a:p>
        </p:txBody>
      </p:sp>
    </p:spTree>
    <p:extLst>
      <p:ext uri="{BB962C8B-B14F-4D97-AF65-F5344CB8AC3E}">
        <p14:creationId xmlns:p14="http://schemas.microsoft.com/office/powerpoint/2010/main" val="2699007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Imagem 12" descr="Interface gráfica do usuário, Texto, Aplicativo, chat ou mensagem de texto&#10;&#10;Descrição gerada automaticamente">
            <a:extLst>
              <a:ext uri="{FF2B5EF4-FFF2-40B4-BE49-F238E27FC236}">
                <a16:creationId xmlns:a16="http://schemas.microsoft.com/office/drawing/2014/main" id="{0EDFF081-F694-FD34-0F7D-BBB041640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409" y="1488387"/>
            <a:ext cx="10521632" cy="4857079"/>
          </a:xfrm>
          <a:prstGeom prst="rect">
            <a:avLst/>
          </a:prstGeom>
        </p:spPr>
      </p:pic>
      <p:sp>
        <p:nvSpPr>
          <p:cNvPr id="14" name="CaixaDeTexto 13">
            <a:extLst>
              <a:ext uri="{FF2B5EF4-FFF2-40B4-BE49-F238E27FC236}">
                <a16:creationId xmlns:a16="http://schemas.microsoft.com/office/drawing/2014/main" id="{C4B62A98-EA7C-CE09-BC77-87E74EC85957}"/>
              </a:ext>
            </a:extLst>
          </p:cNvPr>
          <p:cNvSpPr txBox="1"/>
          <p:nvPr/>
        </p:nvSpPr>
        <p:spPr>
          <a:xfrm>
            <a:off x="4542941" y="592714"/>
            <a:ext cx="3032567" cy="400110"/>
          </a:xfrm>
          <a:prstGeom prst="rect">
            <a:avLst/>
          </a:prstGeom>
          <a:noFill/>
        </p:spPr>
        <p:txBody>
          <a:bodyPr wrap="square" rtlCol="0">
            <a:spAutoFit/>
          </a:bodyPr>
          <a:lstStyle/>
          <a:p>
            <a:pPr algn="ctr"/>
            <a:r>
              <a:rPr lang="pt-BR" sz="2000" b="1" i="1" dirty="0"/>
              <a:t>AMEAÇAS</a:t>
            </a:r>
          </a:p>
        </p:txBody>
      </p:sp>
      <p:pic>
        <p:nvPicPr>
          <p:cNvPr id="16" name="Picture 2">
            <a:extLst>
              <a:ext uri="{FF2B5EF4-FFF2-40B4-BE49-F238E27FC236}">
                <a16:creationId xmlns:a16="http://schemas.microsoft.com/office/drawing/2014/main" id="{55546F96-8DD9-5A67-6B03-400A18BE218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451371" y="127706"/>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B4753B7E-1D69-4398-B650-0A15D6160E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35269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A32057F-F015-B1B2-4E3E-2307F8EFC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6304B7EC-B5EE-4C8F-1C4B-02888BD1FD0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1284862" y="777380"/>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5886C410-1817-42E1-1F25-6C02445DFEE0}"/>
              </a:ext>
            </a:extLst>
          </p:cNvPr>
          <p:cNvSpPr>
            <a:spLocks noGrp="1"/>
          </p:cNvSpPr>
          <p:nvPr>
            <p:ph type="title"/>
          </p:nvPr>
        </p:nvSpPr>
        <p:spPr>
          <a:xfrm>
            <a:off x="6362218" y="2178690"/>
            <a:ext cx="4361688" cy="1726401"/>
          </a:xfrm>
        </p:spPr>
        <p:txBody>
          <a:bodyPr vert="horz" lIns="91440" tIns="45720" rIns="91440" bIns="45720" rtlCol="0" anchor="b">
            <a:normAutofit/>
          </a:bodyPr>
          <a:lstStyle/>
          <a:p>
            <a:r>
              <a:rPr lang="en-US" sz="4200" dirty="0"/>
              <a:t>MAPA ESTRATÉGICO</a:t>
            </a:r>
          </a:p>
        </p:txBody>
      </p:sp>
      <p:pic>
        <p:nvPicPr>
          <p:cNvPr id="3" name="image5.png">
            <a:extLst>
              <a:ext uri="{FF2B5EF4-FFF2-40B4-BE49-F238E27FC236}">
                <a16:creationId xmlns:a16="http://schemas.microsoft.com/office/drawing/2014/main" id="{FE7B426E-5AE1-E8F1-7608-12A1A21DE0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145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5" name="Rectangle 20">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8" name="Imagem 7" descr="Linha do tempo&#10;&#10;Descrição gerada automaticamente">
            <a:extLst>
              <a:ext uri="{FF2B5EF4-FFF2-40B4-BE49-F238E27FC236}">
                <a16:creationId xmlns:a16="http://schemas.microsoft.com/office/drawing/2014/main" id="{4D7E82DC-4907-B400-41DB-FD3CDB0C13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593" y="0"/>
            <a:ext cx="9778481" cy="6858000"/>
          </a:xfrm>
          <a:prstGeom prst="rect">
            <a:avLst/>
          </a:prstGeom>
        </p:spPr>
      </p:pic>
      <p:sp>
        <p:nvSpPr>
          <p:cNvPr id="2" name="CaixaDeTexto 1">
            <a:extLst>
              <a:ext uri="{FF2B5EF4-FFF2-40B4-BE49-F238E27FC236}">
                <a16:creationId xmlns:a16="http://schemas.microsoft.com/office/drawing/2014/main" id="{E5322EC8-2B86-D44B-326B-8DD424F3301D}"/>
              </a:ext>
            </a:extLst>
          </p:cNvPr>
          <p:cNvSpPr txBox="1"/>
          <p:nvPr/>
        </p:nvSpPr>
        <p:spPr>
          <a:xfrm>
            <a:off x="178686" y="3009418"/>
            <a:ext cx="2199190" cy="646331"/>
          </a:xfrm>
          <a:prstGeom prst="rect">
            <a:avLst/>
          </a:prstGeom>
          <a:noFill/>
        </p:spPr>
        <p:txBody>
          <a:bodyPr wrap="square" rtlCol="0">
            <a:spAutoFit/>
          </a:bodyPr>
          <a:lstStyle/>
          <a:p>
            <a:r>
              <a:rPr lang="pt-BR" b="1" dirty="0"/>
              <a:t>MAPA ESTRATÉGICO</a:t>
            </a:r>
          </a:p>
        </p:txBody>
      </p:sp>
      <p:sp>
        <p:nvSpPr>
          <p:cNvPr id="3" name="Seta: Entalhada para a Direita 2">
            <a:extLst>
              <a:ext uri="{FF2B5EF4-FFF2-40B4-BE49-F238E27FC236}">
                <a16:creationId xmlns:a16="http://schemas.microsoft.com/office/drawing/2014/main" id="{20A68D90-6A52-89AF-E75B-E9E614FC7B50}"/>
              </a:ext>
            </a:extLst>
          </p:cNvPr>
          <p:cNvSpPr/>
          <p:nvPr/>
        </p:nvSpPr>
        <p:spPr>
          <a:xfrm>
            <a:off x="246927" y="3655749"/>
            <a:ext cx="1635980" cy="261158"/>
          </a:xfrm>
          <a:prstGeom prst="notch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5.png">
            <a:extLst>
              <a:ext uri="{FF2B5EF4-FFF2-40B4-BE49-F238E27FC236}">
                <a16:creationId xmlns:a16="http://schemas.microsoft.com/office/drawing/2014/main" id="{68681826-E71E-6730-3443-6E158E8C5F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13" y="272944"/>
            <a:ext cx="2020955" cy="7680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7DEDFD5D-6F38-7D47-9B42-AE53369DE1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82857" y="5304486"/>
            <a:ext cx="1304649" cy="136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31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7A2F5CC-06D6-47F6-9787-D8C39957C80B}"/>
              </a:ext>
            </a:extLst>
          </p:cNvPr>
          <p:cNvGraphicFramePr>
            <a:graphicFrameLocks noGrp="1"/>
          </p:cNvGraphicFramePr>
          <p:nvPr>
            <p:extLst>
              <p:ext uri="{D42A27DB-BD31-4B8C-83A1-F6EECF244321}">
                <p14:modId xmlns:p14="http://schemas.microsoft.com/office/powerpoint/2010/main" val="1439403007"/>
              </p:ext>
            </p:extLst>
          </p:nvPr>
        </p:nvGraphicFramePr>
        <p:xfrm>
          <a:off x="236866" y="2364058"/>
          <a:ext cx="11718267" cy="1233535"/>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R$ 11.048.720,83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R$ 10.808.720,83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R$ 9.348.720,83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R$ 8.548.720,83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R$ 4.023.720,83</a:t>
                      </a:r>
                    </a:p>
                  </a:txBody>
                  <a:tcPr/>
                </a:tc>
                <a:tc>
                  <a:txBody>
                    <a:bodyPr/>
                    <a:lstStyle/>
                    <a:p>
                      <a:pPr algn="ctr"/>
                      <a:r>
                        <a:rPr lang="pt-BR" b="1" dirty="0"/>
                        <a:t>R$ 3.943.720,83</a:t>
                      </a:r>
                    </a:p>
                  </a:txBody>
                  <a:tcPr/>
                </a:tc>
                <a:extLst>
                  <a:ext uri="{0D108BD9-81ED-4DB2-BD59-A6C34878D82A}">
                    <a16:rowId xmlns:a16="http://schemas.microsoft.com/office/drawing/2014/main" val="1420037334"/>
                  </a:ext>
                </a:extLst>
              </a:tr>
            </a:tbl>
          </a:graphicData>
        </a:graphic>
      </p:graphicFrame>
      <p:pic>
        <p:nvPicPr>
          <p:cNvPr id="3" name="Imagem 2">
            <a:extLst>
              <a:ext uri="{FF2B5EF4-FFF2-40B4-BE49-F238E27FC236}">
                <a16:creationId xmlns:a16="http://schemas.microsoft.com/office/drawing/2014/main" id="{C41AD5B6-86BD-798A-E98F-EC5E6D5859CE}"/>
              </a:ext>
            </a:extLst>
          </p:cNvPr>
          <p:cNvPicPr>
            <a:picLocks noChangeAspect="1"/>
          </p:cNvPicPr>
          <p:nvPr/>
        </p:nvPicPr>
        <p:blipFill>
          <a:blip r:embed="rId2"/>
          <a:stretch>
            <a:fillRect/>
          </a:stretch>
        </p:blipFill>
        <p:spPr>
          <a:xfrm>
            <a:off x="397396" y="1070658"/>
            <a:ext cx="11557737" cy="776266"/>
          </a:xfrm>
          <a:prstGeom prst="rect">
            <a:avLst/>
          </a:prstGeom>
        </p:spPr>
      </p:pic>
      <p:graphicFrame>
        <p:nvGraphicFramePr>
          <p:cNvPr id="4" name="Tabela 3">
            <a:extLst>
              <a:ext uri="{FF2B5EF4-FFF2-40B4-BE49-F238E27FC236}">
                <a16:creationId xmlns:a16="http://schemas.microsoft.com/office/drawing/2014/main" id="{5981B601-08BE-6BB0-677B-7B7E498642B0}"/>
              </a:ext>
            </a:extLst>
          </p:cNvPr>
          <p:cNvGraphicFramePr>
            <a:graphicFrameLocks noGrp="1"/>
          </p:cNvGraphicFramePr>
          <p:nvPr>
            <p:extLst>
              <p:ext uri="{D42A27DB-BD31-4B8C-83A1-F6EECF244321}">
                <p14:modId xmlns:p14="http://schemas.microsoft.com/office/powerpoint/2010/main" val="49856936"/>
              </p:ext>
            </p:extLst>
          </p:nvPr>
        </p:nvGraphicFramePr>
        <p:xfrm>
          <a:off x="4190036" y="4261031"/>
          <a:ext cx="2894182" cy="1526311"/>
        </p:xfrm>
        <a:graphic>
          <a:graphicData uri="http://schemas.openxmlformats.org/drawingml/2006/table">
            <a:tbl>
              <a:tblPr firstRow="1" bandRow="1">
                <a:tableStyleId>{69CF1AB2-1976-4502-BF36-3FF5EA218861}</a:tableStyleId>
              </a:tblPr>
              <a:tblGrid>
                <a:gridCol w="2894182">
                  <a:extLst>
                    <a:ext uri="{9D8B030D-6E8A-4147-A177-3AD203B41FA5}">
                      <a16:colId xmlns:a16="http://schemas.microsoft.com/office/drawing/2014/main" val="2824627793"/>
                    </a:ext>
                  </a:extLst>
                </a:gridCol>
              </a:tblGrid>
              <a:tr h="584485">
                <a:tc>
                  <a:txBody>
                    <a:bodyPr/>
                    <a:lstStyle/>
                    <a:p>
                      <a:pPr algn="ctr"/>
                      <a:r>
                        <a:rPr lang="pt-BR" sz="2000" dirty="0"/>
                        <a:t>TOTALIZANDO</a:t>
                      </a:r>
                    </a:p>
                  </a:txBody>
                  <a:tcPr/>
                </a:tc>
                <a:extLst>
                  <a:ext uri="{0D108BD9-81ED-4DB2-BD59-A6C34878D82A}">
                    <a16:rowId xmlns:a16="http://schemas.microsoft.com/office/drawing/2014/main" val="3669435668"/>
                  </a:ext>
                </a:extLst>
              </a:tr>
              <a:tr h="941826">
                <a:tc>
                  <a:txBody>
                    <a:bodyPr/>
                    <a:lstStyle/>
                    <a:p>
                      <a:pPr algn="ctr"/>
                      <a:r>
                        <a:rPr lang="pt-BR" sz="2000" b="1" dirty="0"/>
                        <a:t>R$ 47.722.324,98</a:t>
                      </a:r>
                    </a:p>
                  </a:txBody>
                  <a:tcPr/>
                </a:tc>
                <a:extLst>
                  <a:ext uri="{0D108BD9-81ED-4DB2-BD59-A6C34878D82A}">
                    <a16:rowId xmlns:a16="http://schemas.microsoft.com/office/drawing/2014/main" val="1420037334"/>
                  </a:ext>
                </a:extLst>
              </a:tr>
            </a:tbl>
          </a:graphicData>
        </a:graphic>
      </p:graphicFrame>
    </p:spTree>
    <p:extLst>
      <p:ext uri="{BB962C8B-B14F-4D97-AF65-F5344CB8AC3E}">
        <p14:creationId xmlns:p14="http://schemas.microsoft.com/office/powerpoint/2010/main" val="3423560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5BA0764D-65F1-20E8-4310-A393F0FDBC79}"/>
              </a:ext>
            </a:extLst>
          </p:cNvPr>
          <p:cNvGraphicFramePr>
            <a:graphicFrameLocks noGrp="1"/>
          </p:cNvGraphicFramePr>
          <p:nvPr>
            <p:extLst>
              <p:ext uri="{D42A27DB-BD31-4B8C-83A1-F6EECF244321}">
                <p14:modId xmlns:p14="http://schemas.microsoft.com/office/powerpoint/2010/main" val="2057004426"/>
              </p:ext>
            </p:extLst>
          </p:nvPr>
        </p:nvGraphicFramePr>
        <p:xfrm>
          <a:off x="537050" y="3096948"/>
          <a:ext cx="11117899" cy="1233535"/>
        </p:xfrm>
        <a:graphic>
          <a:graphicData uri="http://schemas.openxmlformats.org/drawingml/2006/table">
            <a:tbl>
              <a:tblPr firstRow="1" bandRow="1">
                <a:tableStyleId>{69CF1AB2-1976-4502-BF36-3FF5EA218861}</a:tableStyleId>
              </a:tblPr>
              <a:tblGrid>
                <a:gridCol w="1867948">
                  <a:extLst>
                    <a:ext uri="{9D8B030D-6E8A-4147-A177-3AD203B41FA5}">
                      <a16:colId xmlns:a16="http://schemas.microsoft.com/office/drawing/2014/main" val="307764945"/>
                    </a:ext>
                  </a:extLst>
                </a:gridCol>
                <a:gridCol w="1871705">
                  <a:extLst>
                    <a:ext uri="{9D8B030D-6E8A-4147-A177-3AD203B41FA5}">
                      <a16:colId xmlns:a16="http://schemas.microsoft.com/office/drawing/2014/main" val="1565700525"/>
                    </a:ext>
                  </a:extLst>
                </a:gridCol>
                <a:gridCol w="1993387">
                  <a:extLst>
                    <a:ext uri="{9D8B030D-6E8A-4147-A177-3AD203B41FA5}">
                      <a16:colId xmlns:a16="http://schemas.microsoft.com/office/drawing/2014/main" val="2319123383"/>
                    </a:ext>
                  </a:extLst>
                </a:gridCol>
                <a:gridCol w="1842289">
                  <a:extLst>
                    <a:ext uri="{9D8B030D-6E8A-4147-A177-3AD203B41FA5}">
                      <a16:colId xmlns:a16="http://schemas.microsoft.com/office/drawing/2014/main" val="886436423"/>
                    </a:ext>
                  </a:extLst>
                </a:gridCol>
                <a:gridCol w="1723749">
                  <a:extLst>
                    <a:ext uri="{9D8B030D-6E8A-4147-A177-3AD203B41FA5}">
                      <a16:colId xmlns:a16="http://schemas.microsoft.com/office/drawing/2014/main" val="2530491042"/>
                    </a:ext>
                  </a:extLst>
                </a:gridCol>
                <a:gridCol w="1818821">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R$ 10.163.720,83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R$ 10.473.720,83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R$ 9.198.720,83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R$ 8.448.720,83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R$ 3.923.720,83</a:t>
                      </a:r>
                    </a:p>
                  </a:txBody>
                  <a:tcPr anchor="ctr"/>
                </a:tc>
                <a:tc>
                  <a:txBody>
                    <a:bodyPr/>
                    <a:lstStyle/>
                    <a:p>
                      <a:pPr algn="ctr"/>
                      <a:r>
                        <a:rPr lang="pt-BR" b="1" dirty="0"/>
                        <a:t>R$ 3.843.720.83</a:t>
                      </a:r>
                    </a:p>
                  </a:txBody>
                  <a:tcPr anchor="ctr"/>
                </a:tc>
                <a:extLst>
                  <a:ext uri="{0D108BD9-81ED-4DB2-BD59-A6C34878D82A}">
                    <a16:rowId xmlns:a16="http://schemas.microsoft.com/office/drawing/2014/main" val="1420037334"/>
                  </a:ext>
                </a:extLst>
              </a:tr>
            </a:tbl>
          </a:graphicData>
        </a:graphic>
      </p:graphicFrame>
      <p:graphicFrame>
        <p:nvGraphicFramePr>
          <p:cNvPr id="3" name="Tabela 2">
            <a:extLst>
              <a:ext uri="{FF2B5EF4-FFF2-40B4-BE49-F238E27FC236}">
                <a16:creationId xmlns:a16="http://schemas.microsoft.com/office/drawing/2014/main" id="{D75626A6-C028-E22A-C725-099D4AE3743C}"/>
              </a:ext>
            </a:extLst>
          </p:cNvPr>
          <p:cNvGraphicFramePr>
            <a:graphicFrameLocks noGrp="1"/>
          </p:cNvGraphicFramePr>
          <p:nvPr>
            <p:extLst>
              <p:ext uri="{D42A27DB-BD31-4B8C-83A1-F6EECF244321}">
                <p14:modId xmlns:p14="http://schemas.microsoft.com/office/powerpoint/2010/main" val="1163770570"/>
              </p:ext>
            </p:extLst>
          </p:nvPr>
        </p:nvGraphicFramePr>
        <p:xfrm>
          <a:off x="3980343" y="4805041"/>
          <a:ext cx="3897823" cy="1422139"/>
        </p:xfrm>
        <a:graphic>
          <a:graphicData uri="http://schemas.openxmlformats.org/drawingml/2006/table">
            <a:tbl>
              <a:tblPr firstRow="1" bandRow="1">
                <a:tableStyleId>{69CF1AB2-1976-4502-BF36-3FF5EA218861}</a:tableStyleId>
              </a:tblPr>
              <a:tblGrid>
                <a:gridCol w="3897823">
                  <a:extLst>
                    <a:ext uri="{9D8B030D-6E8A-4147-A177-3AD203B41FA5}">
                      <a16:colId xmlns:a16="http://schemas.microsoft.com/office/drawing/2014/main" val="2824627793"/>
                    </a:ext>
                  </a:extLst>
                </a:gridCol>
              </a:tblGrid>
              <a:tr h="517141">
                <a:tc>
                  <a:txBody>
                    <a:bodyPr/>
                    <a:lstStyle/>
                    <a:p>
                      <a:pPr algn="ctr"/>
                      <a:r>
                        <a:rPr lang="pt-BR" sz="2400" dirty="0"/>
                        <a:t>TOTALIZANDO</a:t>
                      </a:r>
                    </a:p>
                  </a:txBody>
                  <a:tcPr/>
                </a:tc>
                <a:extLst>
                  <a:ext uri="{0D108BD9-81ED-4DB2-BD59-A6C34878D82A}">
                    <a16:rowId xmlns:a16="http://schemas.microsoft.com/office/drawing/2014/main" val="3669435668"/>
                  </a:ext>
                </a:extLst>
              </a:tr>
              <a:tr h="904998">
                <a:tc>
                  <a:txBody>
                    <a:bodyPr/>
                    <a:lstStyle/>
                    <a:p>
                      <a:pPr algn="ctr"/>
                      <a:r>
                        <a:rPr lang="pt-BR" sz="2400" b="1" dirty="0"/>
                        <a:t>R$ 46.052.324.98</a:t>
                      </a:r>
                    </a:p>
                  </a:txBody>
                  <a:tcPr/>
                </a:tc>
                <a:extLst>
                  <a:ext uri="{0D108BD9-81ED-4DB2-BD59-A6C34878D82A}">
                    <a16:rowId xmlns:a16="http://schemas.microsoft.com/office/drawing/2014/main" val="1420037334"/>
                  </a:ext>
                </a:extLst>
              </a:tr>
            </a:tbl>
          </a:graphicData>
        </a:graphic>
      </p:graphicFrame>
      <p:pic>
        <p:nvPicPr>
          <p:cNvPr id="4" name="Imagem 3">
            <a:extLst>
              <a:ext uri="{FF2B5EF4-FFF2-40B4-BE49-F238E27FC236}">
                <a16:creationId xmlns:a16="http://schemas.microsoft.com/office/drawing/2014/main" id="{364EB1BF-2FA6-1849-2C2F-807FEE3DD4C0}"/>
              </a:ext>
            </a:extLst>
          </p:cNvPr>
          <p:cNvPicPr>
            <a:picLocks noChangeAspect="1"/>
          </p:cNvPicPr>
          <p:nvPr/>
        </p:nvPicPr>
        <p:blipFill>
          <a:blip r:embed="rId2"/>
          <a:stretch>
            <a:fillRect/>
          </a:stretch>
        </p:blipFill>
        <p:spPr>
          <a:xfrm>
            <a:off x="3502593" y="1450815"/>
            <a:ext cx="4375573" cy="1171575"/>
          </a:xfrm>
          <a:prstGeom prst="rect">
            <a:avLst/>
          </a:prstGeom>
        </p:spPr>
      </p:pic>
      <p:sp>
        <p:nvSpPr>
          <p:cNvPr id="5" name="CaixaDeTexto 4">
            <a:extLst>
              <a:ext uri="{FF2B5EF4-FFF2-40B4-BE49-F238E27FC236}">
                <a16:creationId xmlns:a16="http://schemas.microsoft.com/office/drawing/2014/main" id="{57B5977C-7A0E-A7A5-0E31-88A1620FF200}"/>
              </a:ext>
            </a:extLst>
          </p:cNvPr>
          <p:cNvSpPr txBox="1"/>
          <p:nvPr/>
        </p:nvSpPr>
        <p:spPr>
          <a:xfrm>
            <a:off x="786322" y="625032"/>
            <a:ext cx="10868627" cy="584775"/>
          </a:xfrm>
          <a:prstGeom prst="rect">
            <a:avLst/>
          </a:prstGeom>
          <a:noFill/>
        </p:spPr>
        <p:txBody>
          <a:bodyPr wrap="square" rtlCol="0">
            <a:spAutoFit/>
          </a:bodyPr>
          <a:lstStyle/>
          <a:p>
            <a:pPr algn="ctr"/>
            <a:r>
              <a:rPr lang="pt-BR" sz="3200" dirty="0"/>
              <a:t>PERSPECTIVA 1 – APRENDIZADO E CRESCIMENTO</a:t>
            </a:r>
          </a:p>
        </p:txBody>
      </p:sp>
    </p:spTree>
    <p:extLst>
      <p:ext uri="{BB962C8B-B14F-4D97-AF65-F5344CB8AC3E}">
        <p14:creationId xmlns:p14="http://schemas.microsoft.com/office/powerpoint/2010/main" val="94086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2626FD3-C982-A0F6-6E5F-7EB78999A547}"/>
              </a:ext>
            </a:extLst>
          </p:cNvPr>
          <p:cNvGraphicFramePr>
            <a:graphicFrameLocks noGrp="1"/>
          </p:cNvGraphicFramePr>
          <p:nvPr>
            <p:extLst>
              <p:ext uri="{D42A27DB-BD31-4B8C-83A1-F6EECF244321}">
                <p14:modId xmlns:p14="http://schemas.microsoft.com/office/powerpoint/2010/main" val="264958490"/>
              </p:ext>
            </p:extLst>
          </p:nvPr>
        </p:nvGraphicFramePr>
        <p:xfrm>
          <a:off x="248855" y="217105"/>
          <a:ext cx="11742516" cy="6423789"/>
        </p:xfrm>
        <a:graphic>
          <a:graphicData uri="http://schemas.openxmlformats.org/drawingml/2006/table">
            <a:tbl>
              <a:tblPr bandRow="1">
                <a:tableStyleId>{912C8C85-51F0-491E-9774-3900AFEF0FD7}</a:tableStyleId>
              </a:tblPr>
              <a:tblGrid>
                <a:gridCol w="3215992">
                  <a:extLst>
                    <a:ext uri="{9D8B030D-6E8A-4147-A177-3AD203B41FA5}">
                      <a16:colId xmlns:a16="http://schemas.microsoft.com/office/drawing/2014/main" val="3604698425"/>
                    </a:ext>
                  </a:extLst>
                </a:gridCol>
                <a:gridCol w="1705573">
                  <a:extLst>
                    <a:ext uri="{9D8B030D-6E8A-4147-A177-3AD203B41FA5}">
                      <a16:colId xmlns:a16="http://schemas.microsoft.com/office/drawing/2014/main" val="1134025475"/>
                    </a:ext>
                  </a:extLst>
                </a:gridCol>
                <a:gridCol w="1273830">
                  <a:extLst>
                    <a:ext uri="{9D8B030D-6E8A-4147-A177-3AD203B41FA5}">
                      <a16:colId xmlns:a16="http://schemas.microsoft.com/office/drawing/2014/main" val="221441693"/>
                    </a:ext>
                  </a:extLst>
                </a:gridCol>
                <a:gridCol w="3083664">
                  <a:extLst>
                    <a:ext uri="{9D8B030D-6E8A-4147-A177-3AD203B41FA5}">
                      <a16:colId xmlns:a16="http://schemas.microsoft.com/office/drawing/2014/main" val="189056051"/>
                    </a:ext>
                  </a:extLst>
                </a:gridCol>
                <a:gridCol w="2463457">
                  <a:extLst>
                    <a:ext uri="{9D8B030D-6E8A-4147-A177-3AD203B41FA5}">
                      <a16:colId xmlns:a16="http://schemas.microsoft.com/office/drawing/2014/main" val="2440982281"/>
                    </a:ext>
                  </a:extLst>
                </a:gridCol>
              </a:tblGrid>
              <a:tr h="104461">
                <a:tc gridSpan="5">
                  <a:txBody>
                    <a:bodyPr/>
                    <a:lstStyle/>
                    <a:p>
                      <a:pPr algn="just">
                        <a:buNone/>
                      </a:pPr>
                      <a:r>
                        <a:rPr lang="pt-BR" sz="1600" b="1" dirty="0">
                          <a:effectLst/>
                          <a:latin typeface="Arial" panose="020B0604020202020204" pitchFamily="34" charset="0"/>
                          <a:cs typeface="Arial" panose="020B0604020202020204" pitchFamily="34" charset="0"/>
                        </a:rPr>
                        <a:t>P1 – Objetivo 1 - Implementação de Programa de Qualificação do Turismo da Pesca Esportiva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134371276"/>
                  </a:ext>
                </a:extLst>
              </a:tr>
              <a:tr h="772494">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47765951"/>
                  </a:ext>
                </a:extLst>
              </a:tr>
              <a:tr h="2317480">
                <a:tc>
                  <a:txBody>
                    <a:bodyPr/>
                    <a:lstStyle/>
                    <a:p>
                      <a:pPr algn="just">
                        <a:buNone/>
                      </a:pPr>
                      <a:r>
                        <a:rPr lang="pt-BR" sz="1600" dirty="0">
                          <a:effectLst/>
                          <a:latin typeface="Arial" panose="020B0604020202020204" pitchFamily="34" charset="0"/>
                          <a:cs typeface="Arial" panose="020B0604020202020204" pitchFamily="34" charset="0"/>
                        </a:rPr>
                        <a:t>Cursos de formação de Guia de Pesca esportiva - 01 curso/ano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a:t>
                      </a:r>
                    </a:p>
                    <a:p>
                      <a:pPr marL="22860" indent="-22860" algn="just">
                        <a:buNone/>
                      </a:pPr>
                      <a:r>
                        <a:rPr lang="pt-BR" sz="1600" dirty="0">
                          <a:effectLst/>
                          <a:latin typeface="Arial" panose="020B0604020202020204" pitchFamily="34" charset="0"/>
                          <a:cs typeface="Arial" panose="020B0604020202020204" pitchFamily="34" charset="0"/>
                        </a:rPr>
                        <a:t>com 20h média.</a:t>
                      </a:r>
                    </a:p>
                    <a:p>
                      <a:pPr marL="22860" indent="-22860" algn="just">
                        <a:buNone/>
                      </a:pPr>
                      <a:r>
                        <a:rPr lang="pt-BR" sz="1600" dirty="0">
                          <a:effectLst/>
                          <a:latin typeface="Arial" panose="020B0604020202020204" pitchFamily="34" charset="0"/>
                          <a:cs typeface="Arial" panose="020B0604020202020204" pitchFamily="34" charset="0"/>
                        </a:rPr>
                        <a:t>Nº de guias de pesca formados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guias cadastrados no CADASTUR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just">
                        <a:buNone/>
                      </a:pPr>
                      <a:r>
                        <a:rPr lang="pt-BR" sz="1600" dirty="0">
                          <a:effectLst/>
                          <a:latin typeface="Arial" panose="020B0604020202020204" pitchFamily="34" charset="0"/>
                          <a:cs typeface="Arial" panose="020B0604020202020204" pitchFamily="34" charset="0"/>
                        </a:rPr>
                        <a:t>MTUR - Ministério do Turismo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Recursos das Instituições Parceiras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9642340"/>
                  </a:ext>
                </a:extLst>
              </a:tr>
              <a:tr h="1351864">
                <a:tc>
                  <a:txBody>
                    <a:bodyPr/>
                    <a:lstStyle/>
                    <a:p>
                      <a:pPr algn="just">
                        <a:buNone/>
                      </a:pPr>
                      <a:r>
                        <a:rPr lang="pt-BR" sz="1600" dirty="0">
                          <a:effectLst/>
                          <a:latin typeface="Arial" panose="020B0604020202020204" pitchFamily="34" charset="0"/>
                          <a:cs typeface="Arial" panose="020B0604020202020204" pitchFamily="34" charset="0"/>
                        </a:rPr>
                        <a:t>Curso de recepção e atendimento ao turista - 02 cursos/ano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12 cursos com 20 </a:t>
                      </a:r>
                      <a:r>
                        <a:rPr lang="pt-BR" sz="1600" dirty="0" err="1">
                          <a:effectLst/>
                          <a:latin typeface="Arial" panose="020B0604020202020204" pitchFamily="34" charset="0"/>
                          <a:cs typeface="Arial" panose="020B0604020202020204" pitchFamily="34" charset="0"/>
                        </a:rPr>
                        <a:t>hs</a:t>
                      </a:r>
                      <a:r>
                        <a:rPr lang="pt-BR" sz="1600" dirty="0">
                          <a:effectLst/>
                          <a:latin typeface="Arial" panose="020B0604020202020204" pitchFamily="34" charset="0"/>
                          <a:cs typeface="Arial" panose="020B0604020202020204" pitchFamily="34" charset="0"/>
                        </a:rPr>
                        <a:t>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625906465"/>
                  </a:ext>
                </a:extLst>
              </a:tr>
              <a:tr h="1738111">
                <a:tc>
                  <a:txBody>
                    <a:bodyPr/>
                    <a:lstStyle/>
                    <a:p>
                      <a:pPr algn="just">
                        <a:buNone/>
                      </a:pPr>
                      <a:r>
                        <a:rPr lang="pt-BR" sz="1600" dirty="0">
                          <a:effectLst/>
                          <a:latin typeface="Arial" panose="020B0604020202020204" pitchFamily="34" charset="0"/>
                          <a:cs typeface="Arial" panose="020B0604020202020204" pitchFamily="34" charset="0"/>
                        </a:rPr>
                        <a:t>Curso de gastronomia regional - 01 curso/ano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Realização de 6 cursos com 20hs média</a:t>
                      </a:r>
                    </a:p>
                    <a:p>
                      <a:pPr marL="22860" indent="-22860" algn="just">
                        <a:buNone/>
                      </a:pPr>
                      <a:r>
                        <a:rPr lang="pt-BR" sz="1600" dirty="0">
                          <a:effectLst/>
                          <a:latin typeface="Arial" panose="020B0604020202020204" pitchFamily="34" charset="0"/>
                          <a:cs typeface="Arial" panose="020B0604020202020204" pitchFamily="34" charset="0"/>
                        </a:rPr>
                        <a:t>Nº de pessoas qualificadas em gastronomia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1562" marR="6156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pt-BR"/>
                    </a:p>
                  </a:txBody>
                  <a:tcPr/>
                </a:tc>
                <a:extLst>
                  <a:ext uri="{0D108BD9-81ED-4DB2-BD59-A6C34878D82A}">
                    <a16:rowId xmlns:a16="http://schemas.microsoft.com/office/drawing/2014/main" val="2526282803"/>
                  </a:ext>
                </a:extLst>
              </a:tr>
            </a:tbl>
          </a:graphicData>
        </a:graphic>
      </p:graphicFrame>
    </p:spTree>
    <p:extLst>
      <p:ext uri="{BB962C8B-B14F-4D97-AF65-F5344CB8AC3E}">
        <p14:creationId xmlns:p14="http://schemas.microsoft.com/office/powerpoint/2010/main" val="1898613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9E31D-6D9B-04D1-3524-56AD7CD70A03}"/>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F66959B-9D24-0193-AF05-FF2225B1B4FC}"/>
              </a:ext>
            </a:extLst>
          </p:cNvPr>
          <p:cNvGraphicFramePr>
            <a:graphicFrameLocks noGrp="1"/>
          </p:cNvGraphicFramePr>
          <p:nvPr>
            <p:extLst>
              <p:ext uri="{D42A27DB-BD31-4B8C-83A1-F6EECF244321}">
                <p14:modId xmlns:p14="http://schemas.microsoft.com/office/powerpoint/2010/main" val="2764390810"/>
              </p:ext>
            </p:extLst>
          </p:nvPr>
        </p:nvGraphicFramePr>
        <p:xfrm>
          <a:off x="335666" y="170663"/>
          <a:ext cx="11254450" cy="5852160"/>
        </p:xfrm>
        <a:graphic>
          <a:graphicData uri="http://schemas.openxmlformats.org/drawingml/2006/table">
            <a:tbl>
              <a:tblPr bandRow="1">
                <a:tableStyleId>{912C8C85-51F0-491E-9774-3900AFEF0FD7}</a:tableStyleId>
              </a:tblPr>
              <a:tblGrid>
                <a:gridCol w="4008697">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latin typeface="Arial" panose="020B0604020202020204" pitchFamily="34" charset="0"/>
                          <a:cs typeface="Arial" panose="020B0604020202020204" pitchFamily="34" charset="0"/>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b="1" i="0" dirty="0">
                          <a:effectLst/>
                          <a:latin typeface="Arial" panose="020B0604020202020204" pitchFamily="34" charset="0"/>
                          <a:cs typeface="Arial" panose="020B0604020202020204" pitchFamily="34" charset="0"/>
                        </a:rPr>
                        <a:t>Projeto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Responsável execução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Prazo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Indicadores</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i="0" dirty="0">
                          <a:effectLst/>
                          <a:latin typeface="Arial" panose="020B0604020202020204" pitchFamily="34" charset="0"/>
                          <a:cs typeface="Arial" panose="020B0604020202020204" pitchFamily="34" charset="0"/>
                        </a:rPr>
                        <a:t>Fontes de financiamento</a:t>
                      </a:r>
                      <a:endParaRPr lang="pt-BR" sz="1600" b="1" i="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961342">
                <a:tc>
                  <a:txBody>
                    <a:bodyPr/>
                    <a:lstStyle/>
                    <a:p>
                      <a:pPr algn="just">
                        <a:buNone/>
                      </a:pPr>
                      <a:r>
                        <a:rPr lang="pt-BR" sz="1600" dirty="0">
                          <a:effectLst/>
                          <a:latin typeface="Arial" panose="020B0604020202020204" pitchFamily="34" charset="0"/>
                          <a:cs typeface="Arial" panose="020B0604020202020204" pitchFamily="34" charset="0"/>
                        </a:rPr>
                        <a:t>Sinalização Turística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Sinalização turística implantada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latin typeface="Arial" panose="020B0604020202020204" pitchFamily="34" charset="0"/>
                          <a:cs typeface="Arial" panose="020B0604020202020204" pitchFamily="34" charset="0"/>
                        </a:rPr>
                        <a:t>MTUR,BNDES,CAF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995515"/>
                  </a:ext>
                </a:extLst>
              </a:tr>
              <a:tr h="1021151">
                <a:tc>
                  <a:txBody>
                    <a:bodyPr/>
                    <a:lstStyle/>
                    <a:p>
                      <a:pPr algn="just">
                        <a:buNone/>
                      </a:pPr>
                      <a:r>
                        <a:rPr lang="pt-BR" sz="1600" dirty="0">
                          <a:effectLst/>
                          <a:latin typeface="Arial" panose="020B0604020202020204" pitchFamily="34" charset="0"/>
                          <a:cs typeface="Arial" panose="020B0604020202020204" pitchFamily="34" charset="0"/>
                        </a:rPr>
                        <a:t>Implantação de 4 (quatro) Centros de Atendimento (média de 60 m2/cada) </a:t>
                      </a:r>
                      <a:r>
                        <a:rPr lang="pt-BR" sz="1600" b="1" dirty="0">
                          <a:effectLst/>
                          <a:latin typeface="Arial" panose="020B0604020202020204" pitchFamily="34" charset="0"/>
                          <a:cs typeface="Arial" panose="020B0604020202020204" pitchFamily="34" charset="0"/>
                        </a:rPr>
                        <a:t>EM ALTA FLORESTA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p>
                    <a:p>
                      <a:pPr algn="just">
                        <a:buNone/>
                      </a:pPr>
                      <a:r>
                        <a:rPr lang="pt-BR" sz="1600">
                          <a:effectLst/>
                          <a:latin typeface="Arial" panose="020B0604020202020204" pitchFamily="34" charset="0"/>
                          <a:cs typeface="Arial" panose="020B0604020202020204" pitchFamily="34" charset="0"/>
                        </a:rPr>
                        <a:t> </a:t>
                      </a:r>
                    </a:p>
                    <a:p>
                      <a:pPr algn="just">
                        <a:buNone/>
                      </a:pPr>
                      <a:r>
                        <a:rPr lang="pt-BR" sz="1600">
                          <a:effectLst/>
                          <a:latin typeface="Arial" panose="020B0604020202020204" pitchFamily="34" charset="0"/>
                          <a:cs typeface="Arial" panose="020B0604020202020204" pitchFamily="34" charset="0"/>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Nº de Centro de Atendimento ao Turista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5055435"/>
                  </a:ext>
                </a:extLst>
              </a:tr>
              <a:tr h="567306">
                <a:tc>
                  <a:txBody>
                    <a:bodyPr/>
                    <a:lstStyle/>
                    <a:p>
                      <a:pPr algn="just">
                        <a:buNone/>
                      </a:pPr>
                      <a:r>
                        <a:rPr lang="pt-BR" sz="1600" dirty="0">
                          <a:effectLst/>
                          <a:latin typeface="Arial" panose="020B0604020202020204" pitchFamily="34" charset="0"/>
                          <a:cs typeface="Arial" panose="020B0604020202020204" pitchFamily="34" charset="0"/>
                        </a:rPr>
                        <a:t>Implementação de Programa de Limpeza Urbana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Prefeituras Municipais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Cobertura de limpeza urbana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dos municípios</a:t>
                      </a:r>
                    </a:p>
                    <a:p>
                      <a:pPr algn="just">
                        <a:buNone/>
                      </a:pPr>
                      <a:r>
                        <a:rPr lang="pt-BR" sz="1600">
                          <a:effectLst/>
                          <a:latin typeface="Arial" panose="020B0604020202020204" pitchFamily="34" charset="0"/>
                          <a:cs typeface="Arial" panose="020B0604020202020204" pitchFamily="34" charset="0"/>
                        </a:rPr>
                        <a:t>Concessão dos serviços públicos.</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69609"/>
                  </a:ext>
                </a:extLst>
              </a:tr>
              <a:tr h="849257">
                <a:tc>
                  <a:txBody>
                    <a:bodyPr/>
                    <a:lstStyle/>
                    <a:p>
                      <a:pPr algn="just">
                        <a:buNone/>
                      </a:pPr>
                      <a:r>
                        <a:rPr lang="pt-BR" sz="1600" dirty="0">
                          <a:effectLst/>
                          <a:latin typeface="Arial" panose="020B0604020202020204" pitchFamily="34" charset="0"/>
                          <a:cs typeface="Arial" panose="020B0604020202020204" pitchFamily="34" charset="0"/>
                        </a:rPr>
                        <a:t>Implementação de saneamento básico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Prefeituras Municipais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Obras de saneamento básico em relação ao ano anterior.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err="1">
                          <a:effectLst/>
                          <a:latin typeface="Arial" panose="020B0604020202020204" pitchFamily="34" charset="0"/>
                          <a:cs typeface="Arial" panose="020B0604020202020204" pitchFamily="34" charset="0"/>
                        </a:rPr>
                        <a:t>MTUR,CEF,Banco</a:t>
                      </a:r>
                      <a:r>
                        <a:rPr lang="pt-BR" sz="1600" dirty="0">
                          <a:effectLst/>
                          <a:latin typeface="Arial" panose="020B0604020202020204" pitchFamily="34" charset="0"/>
                          <a:cs typeface="Arial" panose="020B0604020202020204" pitchFamily="34" charset="0"/>
                        </a:rPr>
                        <a:t> </a:t>
                      </a:r>
                      <a:r>
                        <a:rPr lang="pt-BR" sz="1600" dirty="0" err="1">
                          <a:effectLst/>
                          <a:latin typeface="Arial" panose="020B0604020202020204" pitchFamily="34" charset="0"/>
                          <a:cs typeface="Arial" panose="020B0604020202020204" pitchFamily="34" charset="0"/>
                        </a:rPr>
                        <a:t>Brasil.BNDES,CAF</a:t>
                      </a:r>
                      <a:endParaRPr lang="pt-BR" sz="1600" dirty="0">
                        <a:effectLst/>
                        <a:latin typeface="Arial" panose="020B0604020202020204" pitchFamily="34" charset="0"/>
                        <a:cs typeface="Arial" panose="020B0604020202020204" pitchFamily="34" charset="0"/>
                      </a:endParaRPr>
                    </a:p>
                    <a:p>
                      <a:pPr algn="just">
                        <a:buNone/>
                      </a:pPr>
                      <a:r>
                        <a:rPr lang="pt-BR" sz="1600" dirty="0" err="1">
                          <a:effectLst/>
                          <a:latin typeface="Arial" panose="020B0604020202020204" pitchFamily="34" charset="0"/>
                          <a:cs typeface="Arial" panose="020B0604020202020204" pitchFamily="34" charset="0"/>
                        </a:rPr>
                        <a:t>BRDE,BID,PPPs</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9912262"/>
                  </a:ext>
                </a:extLst>
              </a:tr>
            </a:tbl>
          </a:graphicData>
        </a:graphic>
      </p:graphicFrame>
    </p:spTree>
    <p:extLst>
      <p:ext uri="{BB962C8B-B14F-4D97-AF65-F5344CB8AC3E}">
        <p14:creationId xmlns:p14="http://schemas.microsoft.com/office/powerpoint/2010/main" val="786899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9147-D97F-3893-2D72-BB920FEAE23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E28AA20B-821C-F45B-633D-874C97539B6E}"/>
              </a:ext>
            </a:extLst>
          </p:cNvPr>
          <p:cNvGraphicFramePr>
            <a:graphicFrameLocks noGrp="1"/>
          </p:cNvGraphicFramePr>
          <p:nvPr>
            <p:extLst>
              <p:ext uri="{D42A27DB-BD31-4B8C-83A1-F6EECF244321}">
                <p14:modId xmlns:p14="http://schemas.microsoft.com/office/powerpoint/2010/main" val="1777606317"/>
              </p:ext>
            </p:extLst>
          </p:nvPr>
        </p:nvGraphicFramePr>
        <p:xfrm>
          <a:off x="358814" y="124364"/>
          <a:ext cx="11474371" cy="5852160"/>
        </p:xfrm>
        <a:graphic>
          <a:graphicData uri="http://schemas.openxmlformats.org/drawingml/2006/table">
            <a:tbl>
              <a:tblPr bandRow="1">
                <a:tableStyleId>{912C8C85-51F0-491E-9774-3900AFEF0FD7}</a:tableStyleId>
              </a:tblPr>
              <a:tblGrid>
                <a:gridCol w="4228618">
                  <a:extLst>
                    <a:ext uri="{9D8B030D-6E8A-4147-A177-3AD203B41FA5}">
                      <a16:colId xmlns:a16="http://schemas.microsoft.com/office/drawing/2014/main" val="1115829790"/>
                    </a:ext>
                  </a:extLst>
                </a:gridCol>
                <a:gridCol w="1388962">
                  <a:extLst>
                    <a:ext uri="{9D8B030D-6E8A-4147-A177-3AD203B41FA5}">
                      <a16:colId xmlns:a16="http://schemas.microsoft.com/office/drawing/2014/main" val="3599460559"/>
                    </a:ext>
                  </a:extLst>
                </a:gridCol>
                <a:gridCol w="921650">
                  <a:extLst>
                    <a:ext uri="{9D8B030D-6E8A-4147-A177-3AD203B41FA5}">
                      <a16:colId xmlns:a16="http://schemas.microsoft.com/office/drawing/2014/main" val="2819585272"/>
                    </a:ext>
                  </a:extLst>
                </a:gridCol>
                <a:gridCol w="2886421">
                  <a:extLst>
                    <a:ext uri="{9D8B030D-6E8A-4147-A177-3AD203B41FA5}">
                      <a16:colId xmlns:a16="http://schemas.microsoft.com/office/drawing/2014/main" val="3511619411"/>
                    </a:ext>
                  </a:extLst>
                </a:gridCol>
                <a:gridCol w="2048720">
                  <a:extLst>
                    <a:ext uri="{9D8B030D-6E8A-4147-A177-3AD203B41FA5}">
                      <a16:colId xmlns:a16="http://schemas.microsoft.com/office/drawing/2014/main" val="2971978767"/>
                    </a:ext>
                  </a:extLst>
                </a:gridCol>
              </a:tblGrid>
              <a:tr h="0">
                <a:tc gridSpan="5">
                  <a:txBody>
                    <a:bodyPr/>
                    <a:lstStyle/>
                    <a:p>
                      <a:pPr algn="just">
                        <a:buNone/>
                      </a:pPr>
                      <a:r>
                        <a:rPr lang="pt-BR" sz="1600" b="1" dirty="0">
                          <a:effectLst/>
                        </a:rPr>
                        <a:t>P1 – Objetivo 2 – Fortalecimento da Infraestrutura básica, de apoio e turística</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114055152"/>
                  </a:ext>
                </a:extLst>
              </a:tr>
              <a:tr h="283653">
                <a:tc>
                  <a:txBody>
                    <a:bodyPr/>
                    <a:lstStyle/>
                    <a:p>
                      <a:pPr algn="just">
                        <a:buNone/>
                      </a:pPr>
                      <a:r>
                        <a:rPr lang="pt-BR" sz="1600" dirty="0">
                          <a:effectLst/>
                        </a:rPr>
                        <a:t>Projeto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Responsável execução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Prazo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Indicadores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dirty="0">
                          <a:effectLst/>
                        </a:rPr>
                        <a:t>Fontes de financiamento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20239853"/>
                  </a:ext>
                </a:extLst>
              </a:tr>
              <a:tr h="1134612">
                <a:tc>
                  <a:txBody>
                    <a:bodyPr/>
                    <a:lstStyle/>
                    <a:p>
                      <a:pPr algn="just">
                        <a:buNone/>
                      </a:pPr>
                      <a:r>
                        <a:rPr lang="pt-BR" sz="1600" dirty="0">
                          <a:effectLst/>
                        </a:rPr>
                        <a:t>Construção de Calçadão Linear tipo Orla, extensão 100m.</a:t>
                      </a:r>
                    </a:p>
                    <a:p>
                      <a:pPr algn="just">
                        <a:buNone/>
                      </a:pPr>
                      <a:r>
                        <a:rPr lang="pt-BR" sz="1600" dirty="0">
                          <a:effectLst/>
                        </a:rPr>
                        <a:t>Altura estimada de barranco de 1,50m</a:t>
                      </a:r>
                    </a:p>
                    <a:p>
                      <a:pPr algn="just">
                        <a:buNone/>
                      </a:pPr>
                      <a:r>
                        <a:rPr lang="pt-BR" sz="1600" dirty="0">
                          <a:effectLst/>
                        </a:rPr>
                        <a:t>em </a:t>
                      </a:r>
                      <a:r>
                        <a:rPr lang="pt-BR" sz="1600" b="1" dirty="0">
                          <a:effectLst/>
                        </a:rPr>
                        <a:t>Alta Floresta – Porto Rolim</a:t>
                      </a:r>
                      <a:r>
                        <a:rPr lang="pt-BR" sz="1600" dirty="0">
                          <a:effectLst/>
                        </a:rPr>
                        <a:t> com estruturas de embarque e desembarque. Conforme projeto anexo </a:t>
                      </a:r>
                      <a:r>
                        <a:rPr lang="pt-BR" sz="1600" dirty="0">
                          <a:effectLst/>
                          <a:hlinkClick r:id="rId2" action="ppaction://hlinksldjump"/>
                        </a:rPr>
                        <a:t>Slide 40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2025 / 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Implantação de 07 (sete) obras de orlas e espaços públicos.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en-GB" sz="1600" dirty="0">
                          <a:effectLst/>
                        </a:rPr>
                        <a:t>MTUR, CEF</a:t>
                      </a:r>
                      <a:endParaRPr lang="pt-BR" sz="1600" dirty="0">
                        <a:effectLst/>
                      </a:endParaRPr>
                    </a:p>
                    <a:p>
                      <a:pPr algn="just">
                        <a:buNone/>
                      </a:pPr>
                      <a:r>
                        <a:rPr lang="en-GB" sz="1600" dirty="0">
                          <a:effectLst/>
                        </a:rPr>
                        <a:t>BNDES, CAF</a:t>
                      </a:r>
                      <a:endParaRPr lang="pt-BR" sz="1600" dirty="0">
                        <a:effectLst/>
                      </a:endParaRPr>
                    </a:p>
                    <a:p>
                      <a:pPr algn="just">
                        <a:buNone/>
                      </a:pPr>
                      <a:r>
                        <a:rPr lang="en-GB" sz="1600" dirty="0">
                          <a:effectLst/>
                        </a:rPr>
                        <a:t>BRDE, BID</a:t>
                      </a:r>
                      <a:endParaRPr lang="pt-BR" sz="1600" dirty="0">
                        <a:effectLst/>
                      </a:endParaRPr>
                    </a:p>
                    <a:p>
                      <a:pPr algn="just">
                        <a:buNone/>
                      </a:pPr>
                      <a:r>
                        <a:rPr lang="pt-BR" sz="1600" dirty="0">
                          <a:effectLst/>
                        </a:rPr>
                        <a:t>PPPs </a:t>
                      </a:r>
                    </a:p>
                    <a:p>
                      <a:pPr algn="just">
                        <a:buNone/>
                      </a:pPr>
                      <a:r>
                        <a:rPr lang="pt-BR" sz="1600" dirty="0">
                          <a:effectLst/>
                        </a:rPr>
                        <a:t>Emendas Parlamentares</a:t>
                      </a:r>
                    </a:p>
                    <a:p>
                      <a:pPr algn="just">
                        <a:buNone/>
                      </a:pPr>
                      <a:r>
                        <a:rPr lang="pt-BR" sz="1600" dirty="0">
                          <a:effectLst/>
                        </a:rPr>
                        <a:t>Recursos próprios governo e municípios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5876659"/>
                  </a:ext>
                </a:extLst>
              </a:tr>
              <a:tr h="510576">
                <a:tc>
                  <a:txBody>
                    <a:bodyPr/>
                    <a:lstStyle/>
                    <a:p>
                      <a:pPr algn="just">
                        <a:buNone/>
                      </a:pPr>
                      <a:r>
                        <a:rPr lang="pt-BR" sz="1600" dirty="0">
                          <a:effectLst/>
                        </a:rPr>
                        <a:t>Manutenção das estradas estaduais e vicinais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rPr>
                        <a:t>Manutenção das estradas em relação ao ano anterior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Recursos próprios dos municípios</a:t>
                      </a:r>
                    </a:p>
                    <a:p>
                      <a:pPr algn="just">
                        <a:buNone/>
                      </a:pPr>
                      <a:r>
                        <a:rPr lang="pt-BR" sz="1600">
                          <a:effectLst/>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9611608"/>
                  </a:ext>
                </a:extLst>
              </a:tr>
              <a:tr h="453845">
                <a:tc>
                  <a:txBody>
                    <a:bodyPr/>
                    <a:lstStyle/>
                    <a:p>
                      <a:pPr algn="just">
                        <a:buNone/>
                      </a:pPr>
                      <a:r>
                        <a:rPr lang="pt-BR" sz="1600" dirty="0">
                          <a:effectLst/>
                        </a:rPr>
                        <a:t>*Melhoria no sistema de comunicação- articulação p/ novas torres</a:t>
                      </a:r>
                      <a:r>
                        <a:rPr lang="pt-BR" sz="1600" dirty="0">
                          <a:effectLst/>
                          <a:latin typeface="Arial" panose="020B0604020202020204" pitchFamily="34" charset="0"/>
                          <a:ea typeface="Arial" panose="020B0604020202020204" pitchFamily="34" charset="0"/>
                        </a:rPr>
                        <a:t>. Priorizar regiões turísticas e vias de acesso frequentadas.</a:t>
                      </a:r>
                      <a:r>
                        <a:rPr lang="pt-BR" sz="1600" b="1" dirty="0">
                          <a:effectLst/>
                          <a:latin typeface="Arial" panose="020B0604020202020204" pitchFamily="34" charset="0"/>
                          <a:ea typeface="Arial" panose="020B0604020202020204" pitchFamily="34" charset="0"/>
                        </a:rPr>
                        <a:t> Pontos de Comunicação de Emergência. Fortalecimento de Redes Wi-Fi</a:t>
                      </a:r>
                      <a:r>
                        <a:rPr lang="pt-BR" sz="1600" dirty="0">
                          <a:effectLst/>
                          <a:latin typeface="Arial" panose="020B0604020202020204" pitchFamily="34" charset="0"/>
                          <a:ea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Prefeituras Municipais</a:t>
                      </a:r>
                    </a:p>
                    <a:p>
                      <a:pPr algn="just">
                        <a:buNone/>
                      </a:pPr>
                      <a:r>
                        <a:rPr lang="pt-BR" sz="1600">
                          <a:effectLst/>
                        </a:rPr>
                        <a:t> </a:t>
                      </a:r>
                    </a:p>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ampliação da infraestrutura de comunicação em relação a 2024.</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PPP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147354"/>
                  </a:ext>
                </a:extLst>
              </a:tr>
              <a:tr h="226922">
                <a:tc>
                  <a:txBody>
                    <a:bodyPr/>
                    <a:lstStyle/>
                    <a:p>
                      <a:pPr algn="just">
                        <a:buNone/>
                      </a:pPr>
                      <a:r>
                        <a:rPr lang="pt-BR" sz="1600" dirty="0">
                          <a:effectLst/>
                        </a:rPr>
                        <a:t>Fortalecimento e Ampliação da malha aérea nacional e regional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rPr>
                        <a:t>aumento no número de voos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861" marR="1786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4388665"/>
                  </a:ext>
                </a:extLst>
              </a:tr>
            </a:tbl>
          </a:graphicData>
        </a:graphic>
      </p:graphicFrame>
    </p:spTree>
    <p:extLst>
      <p:ext uri="{BB962C8B-B14F-4D97-AF65-F5344CB8AC3E}">
        <p14:creationId xmlns:p14="http://schemas.microsoft.com/office/powerpoint/2010/main" val="421477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BD7E04D-48A4-6F38-ADC5-553E0DEB2531}"/>
              </a:ext>
            </a:extLst>
          </p:cNvPr>
          <p:cNvGraphicFramePr>
            <a:graphicFrameLocks noGrp="1"/>
          </p:cNvGraphicFramePr>
          <p:nvPr>
            <p:extLst>
              <p:ext uri="{D42A27DB-BD31-4B8C-83A1-F6EECF244321}">
                <p14:modId xmlns:p14="http://schemas.microsoft.com/office/powerpoint/2010/main" val="3845596265"/>
              </p:ext>
            </p:extLst>
          </p:nvPr>
        </p:nvGraphicFramePr>
        <p:xfrm>
          <a:off x="598026" y="251749"/>
          <a:ext cx="10995948" cy="3549038"/>
        </p:xfrm>
        <a:graphic>
          <a:graphicData uri="http://schemas.openxmlformats.org/drawingml/2006/table">
            <a:tbl>
              <a:tblPr bandRow="1">
                <a:tableStyleId>{912C8C85-51F0-491E-9774-3900AFEF0FD7}</a:tableStyleId>
              </a:tblPr>
              <a:tblGrid>
                <a:gridCol w="3953723">
                  <a:extLst>
                    <a:ext uri="{9D8B030D-6E8A-4147-A177-3AD203B41FA5}">
                      <a16:colId xmlns:a16="http://schemas.microsoft.com/office/drawing/2014/main" val="3877041708"/>
                    </a:ext>
                  </a:extLst>
                </a:gridCol>
                <a:gridCol w="1566155">
                  <a:extLst>
                    <a:ext uri="{9D8B030D-6E8A-4147-A177-3AD203B41FA5}">
                      <a16:colId xmlns:a16="http://schemas.microsoft.com/office/drawing/2014/main" val="2967869204"/>
                    </a:ext>
                  </a:extLst>
                </a:gridCol>
                <a:gridCol w="1325209">
                  <a:extLst>
                    <a:ext uri="{9D8B030D-6E8A-4147-A177-3AD203B41FA5}">
                      <a16:colId xmlns:a16="http://schemas.microsoft.com/office/drawing/2014/main" val="859900040"/>
                    </a:ext>
                  </a:extLst>
                </a:gridCol>
                <a:gridCol w="1617164">
                  <a:extLst>
                    <a:ext uri="{9D8B030D-6E8A-4147-A177-3AD203B41FA5}">
                      <a16:colId xmlns:a16="http://schemas.microsoft.com/office/drawing/2014/main" val="304268069"/>
                    </a:ext>
                  </a:extLst>
                </a:gridCol>
                <a:gridCol w="2533697">
                  <a:extLst>
                    <a:ext uri="{9D8B030D-6E8A-4147-A177-3AD203B41FA5}">
                      <a16:colId xmlns:a16="http://schemas.microsoft.com/office/drawing/2014/main" val="277242683"/>
                    </a:ext>
                  </a:extLst>
                </a:gridCol>
              </a:tblGrid>
              <a:tr h="351683">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3 – Implementação de Estudos e Pesquisas.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860137496"/>
                  </a:ext>
                </a:extLst>
              </a:tr>
              <a:tr h="879206">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514991683"/>
                  </a:ext>
                </a:extLst>
              </a:tr>
              <a:tr h="762851">
                <a:tc>
                  <a:txBody>
                    <a:bodyPr/>
                    <a:lstStyle/>
                    <a:p>
                      <a:pPr algn="just">
                        <a:buNone/>
                      </a:pPr>
                      <a:r>
                        <a:rPr lang="pt-BR" sz="1600" dirty="0">
                          <a:effectLst/>
                          <a:latin typeface="Arial" panose="020B0604020202020204" pitchFamily="34" charset="0"/>
                          <a:cs typeface="Arial" panose="020B0604020202020204" pitchFamily="34" charset="0"/>
                        </a:rPr>
                        <a:t>Implantação de controles e estudos de capacidade de carga turística nas </a:t>
                      </a:r>
                      <a:r>
                        <a:rPr lang="pt-BR" sz="1600" b="1" dirty="0">
                          <a:effectLst/>
                          <a:latin typeface="Arial" panose="020B0604020202020204" pitchFamily="34" charset="0"/>
                          <a:cs typeface="Arial" panose="020B0604020202020204" pitchFamily="34" charset="0"/>
                        </a:rPr>
                        <a:t>bacias do Guaporé e Madeira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dirty="0">
                          <a:effectLst/>
                          <a:latin typeface="Arial" panose="020B0604020202020204" pitchFamily="34" charset="0"/>
                          <a:cs typeface="Arial" panose="020B0604020202020204" pitchFamily="34" charset="0"/>
                        </a:rPr>
                        <a:t>Capacidade de carga implantada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998487"/>
                  </a:ext>
                </a:extLst>
              </a:tr>
              <a:tr h="1342789">
                <a:tc>
                  <a:txBody>
                    <a:bodyPr/>
                    <a:lstStyle/>
                    <a:p>
                      <a:pPr algn="just">
                        <a:buNone/>
                      </a:pPr>
                      <a:r>
                        <a:rPr lang="pt-BR" sz="1600" dirty="0">
                          <a:effectLst/>
                          <a:latin typeface="Arial" panose="020B0604020202020204" pitchFamily="34" charset="0"/>
                          <a:cs typeface="Arial" panose="020B0604020202020204" pitchFamily="34" charset="0"/>
                        </a:rPr>
                        <a:t>Revisão da Legislação da Pesca – período de defeso e alinhamento com outros estados, </a:t>
                      </a:r>
                      <a:r>
                        <a:rPr lang="pt-BR" sz="1600" b="1" dirty="0">
                          <a:effectLst/>
                          <a:latin typeface="Arial" panose="020B0604020202020204" pitchFamily="34" charset="0"/>
                          <a:cs typeface="Arial" panose="020B0604020202020204" pitchFamily="34" charset="0"/>
                        </a:rPr>
                        <a:t>beneficiando todos os municípios e o estado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SETUR/SEDEC/ SEDAM</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Legislação atualizada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55856" marR="558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3094354"/>
                  </a:ext>
                </a:extLst>
              </a:tr>
            </a:tbl>
          </a:graphicData>
        </a:graphic>
      </p:graphicFrame>
      <p:sp>
        <p:nvSpPr>
          <p:cNvPr id="4" name="CaixaDeTexto 3">
            <a:extLst>
              <a:ext uri="{FF2B5EF4-FFF2-40B4-BE49-F238E27FC236}">
                <a16:creationId xmlns:a16="http://schemas.microsoft.com/office/drawing/2014/main" id="{5ACAAA96-D4FB-9BA7-55DB-75350F41B76B}"/>
              </a:ext>
            </a:extLst>
          </p:cNvPr>
          <p:cNvSpPr txBox="1"/>
          <p:nvPr/>
        </p:nvSpPr>
        <p:spPr>
          <a:xfrm>
            <a:off x="486137" y="4113630"/>
            <a:ext cx="11107837" cy="954107"/>
          </a:xfrm>
          <a:prstGeom prst="rect">
            <a:avLst/>
          </a:prstGeom>
          <a:noFill/>
        </p:spPr>
        <p:txBody>
          <a:bodyPr wrap="square">
            <a:spAutoFit/>
          </a:bodyPr>
          <a:lstStyle/>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 capacidade de carga do número de pescadores esportivos envolvidos, do número de modalidades de pesca e considerando a existência de unidade de conservação como fonte de reposição para os estoques pesqueiros das espécies alvo do estudo em questão. </a:t>
            </a:r>
          </a:p>
          <a:p>
            <a:pPr marL="285750" indent="-285750" algn="just">
              <a:buFont typeface="Arial" panose="020B0604020202020204" pitchFamily="34" charset="0"/>
              <a:buChar char="•"/>
            </a:pPr>
            <a:r>
              <a:rPr lang="pt-BR" sz="1400" dirty="0">
                <a:effectLst/>
                <a:latin typeface="Arial" panose="020B0604020202020204" pitchFamily="34" charset="0"/>
                <a:ea typeface="Arial" panose="020B0604020202020204" pitchFamily="34" charset="0"/>
              </a:rPr>
              <a:t>Definição de cargas de exploração pela pesca esportiva embarcada na bacia dos rios Guaporé e Madeira. Identificação do ótimo potencial do turismo de pesca esportiva na modalidade “pesque-e-solte”. </a:t>
            </a:r>
          </a:p>
        </p:txBody>
      </p:sp>
    </p:spTree>
    <p:extLst>
      <p:ext uri="{BB962C8B-B14F-4D97-AF65-F5344CB8AC3E}">
        <p14:creationId xmlns:p14="http://schemas.microsoft.com/office/powerpoint/2010/main" val="245583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860327A4-ECD8-A352-6782-D2E1F7C0EEF0}"/>
              </a:ext>
            </a:extLst>
          </p:cNvPr>
          <p:cNvGraphicFramePr>
            <a:graphicFrameLocks noGrp="1"/>
          </p:cNvGraphicFramePr>
          <p:nvPr>
            <p:extLst>
              <p:ext uri="{D42A27DB-BD31-4B8C-83A1-F6EECF244321}">
                <p14:modId xmlns:p14="http://schemas.microsoft.com/office/powerpoint/2010/main" val="814161850"/>
              </p:ext>
            </p:extLst>
          </p:nvPr>
        </p:nvGraphicFramePr>
        <p:xfrm>
          <a:off x="256571" y="224228"/>
          <a:ext cx="11678857" cy="6163809"/>
        </p:xfrm>
        <a:graphic>
          <a:graphicData uri="http://schemas.openxmlformats.org/drawingml/2006/table">
            <a:tbl>
              <a:tblPr bandRow="1">
                <a:tableStyleId>{912C8C85-51F0-491E-9774-3900AFEF0FD7}</a:tableStyleId>
              </a:tblPr>
              <a:tblGrid>
                <a:gridCol w="4243908">
                  <a:extLst>
                    <a:ext uri="{9D8B030D-6E8A-4147-A177-3AD203B41FA5}">
                      <a16:colId xmlns:a16="http://schemas.microsoft.com/office/drawing/2014/main" val="2469592301"/>
                    </a:ext>
                  </a:extLst>
                </a:gridCol>
                <a:gridCol w="1770999">
                  <a:extLst>
                    <a:ext uri="{9D8B030D-6E8A-4147-A177-3AD203B41FA5}">
                      <a16:colId xmlns:a16="http://schemas.microsoft.com/office/drawing/2014/main" val="4241936014"/>
                    </a:ext>
                  </a:extLst>
                </a:gridCol>
                <a:gridCol w="1061601">
                  <a:extLst>
                    <a:ext uri="{9D8B030D-6E8A-4147-A177-3AD203B41FA5}">
                      <a16:colId xmlns:a16="http://schemas.microsoft.com/office/drawing/2014/main" val="3116174522"/>
                    </a:ext>
                  </a:extLst>
                </a:gridCol>
                <a:gridCol w="2300549">
                  <a:extLst>
                    <a:ext uri="{9D8B030D-6E8A-4147-A177-3AD203B41FA5}">
                      <a16:colId xmlns:a16="http://schemas.microsoft.com/office/drawing/2014/main" val="1016615876"/>
                    </a:ext>
                  </a:extLst>
                </a:gridCol>
                <a:gridCol w="2301800">
                  <a:extLst>
                    <a:ext uri="{9D8B030D-6E8A-4147-A177-3AD203B41FA5}">
                      <a16:colId xmlns:a16="http://schemas.microsoft.com/office/drawing/2014/main" val="3097727184"/>
                    </a:ext>
                  </a:extLst>
                </a:gridCol>
              </a:tblGrid>
              <a:tr h="272172">
                <a:tc gridSpan="5">
                  <a:txBody>
                    <a:bodyPr/>
                    <a:lstStyle/>
                    <a:p>
                      <a:pPr marL="90170" algn="just">
                        <a:buNone/>
                      </a:pPr>
                      <a:r>
                        <a:rPr lang="pt-BR" sz="1600" b="1" dirty="0">
                          <a:effectLst/>
                          <a:latin typeface="Arial" panose="020B0604020202020204" pitchFamily="34" charset="0"/>
                          <a:cs typeface="Arial" panose="020B0604020202020204" pitchFamily="34" charset="0"/>
                        </a:rPr>
                        <a:t>P1 – Objetivo 4 – Utilização de Tecnologias em Fiscalização e Monitoramento da pesca e segurança ao turista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2848942"/>
                  </a:ext>
                </a:extLst>
              </a:tr>
              <a:tr h="816515">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916368"/>
                  </a:ext>
                </a:extLst>
              </a:tr>
              <a:tr h="3126297">
                <a:tc>
                  <a:txBody>
                    <a:bodyPr/>
                    <a:lstStyle/>
                    <a:p>
                      <a:pPr algn="just">
                        <a:buNone/>
                      </a:pPr>
                      <a:r>
                        <a:rPr lang="pt-BR" sz="1600" b="1" dirty="0">
                          <a:effectLst/>
                          <a:latin typeface="Arial" panose="020B0604020202020204" pitchFamily="34" charset="0"/>
                          <a:cs typeface="Arial" panose="020B0604020202020204" pitchFamily="34" charset="0"/>
                        </a:rPr>
                        <a:t>Sistema de Controle da Pesca </a:t>
                      </a:r>
                      <a:r>
                        <a:rPr lang="pt-BR" sz="1600" dirty="0">
                          <a:effectLst/>
                          <a:latin typeface="Arial" panose="020B0604020202020204" pitchFamily="34" charset="0"/>
                          <a:cs typeface="Arial" panose="020B0604020202020204" pitchFamily="34" charset="0"/>
                        </a:rPr>
                        <a:t>- Implantação de </a:t>
                      </a:r>
                      <a:r>
                        <a:rPr lang="pt-BR" sz="1600" b="1" dirty="0">
                          <a:effectLst/>
                          <a:latin typeface="Arial" panose="020B0604020202020204" pitchFamily="34" charset="0"/>
                          <a:cs typeface="Arial" panose="020B0604020202020204" pitchFamily="34" charset="0"/>
                        </a:rPr>
                        <a:t>02 (duas) salas de situação na SEDAM e na Polícia Ambiental </a:t>
                      </a:r>
                      <a:r>
                        <a:rPr lang="pt-BR" sz="1600" dirty="0">
                          <a:effectLst/>
                          <a:latin typeface="Arial" panose="020B0604020202020204" pitchFamily="34" charset="0"/>
                          <a:cs typeface="Arial" panose="020B0604020202020204" pitchFamily="34" charset="0"/>
                        </a:rPr>
                        <a:t>para gestão dos dados e atendimento de denúncia - com  desenvolvimento e operação de aplicativo que permita e incentive o registro de atividades pesqueiras, fornecendo as instituições dados cruciais para a fiscalização e o monitoramento destas atividades, com sistema de gestão e controle da pesca e normatização do uso  e responsabilização para garantir a informação. Conforme projeto </a:t>
                      </a:r>
                      <a:r>
                        <a:rPr lang="pt-BR" sz="1600" dirty="0">
                          <a:effectLst/>
                          <a:latin typeface="Arial" panose="020B0604020202020204" pitchFamily="34" charset="0"/>
                          <a:cs typeface="Arial" panose="020B0604020202020204" pitchFamily="34" charset="0"/>
                          <a:hlinkClick r:id="rId2" action="ppaction://hlinksldjump"/>
                        </a:rPr>
                        <a:t>Slide 49</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SEDEC </a:t>
                      </a:r>
                    </a:p>
                    <a:p>
                      <a:pPr marL="38735" indent="-38735" algn="just">
                        <a:buNone/>
                      </a:pPr>
                      <a:r>
                        <a:rPr lang="pt-BR" sz="1600">
                          <a:effectLst/>
                          <a:latin typeface="Arial" panose="020B0604020202020204" pitchFamily="34" charset="0"/>
                          <a:cs typeface="Arial" panose="020B0604020202020204" pitchFamily="34" charset="0"/>
                        </a:rPr>
                        <a:t>SEDAM</a:t>
                      </a:r>
                    </a:p>
                    <a:p>
                      <a:pPr marL="23495" algn="just">
                        <a:buNone/>
                      </a:pPr>
                      <a:r>
                        <a:rPr lang="pt-BR" sz="1600">
                          <a:effectLst/>
                          <a:latin typeface="Arial" panose="020B0604020202020204" pitchFamily="34" charset="0"/>
                          <a:cs typeface="Arial" panose="020B0604020202020204" pitchFamily="34" charset="0"/>
                        </a:rPr>
                        <a:t>Polícia Militar Ambiental e, </a:t>
                      </a:r>
                    </a:p>
                    <a:p>
                      <a:pPr marL="38735" indent="-38735" algn="just">
                        <a:buNone/>
                      </a:pPr>
                      <a:r>
                        <a:rPr lang="pt-BR" sz="1600">
                          <a:effectLst/>
                          <a:latin typeface="Arial" panose="020B0604020202020204" pitchFamily="34" charset="0"/>
                          <a:cs typeface="Arial" panose="020B0604020202020204" pitchFamily="34" charset="0"/>
                        </a:rPr>
                        <a:t>Universidade - GP-PAEPAI</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2025/2028</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Sala de situação implantada para controle, monitoramento e atuação dos órgãos de controle</a:t>
                      </a:r>
                    </a:p>
                    <a:p>
                      <a:pPr marL="38735" indent="-38735" algn="just">
                        <a:buNone/>
                      </a:pPr>
                      <a:r>
                        <a:rPr lang="pt-BR" sz="1600">
                          <a:effectLst/>
                          <a:latin typeface="Arial" panose="020B0604020202020204" pitchFamily="34" charset="0"/>
                          <a:cs typeface="Arial" panose="020B0604020202020204" pitchFamily="34" charset="0"/>
                        </a:rPr>
                        <a:t> </a:t>
                      </a:r>
                    </a:p>
                    <a:p>
                      <a:pPr marL="38735" indent="-38735" algn="just">
                        <a:buNone/>
                      </a:pPr>
                      <a:r>
                        <a:rPr lang="pt-BR" sz="1600">
                          <a:effectLst/>
                          <a:latin typeface="Arial" panose="020B0604020202020204" pitchFamily="34" charset="0"/>
                          <a:cs typeface="Arial" panose="020B0604020202020204" pitchFamily="34" charset="0"/>
                        </a:rPr>
                        <a:t>Geração de políticas públicas para o turismo da pesca esportiva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Parcerias</a:t>
                      </a:r>
                    </a:p>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en-GB" sz="1600" dirty="0">
                          <a:effectLst/>
                          <a:latin typeface="Arial" panose="020B0604020202020204" pitchFamily="34" charset="0"/>
                          <a:cs typeface="Arial" panose="020B0604020202020204" pitchFamily="34" charset="0"/>
                        </a:rPr>
                        <a:t>CEF,BNDES,CAF</a:t>
                      </a:r>
                      <a:endParaRPr lang="pt-BR" sz="1600" dirty="0">
                        <a:effectLst/>
                        <a:latin typeface="Arial" panose="020B0604020202020204" pitchFamily="34" charset="0"/>
                        <a:cs typeface="Arial" panose="020B0604020202020204" pitchFamily="34" charset="0"/>
                      </a:endParaRPr>
                    </a:p>
                    <a:p>
                      <a:pPr algn="just">
                        <a:buNone/>
                      </a:pPr>
                      <a:r>
                        <a:rPr lang="en-GB" sz="1600" dirty="0">
                          <a:effectLst/>
                          <a:latin typeface="Arial" panose="020B0604020202020204" pitchFamily="34" charset="0"/>
                          <a:cs typeface="Arial" panose="020B0604020202020204" pitchFamily="34" charset="0"/>
                        </a:rPr>
                        <a:t>BRDE,BID,PPPs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1660965"/>
                  </a:ext>
                </a:extLst>
              </a:tr>
              <a:tr h="1905202">
                <a:tc>
                  <a:txBody>
                    <a:bodyPr/>
                    <a:lstStyle/>
                    <a:p>
                      <a:pPr algn="just">
                        <a:buNone/>
                      </a:pPr>
                      <a:r>
                        <a:rPr lang="pt-BR" sz="1600" dirty="0">
                          <a:effectLst/>
                          <a:latin typeface="Arial" panose="020B0604020202020204" pitchFamily="34" charset="0"/>
                          <a:cs typeface="Arial" panose="020B0604020202020204" pitchFamily="34" charset="0"/>
                        </a:rPr>
                        <a:t>Implantação de totens 11 (onze) de segurança em área estratégica. </a:t>
                      </a:r>
                      <a:r>
                        <a:rPr lang="pt-BR" sz="1600" b="1" dirty="0">
                          <a:effectLst/>
                          <a:latin typeface="Arial" panose="020B0604020202020204" pitchFamily="34" charset="0"/>
                          <a:cs typeface="Arial" panose="020B0604020202020204" pitchFamily="34" charset="0"/>
                        </a:rPr>
                        <a:t>EM ALTA FLORESTA – PORTO ROLIM </a:t>
                      </a:r>
                      <a:r>
                        <a:rPr lang="pt-BR" sz="1600" dirty="0">
                          <a:effectLst/>
                          <a:latin typeface="Arial" panose="020B0604020202020204" pitchFamily="34" charset="0"/>
                          <a:cs typeface="Arial" panose="020B0604020202020204" pitchFamily="34" charset="0"/>
                        </a:rPr>
                        <a:t>Conforme projeto </a:t>
                      </a:r>
                      <a:r>
                        <a:rPr lang="pt-BR" sz="1600" dirty="0">
                          <a:effectLst/>
                          <a:latin typeface="Arial" panose="020B0604020202020204" pitchFamily="34" charset="0"/>
                          <a:cs typeface="Arial" panose="020B0604020202020204" pitchFamily="34" charset="0"/>
                          <a:hlinkClick r:id="rId3" action="ppaction://hlinksldjump"/>
                        </a:rPr>
                        <a:t>Slide 53</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8735" indent="-38735" algn="just">
                        <a:buNone/>
                      </a:pPr>
                      <a:r>
                        <a:rPr lang="pt-BR" sz="1600">
                          <a:effectLst/>
                          <a:latin typeface="Arial" panose="020B0604020202020204" pitchFamily="34" charset="0"/>
                          <a:cs typeface="Arial" panose="020B0604020202020204" pitchFamily="34" charset="0"/>
                        </a:rPr>
                        <a:t>Nº de totens instalados no período = 11</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CEF,BNDES</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CAF,BRDE,BID</a:t>
                      </a:r>
                      <a:endParaRPr lang="pt-BR" sz="1600" dirty="0">
                        <a:effectLst/>
                        <a:latin typeface="Arial" panose="020B0604020202020204" pitchFamily="34" charset="0"/>
                        <a:cs typeface="Arial" panose="020B0604020202020204" pitchFamily="34" charset="0"/>
                      </a:endParaRPr>
                    </a:p>
                    <a:p>
                      <a:pPr algn="just">
                        <a:buNone/>
                      </a:pPr>
                      <a:r>
                        <a:rPr lang="en-GB" sz="1600" dirty="0">
                          <a:effectLst/>
                          <a:highlight>
                            <a:srgbClr val="FFFFFF"/>
                          </a:highlight>
                          <a:latin typeface="Arial" panose="020B0604020202020204" pitchFamily="34" charset="0"/>
                          <a:cs typeface="Arial" panose="020B0604020202020204" pitchFamily="34" charset="0"/>
                        </a:rPr>
                        <a:t>PPPs </a:t>
                      </a:r>
                      <a:endParaRPr lang="pt-BR" sz="1600" dirty="0">
                        <a:effectLst/>
                        <a:latin typeface="Arial" panose="020B0604020202020204" pitchFamily="34" charset="0"/>
                        <a:cs typeface="Arial" panose="020B0604020202020204" pitchFamily="34" charset="0"/>
                      </a:endParaRPr>
                    </a:p>
                    <a:p>
                      <a:pPr algn="just">
                        <a:buNone/>
                      </a:pPr>
                      <a:r>
                        <a:rPr lang="pt-BR" sz="1600" dirty="0">
                          <a:effectLst/>
                          <a:highlight>
                            <a:srgbClr val="FFFFFF"/>
                          </a:highlight>
                          <a:latin typeface="Arial" panose="020B0604020202020204" pitchFamily="34" charset="0"/>
                          <a:cs typeface="Arial" panose="020B0604020202020204" pitchFamily="34" charset="0"/>
                        </a:rPr>
                        <a:t>Emendas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43693" marR="4369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4264745"/>
                  </a:ext>
                </a:extLst>
              </a:tr>
            </a:tbl>
          </a:graphicData>
        </a:graphic>
      </p:graphicFrame>
    </p:spTree>
    <p:extLst>
      <p:ext uri="{BB962C8B-B14F-4D97-AF65-F5344CB8AC3E}">
        <p14:creationId xmlns:p14="http://schemas.microsoft.com/office/powerpoint/2010/main" val="2937322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3" name="Rectangle 5139">
            <a:extLst>
              <a:ext uri="{FF2B5EF4-FFF2-40B4-BE49-F238E27FC236}">
                <a16:creationId xmlns:a16="http://schemas.microsoft.com/office/drawing/2014/main" id="{79A008B6-FCF1-F8E2-1EF1-EF310E8AF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5142" name="Rectangle 5141">
            <a:extLst>
              <a:ext uri="{FF2B5EF4-FFF2-40B4-BE49-F238E27FC236}">
                <a16:creationId xmlns:a16="http://schemas.microsoft.com/office/drawing/2014/main" id="{ADE76C0F-9C90-A83B-79C8-FD4794C11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6" name="Imagem 5" descr="Mapa&#10;&#10;O conteúdo gerado por IA pode estar incorreto.">
            <a:extLst>
              <a:ext uri="{FF2B5EF4-FFF2-40B4-BE49-F238E27FC236}">
                <a16:creationId xmlns:a16="http://schemas.microsoft.com/office/drawing/2014/main" id="{C3B1E74C-317C-E3B0-D8F4-64A411F5DC31}"/>
              </a:ext>
            </a:extLst>
          </p:cNvPr>
          <p:cNvPicPr>
            <a:picLocks noChangeAspect="1"/>
          </p:cNvPicPr>
          <p:nvPr/>
        </p:nvPicPr>
        <p:blipFill>
          <a:blip r:embed="rId2">
            <a:extLst>
              <a:ext uri="{28A0092B-C50C-407E-A947-70E740481C1C}">
                <a14:useLocalDpi xmlns:a14="http://schemas.microsoft.com/office/drawing/2010/main" val="0"/>
              </a:ext>
            </a:extLst>
          </a:blip>
          <a:srcRect r="855" b="-1"/>
          <a:stretch/>
        </p:blipFill>
        <p:spPr>
          <a:xfrm>
            <a:off x="1608881" y="412049"/>
            <a:ext cx="8565266" cy="6033902"/>
          </a:xfrm>
          <a:prstGeom prst="rect">
            <a:avLst/>
          </a:prstGeom>
        </p:spPr>
      </p:pic>
      <p:pic>
        <p:nvPicPr>
          <p:cNvPr id="8" name="Picture 2">
            <a:extLst>
              <a:ext uri="{FF2B5EF4-FFF2-40B4-BE49-F238E27FC236}">
                <a16:creationId xmlns:a16="http://schemas.microsoft.com/office/drawing/2014/main" id="{59140429-9AF9-22E6-FC38-04FB9E803A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306903" y="251784"/>
            <a:ext cx="1552541" cy="1619219"/>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F405585-008A-A2BF-9209-9C50AF0B47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410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B9CDC122-394C-AF0E-E23E-B001C203F2BC}"/>
              </a:ext>
            </a:extLst>
          </p:cNvPr>
          <p:cNvGraphicFramePr>
            <a:graphicFrameLocks noGrp="1"/>
          </p:cNvGraphicFramePr>
          <p:nvPr>
            <p:extLst>
              <p:ext uri="{D42A27DB-BD31-4B8C-83A1-F6EECF244321}">
                <p14:modId xmlns:p14="http://schemas.microsoft.com/office/powerpoint/2010/main" val="1013720523"/>
              </p:ext>
            </p:extLst>
          </p:nvPr>
        </p:nvGraphicFramePr>
        <p:xfrm>
          <a:off x="729206" y="568953"/>
          <a:ext cx="10382490" cy="5519092"/>
        </p:xfrm>
        <a:graphic>
          <a:graphicData uri="http://schemas.openxmlformats.org/drawingml/2006/table">
            <a:tbl>
              <a:tblPr bandRow="1">
                <a:tableStyleId>{912C8C85-51F0-491E-9774-3900AFEF0FD7}</a:tableStyleId>
              </a:tblPr>
              <a:tblGrid>
                <a:gridCol w="3611300">
                  <a:extLst>
                    <a:ext uri="{9D8B030D-6E8A-4147-A177-3AD203B41FA5}">
                      <a16:colId xmlns:a16="http://schemas.microsoft.com/office/drawing/2014/main" val="3755988295"/>
                    </a:ext>
                  </a:extLst>
                </a:gridCol>
                <a:gridCol w="1458410">
                  <a:extLst>
                    <a:ext uri="{9D8B030D-6E8A-4147-A177-3AD203B41FA5}">
                      <a16:colId xmlns:a16="http://schemas.microsoft.com/office/drawing/2014/main" val="2631728528"/>
                    </a:ext>
                  </a:extLst>
                </a:gridCol>
                <a:gridCol w="1342664">
                  <a:extLst>
                    <a:ext uri="{9D8B030D-6E8A-4147-A177-3AD203B41FA5}">
                      <a16:colId xmlns:a16="http://schemas.microsoft.com/office/drawing/2014/main" val="2972225689"/>
                    </a:ext>
                  </a:extLst>
                </a:gridCol>
                <a:gridCol w="1987529">
                  <a:extLst>
                    <a:ext uri="{9D8B030D-6E8A-4147-A177-3AD203B41FA5}">
                      <a16:colId xmlns:a16="http://schemas.microsoft.com/office/drawing/2014/main" val="3415438256"/>
                    </a:ext>
                  </a:extLst>
                </a:gridCol>
                <a:gridCol w="1982587">
                  <a:extLst>
                    <a:ext uri="{9D8B030D-6E8A-4147-A177-3AD203B41FA5}">
                      <a16:colId xmlns:a16="http://schemas.microsoft.com/office/drawing/2014/main" val="3997813473"/>
                    </a:ext>
                  </a:extLst>
                </a:gridCol>
              </a:tblGrid>
              <a:tr h="246955">
                <a:tc gridSpan="5">
                  <a:txBody>
                    <a:bodyPr/>
                    <a:lstStyle/>
                    <a:p>
                      <a:pPr algn="just">
                        <a:buNone/>
                      </a:pPr>
                      <a:r>
                        <a:rPr lang="pt-BR" sz="1600" b="1" dirty="0">
                          <a:effectLst/>
                          <a:latin typeface="Arial" panose="020B0604020202020204" pitchFamily="34" charset="0"/>
                          <a:cs typeface="Arial" panose="020B0604020202020204" pitchFamily="34" charset="0"/>
                        </a:rPr>
                        <a:t>P1 – Objetivo 5 – Programa de Conscientização e Educação Ambiental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53970860"/>
                  </a:ext>
                </a:extLst>
              </a:tr>
              <a:tr h="883017">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0186727"/>
                  </a:ext>
                </a:extLst>
              </a:tr>
              <a:tr h="1495108">
                <a:tc>
                  <a:txBody>
                    <a:bodyPr/>
                    <a:lstStyle/>
                    <a:p>
                      <a:pPr algn="just">
                        <a:buNone/>
                      </a:pPr>
                      <a:r>
                        <a:rPr lang="pt-BR" sz="1600" dirty="0">
                          <a:effectLst/>
                          <a:latin typeface="Arial" panose="020B0604020202020204" pitchFamily="34" charset="0"/>
                          <a:cs typeface="Arial" panose="020B0604020202020204" pitchFamily="34" charset="0"/>
                        </a:rPr>
                        <a:t>Realização de 01 evento de sensibilização sobre 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Encontro realizado</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p>
                    <a:p>
                      <a:pPr algn="just">
                        <a:buNone/>
                      </a:pPr>
                      <a:r>
                        <a:rPr lang="pt-BR" sz="1600">
                          <a:effectLst/>
                          <a:latin typeface="Arial" panose="020B0604020202020204" pitchFamily="34" charset="0"/>
                          <a:cs typeface="Arial" panose="020B0604020202020204" pitchFamily="34" charset="0"/>
                        </a:rPr>
                        <a:t>Emendas Parlamentares</a:t>
                      </a:r>
                    </a:p>
                    <a:p>
                      <a:pPr algn="just">
                        <a:buNone/>
                      </a:pPr>
                      <a:r>
                        <a:rPr lang="pt-BR" sz="1600">
                          <a:effectLst/>
                          <a:latin typeface="Arial" panose="020B0604020202020204" pitchFamily="34" charset="0"/>
                          <a:cs typeface="Arial" panose="020B0604020202020204" pitchFamily="34" charset="0"/>
                        </a:rPr>
                        <a:t>Ministério do Turismo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818318"/>
                  </a:ext>
                </a:extLst>
              </a:tr>
              <a:tr h="1967556">
                <a:tc>
                  <a:txBody>
                    <a:bodyPr/>
                    <a:lstStyle/>
                    <a:p>
                      <a:pPr algn="just">
                        <a:buNone/>
                      </a:pPr>
                      <a:r>
                        <a:rPr lang="pt-BR" sz="1600">
                          <a:effectLst/>
                          <a:latin typeface="Arial" panose="020B0604020202020204" pitchFamily="34" charset="0"/>
                          <a:cs typeface="Arial" panose="020B0604020202020204" pitchFamily="34" charset="0"/>
                        </a:rPr>
                        <a:t>Desenvolvimento e execução de Campanha Estadual de Conscientização sobre a pesca esportiva, seus benefícios e a importância da preservação ambiental.</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Redução na quantidade de lixo gerado nos rios de Rondônia.</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Ministério do Turismo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0206" marR="6020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6676696"/>
                  </a:ext>
                </a:extLst>
              </a:tr>
            </a:tbl>
          </a:graphicData>
        </a:graphic>
      </p:graphicFrame>
    </p:spTree>
    <p:extLst>
      <p:ext uri="{BB962C8B-B14F-4D97-AF65-F5344CB8AC3E}">
        <p14:creationId xmlns:p14="http://schemas.microsoft.com/office/powerpoint/2010/main" val="2775927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ACEB1-FB57-65DF-735A-564930AF2822}"/>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FCBD197-4279-4B55-FA2C-6E6EFC40CE1E}"/>
              </a:ext>
            </a:extLst>
          </p:cNvPr>
          <p:cNvSpPr txBox="1"/>
          <p:nvPr/>
        </p:nvSpPr>
        <p:spPr>
          <a:xfrm>
            <a:off x="661686" y="410901"/>
            <a:ext cx="10868627" cy="584775"/>
          </a:xfrm>
          <a:prstGeom prst="rect">
            <a:avLst/>
          </a:prstGeom>
          <a:noFill/>
        </p:spPr>
        <p:txBody>
          <a:bodyPr wrap="square" rtlCol="0">
            <a:spAutoFit/>
          </a:bodyPr>
          <a:lstStyle/>
          <a:p>
            <a:pPr algn="ctr"/>
            <a:r>
              <a:rPr lang="pt-BR" sz="3200" dirty="0"/>
              <a:t>PERSPECTIVA 2 – PROCESSOS INTERNOS</a:t>
            </a:r>
          </a:p>
        </p:txBody>
      </p:sp>
      <p:graphicFrame>
        <p:nvGraphicFramePr>
          <p:cNvPr id="7" name="Tabela 6">
            <a:extLst>
              <a:ext uri="{FF2B5EF4-FFF2-40B4-BE49-F238E27FC236}">
                <a16:creationId xmlns:a16="http://schemas.microsoft.com/office/drawing/2014/main" id="{A1230477-3CFF-D2F2-6165-2C13EA535AA9}"/>
              </a:ext>
            </a:extLst>
          </p:cNvPr>
          <p:cNvGraphicFramePr>
            <a:graphicFrameLocks noGrp="1"/>
          </p:cNvGraphicFramePr>
          <p:nvPr>
            <p:extLst>
              <p:ext uri="{D42A27DB-BD31-4B8C-83A1-F6EECF244321}">
                <p14:modId xmlns:p14="http://schemas.microsoft.com/office/powerpoint/2010/main" val="2912511679"/>
              </p:ext>
            </p:extLst>
          </p:nvPr>
        </p:nvGraphicFramePr>
        <p:xfrm>
          <a:off x="249890" y="3336332"/>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R$ 240.000,00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R$ 160.000,00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R$ 0,00</a:t>
                      </a:r>
                    </a:p>
                  </a:txBody>
                  <a:tcPr/>
                </a:tc>
                <a:tc>
                  <a:txBody>
                    <a:bodyPr/>
                    <a:lstStyle/>
                    <a:p>
                      <a:pPr algn="ctr"/>
                      <a:r>
                        <a:rPr lang="pt-BR" b="1" dirty="0"/>
                        <a:t>R$ 0,00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C2736DEA-1766-CF7A-6A85-D0B166213EE5}"/>
              </a:ext>
            </a:extLst>
          </p:cNvPr>
          <p:cNvGraphicFramePr>
            <a:graphicFrameLocks noGrp="1"/>
          </p:cNvGraphicFramePr>
          <p:nvPr>
            <p:extLst>
              <p:ext uri="{D42A27DB-BD31-4B8C-83A1-F6EECF244321}">
                <p14:modId xmlns:p14="http://schemas.microsoft.com/office/powerpoint/2010/main" val="1872992186"/>
              </p:ext>
            </p:extLst>
          </p:nvPr>
        </p:nvGraphicFramePr>
        <p:xfrm>
          <a:off x="3796496" y="5233305"/>
          <a:ext cx="4190036" cy="1213794"/>
        </p:xfrm>
        <a:graphic>
          <a:graphicData uri="http://schemas.openxmlformats.org/drawingml/2006/table">
            <a:tbl>
              <a:tblPr firstRow="1" bandRow="1">
                <a:tableStyleId>{69CF1AB2-1976-4502-BF36-3FF5EA218861}</a:tableStyleId>
              </a:tblPr>
              <a:tblGrid>
                <a:gridCol w="4190036">
                  <a:extLst>
                    <a:ext uri="{9D8B030D-6E8A-4147-A177-3AD203B41FA5}">
                      <a16:colId xmlns:a16="http://schemas.microsoft.com/office/drawing/2014/main" val="2824627793"/>
                    </a:ext>
                  </a:extLst>
                </a:gridCol>
              </a:tblGrid>
              <a:tr h="606897">
                <a:tc>
                  <a:txBody>
                    <a:bodyPr/>
                    <a:lstStyle/>
                    <a:p>
                      <a:pPr algn="ctr"/>
                      <a:r>
                        <a:rPr lang="pt-BR" sz="2000" dirty="0"/>
                        <a:t>TOTALIZANDO</a:t>
                      </a:r>
                    </a:p>
                  </a:txBody>
                  <a:tcPr/>
                </a:tc>
                <a:extLst>
                  <a:ext uri="{0D108BD9-81ED-4DB2-BD59-A6C34878D82A}">
                    <a16:rowId xmlns:a16="http://schemas.microsoft.com/office/drawing/2014/main" val="3669435668"/>
                  </a:ext>
                </a:extLst>
              </a:tr>
              <a:tr h="606897">
                <a:tc>
                  <a:txBody>
                    <a:bodyPr/>
                    <a:lstStyle/>
                    <a:p>
                      <a:pPr algn="ctr"/>
                      <a:r>
                        <a:rPr lang="pt-BR" sz="2000" b="1" dirty="0"/>
                        <a:t>R$ 400.000,00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231FF598-AFDC-2D9B-DF72-E3A2DB3F6F21}"/>
              </a:ext>
            </a:extLst>
          </p:cNvPr>
          <p:cNvPicPr>
            <a:picLocks noChangeAspect="1"/>
          </p:cNvPicPr>
          <p:nvPr/>
        </p:nvPicPr>
        <p:blipFill>
          <a:blip r:embed="rId2"/>
          <a:stretch>
            <a:fillRect/>
          </a:stretch>
        </p:blipFill>
        <p:spPr>
          <a:xfrm>
            <a:off x="3568468" y="1438907"/>
            <a:ext cx="4678899" cy="1100138"/>
          </a:xfrm>
          <a:prstGeom prst="rect">
            <a:avLst/>
          </a:prstGeom>
        </p:spPr>
      </p:pic>
    </p:spTree>
    <p:extLst>
      <p:ext uri="{BB962C8B-B14F-4D97-AF65-F5344CB8AC3E}">
        <p14:creationId xmlns:p14="http://schemas.microsoft.com/office/powerpoint/2010/main" val="3964590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7100A-E90F-168F-701A-D7D55670099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C30AFF1-EAFA-2E97-DD90-8800EE423528}"/>
              </a:ext>
            </a:extLst>
          </p:cNvPr>
          <p:cNvGraphicFramePr>
            <a:graphicFrameLocks noGrp="1"/>
          </p:cNvGraphicFramePr>
          <p:nvPr>
            <p:extLst>
              <p:ext uri="{D42A27DB-BD31-4B8C-83A1-F6EECF244321}">
                <p14:modId xmlns:p14="http://schemas.microsoft.com/office/powerpoint/2010/main" val="568454711"/>
              </p:ext>
            </p:extLst>
          </p:nvPr>
        </p:nvGraphicFramePr>
        <p:xfrm>
          <a:off x="324091" y="127325"/>
          <a:ext cx="11539959" cy="6378951"/>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018572">
                  <a:extLst>
                    <a:ext uri="{9D8B030D-6E8A-4147-A177-3AD203B41FA5}">
                      <a16:colId xmlns:a16="http://schemas.microsoft.com/office/drawing/2014/main" val="1118909012"/>
                    </a:ext>
                  </a:extLst>
                </a:gridCol>
                <a:gridCol w="671332">
                  <a:extLst>
                    <a:ext uri="{9D8B030D-6E8A-4147-A177-3AD203B41FA5}">
                      <a16:colId xmlns:a16="http://schemas.microsoft.com/office/drawing/2014/main" val="1050680936"/>
                    </a:ext>
                  </a:extLst>
                </a:gridCol>
                <a:gridCol w="4062714">
                  <a:extLst>
                    <a:ext uri="{9D8B030D-6E8A-4147-A177-3AD203B41FA5}">
                      <a16:colId xmlns:a16="http://schemas.microsoft.com/office/drawing/2014/main" val="2295778031"/>
                    </a:ext>
                  </a:extLst>
                </a:gridCol>
                <a:gridCol w="1608880">
                  <a:extLst>
                    <a:ext uri="{9D8B030D-6E8A-4147-A177-3AD203B41FA5}">
                      <a16:colId xmlns:a16="http://schemas.microsoft.com/office/drawing/2014/main" val="1972534804"/>
                    </a:ext>
                  </a:extLst>
                </a:gridCol>
              </a:tblGrid>
              <a:tr h="459380">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689070">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518922">
                <a:tc>
                  <a:txBody>
                    <a:bodyPr/>
                    <a:lstStyle/>
                    <a:p>
                      <a:pPr algn="just">
                        <a:buNone/>
                      </a:pPr>
                      <a:r>
                        <a:rPr lang="pt-BR" sz="1600" dirty="0">
                          <a:effectLst/>
                          <a:latin typeface="Arial" panose="020B0604020202020204" pitchFamily="34" charset="0"/>
                          <a:cs typeface="Arial" panose="020B0604020202020204" pitchFamily="34" charset="0"/>
                        </a:rPr>
                        <a:t>Elaboração do Marco Zero dos Indicadores do Turismo da pesca Esportiva em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Instituição de 05 indicadores básicos: Empregos Gerados, Taxa de permanência do Turista; Média de gastos dos turistas nacionais e   internacionais; fluxo de turista na pesca esportiva; perfil do turista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não há</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5839811"/>
                  </a:ext>
                </a:extLst>
              </a:tr>
              <a:tr h="1952900">
                <a:tc>
                  <a:txBody>
                    <a:bodyPr/>
                    <a:lstStyle/>
                    <a:p>
                      <a:pPr algn="just">
                        <a:buNone/>
                      </a:pPr>
                      <a:r>
                        <a:rPr lang="pt-BR" sz="1600" dirty="0">
                          <a:effectLst/>
                          <a:latin typeface="Arial" panose="020B0604020202020204" pitchFamily="34" charset="0"/>
                          <a:cs typeface="Arial" panose="020B0604020202020204" pitchFamily="34" charset="0"/>
                        </a:rPr>
                        <a:t>Implementação de Instância de Governança municipal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/2026</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Nº de instância de governança municipal - COMTUR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Nº de instância de governança Regional - IGR instalada e ativa em relação ao ano anterior;</a:t>
                      </a:r>
                    </a:p>
                    <a:p>
                      <a:pPr marL="22860" indent="-22860" algn="just">
                        <a:buNone/>
                      </a:pPr>
                      <a:r>
                        <a:rPr lang="pt-BR" sz="1600" dirty="0">
                          <a:effectLst/>
                          <a:latin typeface="Arial" panose="020B0604020202020204" pitchFamily="34" charset="0"/>
                          <a:cs typeface="Arial" panose="020B0604020202020204" pitchFamily="34" charset="0"/>
                        </a:rPr>
                        <a:t>Instância de governança estadual com a representatividade de cada região.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1226633"/>
                  </a:ext>
                </a:extLst>
              </a:tr>
              <a:tr h="1687929">
                <a:tc>
                  <a:txBody>
                    <a:bodyPr/>
                    <a:lstStyle/>
                    <a:p>
                      <a:pPr algn="just">
                        <a:buNone/>
                      </a:pPr>
                      <a:r>
                        <a:rPr lang="pt-BR" sz="1600" dirty="0">
                          <a:effectLst/>
                          <a:latin typeface="Arial" panose="020B0604020202020204" pitchFamily="34" charset="0"/>
                          <a:cs typeface="Arial" panose="020B0604020202020204" pitchFamily="34" charset="0"/>
                        </a:rPr>
                        <a:t>Desenvolvimento de uma plataforma de inventariação dos equipamentos e serviços turísticos dos municípios impactados.</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Plataforma de inventariação </a:t>
                      </a:r>
                    </a:p>
                    <a:p>
                      <a:pPr marL="22860" indent="-22860" algn="just">
                        <a:buNone/>
                      </a:pPr>
                      <a:r>
                        <a:rPr lang="pt-BR" sz="1600" dirty="0">
                          <a:effectLst/>
                          <a:latin typeface="Arial" panose="020B0604020202020204" pitchFamily="34" charset="0"/>
                          <a:cs typeface="Arial" panose="020B0604020202020204" pitchFamily="34" charset="0"/>
                        </a:rPr>
                        <a:t> </a:t>
                      </a:r>
                    </a:p>
                    <a:p>
                      <a:pPr marL="22860" indent="-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8398693"/>
                  </a:ext>
                </a:extLst>
              </a:tr>
            </a:tbl>
          </a:graphicData>
        </a:graphic>
      </p:graphicFrame>
    </p:spTree>
    <p:extLst>
      <p:ext uri="{BB962C8B-B14F-4D97-AF65-F5344CB8AC3E}">
        <p14:creationId xmlns:p14="http://schemas.microsoft.com/office/powerpoint/2010/main" val="211245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F478B-95C6-FA29-C979-39B0B10B64B8}"/>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6857F7A-CFD9-0C21-5739-F32F164E2DD2}"/>
              </a:ext>
            </a:extLst>
          </p:cNvPr>
          <p:cNvGraphicFramePr>
            <a:graphicFrameLocks noGrp="1"/>
          </p:cNvGraphicFramePr>
          <p:nvPr>
            <p:extLst>
              <p:ext uri="{D42A27DB-BD31-4B8C-83A1-F6EECF244321}">
                <p14:modId xmlns:p14="http://schemas.microsoft.com/office/powerpoint/2010/main" val="460812949"/>
              </p:ext>
            </p:extLst>
          </p:nvPr>
        </p:nvGraphicFramePr>
        <p:xfrm>
          <a:off x="324091" y="127323"/>
          <a:ext cx="11539959" cy="6489194"/>
        </p:xfrm>
        <a:graphic>
          <a:graphicData uri="http://schemas.openxmlformats.org/drawingml/2006/table">
            <a:tbl>
              <a:tblPr bandRow="1">
                <a:tableStyleId>{912C8C85-51F0-491E-9774-3900AFEF0FD7}</a:tableStyleId>
              </a:tblPr>
              <a:tblGrid>
                <a:gridCol w="4178461">
                  <a:extLst>
                    <a:ext uri="{9D8B030D-6E8A-4147-A177-3AD203B41FA5}">
                      <a16:colId xmlns:a16="http://schemas.microsoft.com/office/drawing/2014/main" val="4013191142"/>
                    </a:ext>
                  </a:extLst>
                </a:gridCol>
                <a:gridCol w="1388962">
                  <a:extLst>
                    <a:ext uri="{9D8B030D-6E8A-4147-A177-3AD203B41FA5}">
                      <a16:colId xmlns:a16="http://schemas.microsoft.com/office/drawing/2014/main" val="1118909012"/>
                    </a:ext>
                  </a:extLst>
                </a:gridCol>
                <a:gridCol w="1192192">
                  <a:extLst>
                    <a:ext uri="{9D8B030D-6E8A-4147-A177-3AD203B41FA5}">
                      <a16:colId xmlns:a16="http://schemas.microsoft.com/office/drawing/2014/main" val="1050680936"/>
                    </a:ext>
                  </a:extLst>
                </a:gridCol>
                <a:gridCol w="3183038">
                  <a:extLst>
                    <a:ext uri="{9D8B030D-6E8A-4147-A177-3AD203B41FA5}">
                      <a16:colId xmlns:a16="http://schemas.microsoft.com/office/drawing/2014/main" val="2295778031"/>
                    </a:ext>
                  </a:extLst>
                </a:gridCol>
                <a:gridCol w="1597306">
                  <a:extLst>
                    <a:ext uri="{9D8B030D-6E8A-4147-A177-3AD203B41FA5}">
                      <a16:colId xmlns:a16="http://schemas.microsoft.com/office/drawing/2014/main" val="1972534804"/>
                    </a:ext>
                  </a:extLst>
                </a:gridCol>
              </a:tblGrid>
              <a:tr h="245797">
                <a:tc gridSpan="5">
                  <a:txBody>
                    <a:bodyPr/>
                    <a:lstStyle/>
                    <a:p>
                      <a:pPr algn="just">
                        <a:buNone/>
                      </a:pPr>
                      <a:r>
                        <a:rPr lang="pt-BR" sz="1600" b="1" dirty="0">
                          <a:effectLst/>
                          <a:latin typeface="Arial" panose="020B0604020202020204" pitchFamily="34" charset="0"/>
                          <a:cs typeface="Arial" panose="020B0604020202020204" pitchFamily="34" charset="0"/>
                        </a:rPr>
                        <a:t>P2 - Objetivo 1 – Gestão do Turismo</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75174187"/>
                  </a:ext>
                </a:extLst>
              </a:tr>
              <a:tr h="73739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3459565"/>
                  </a:ext>
                </a:extLst>
              </a:tr>
              <a:tr h="1966377">
                <a:tc>
                  <a:txBody>
                    <a:bodyPr/>
                    <a:lstStyle/>
                    <a:p>
                      <a:pPr algn="just">
                        <a:buNone/>
                      </a:pPr>
                      <a:r>
                        <a:rPr lang="pt-BR" sz="1600" dirty="0">
                          <a:effectLst/>
                          <a:latin typeface="Arial" panose="020B0604020202020204" pitchFamily="34" charset="0"/>
                          <a:cs typeface="Arial" panose="020B0604020202020204" pitchFamily="34" charset="0"/>
                        </a:rPr>
                        <a:t>Inventário dos equipamentos e serviços turísticos </a:t>
                      </a:r>
                      <a:r>
                        <a:rPr lang="pt-BR" sz="1600" b="1" dirty="0">
                          <a:effectLst/>
                          <a:latin typeface="Arial" panose="020B0604020202020204" pitchFamily="34" charset="0"/>
                          <a:cs typeface="Arial" panose="020B0604020202020204" pitchFamily="34" charset="0"/>
                        </a:rPr>
                        <a:t>EM ALTA FLORESTA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Oferta de serviços turísticos</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498411"/>
                  </a:ext>
                </a:extLst>
              </a:tr>
              <a:tr h="1757135">
                <a:tc>
                  <a:txBody>
                    <a:bodyPr/>
                    <a:lstStyle/>
                    <a:p>
                      <a:pPr algn="just">
                        <a:buNone/>
                      </a:pPr>
                      <a:r>
                        <a:rPr lang="pt-BR" sz="1600" dirty="0">
                          <a:effectLst/>
                          <a:latin typeface="Arial" panose="020B0604020202020204" pitchFamily="34" charset="0"/>
                          <a:cs typeface="Arial" panose="020B0604020202020204" pitchFamily="34" charset="0"/>
                        </a:rPr>
                        <a:t>Implantação do Observatório do turismo da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Taxa de permanência média do turista no estado;</a:t>
                      </a:r>
                    </a:p>
                    <a:p>
                      <a:pPr algn="just">
                        <a:buNone/>
                      </a:pPr>
                      <a:r>
                        <a:rPr lang="pt-BR" sz="1600">
                          <a:effectLst/>
                          <a:latin typeface="Arial" panose="020B0604020202020204" pitchFamily="34" charset="0"/>
                          <a:cs typeface="Arial" panose="020B0604020202020204" pitchFamily="34" charset="0"/>
                        </a:rPr>
                        <a:t>Gasto médio dos turistas;</a:t>
                      </a:r>
                    </a:p>
                    <a:p>
                      <a:pPr algn="just">
                        <a:buNone/>
                      </a:pPr>
                      <a:r>
                        <a:rPr lang="pt-BR" sz="1600">
                          <a:effectLst/>
                          <a:latin typeface="Arial" panose="020B0604020202020204" pitchFamily="34" charset="0"/>
                          <a:cs typeface="Arial" panose="020B0604020202020204" pitchFamily="34" charset="0"/>
                        </a:rPr>
                        <a:t>Perfil do Turista;</a:t>
                      </a:r>
                    </a:p>
                    <a:p>
                      <a:pPr algn="just">
                        <a:buNone/>
                      </a:pPr>
                      <a:r>
                        <a:rPr lang="pt-BR" sz="1600">
                          <a:effectLst/>
                          <a:latin typeface="Arial" panose="020B0604020202020204" pitchFamily="34" charset="0"/>
                          <a:cs typeface="Arial" panose="020B0604020202020204" pitchFamily="34" charset="0"/>
                        </a:rPr>
                        <a:t>nº de empregos gerados;</a:t>
                      </a:r>
                    </a:p>
                    <a:p>
                      <a:pPr algn="just">
                        <a:buNone/>
                      </a:pPr>
                      <a:r>
                        <a:rPr lang="pt-BR" sz="1600">
                          <a:effectLst/>
                          <a:latin typeface="Arial" panose="020B0604020202020204" pitchFamily="34" charset="0"/>
                          <a:cs typeface="Arial" panose="020B0604020202020204" pitchFamily="34" charset="0"/>
                        </a:rPr>
                        <a:t>Fluxo turístico</a:t>
                      </a:r>
                    </a:p>
                    <a:p>
                      <a:pPr algn="just">
                        <a:buNone/>
                      </a:pPr>
                      <a:r>
                        <a:rPr lang="pt-BR" sz="1600">
                          <a:effectLst/>
                          <a:latin typeface="Arial" panose="020B0604020202020204" pitchFamily="34" charset="0"/>
                          <a:cs typeface="Arial" panose="020B0604020202020204" pitchFamily="34" charset="0"/>
                        </a:rPr>
                        <a:t>Nível de satisfação</a:t>
                      </a:r>
                    </a:p>
                    <a:p>
                      <a:pPr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 e </a:t>
                      </a:r>
                    </a:p>
                    <a:p>
                      <a:pPr algn="just">
                        <a:buNone/>
                      </a:pPr>
                      <a:r>
                        <a:rPr lang="pt-BR" sz="1600" dirty="0">
                          <a:effectLst/>
                          <a:latin typeface="Arial" panose="020B0604020202020204" pitchFamily="34" charset="0"/>
                          <a:cs typeface="Arial" panose="020B0604020202020204" pitchFamily="34" charset="0"/>
                        </a:rPr>
                        <a:t>Emendas Parlamentares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787877"/>
                  </a:ext>
                </a:extLst>
              </a:tr>
              <a:tr h="1347026">
                <a:tc>
                  <a:txBody>
                    <a:bodyPr/>
                    <a:lstStyle/>
                    <a:p>
                      <a:pPr algn="just">
                        <a:buNone/>
                      </a:pPr>
                      <a:r>
                        <a:rPr lang="pt-BR" sz="1600" dirty="0">
                          <a:effectLst/>
                          <a:latin typeface="Arial" panose="020B0604020202020204" pitchFamily="34" charset="0"/>
                          <a:cs typeface="Arial" panose="020B0604020202020204" pitchFamily="34" charset="0"/>
                        </a:rPr>
                        <a:t>Adequação da estrutura administrativa da SETUR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Adequação da estrutura da 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17634" marR="176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066260"/>
                  </a:ext>
                </a:extLst>
              </a:tr>
            </a:tbl>
          </a:graphicData>
        </a:graphic>
      </p:graphicFrame>
    </p:spTree>
    <p:extLst>
      <p:ext uri="{BB962C8B-B14F-4D97-AF65-F5344CB8AC3E}">
        <p14:creationId xmlns:p14="http://schemas.microsoft.com/office/powerpoint/2010/main" val="144485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7B887-BE12-BD13-E9AA-B175C74ACA96}"/>
            </a:ext>
          </a:extLst>
        </p:cNvPr>
        <p:cNvGrpSpPr/>
        <p:nvPr/>
      </p:nvGrpSpPr>
      <p:grpSpPr>
        <a:xfrm>
          <a:off x="0" y="0"/>
          <a:ext cx="0" cy="0"/>
          <a:chOff x="0" y="0"/>
          <a:chExt cx="0" cy="0"/>
        </a:xfrm>
      </p:grpSpPr>
      <p:sp>
        <p:nvSpPr>
          <p:cNvPr id="2" name="CaixaDeTexto 1">
            <a:extLst>
              <a:ext uri="{FF2B5EF4-FFF2-40B4-BE49-F238E27FC236}">
                <a16:creationId xmlns:a16="http://schemas.microsoft.com/office/drawing/2014/main" id="{377E2C53-AC18-DD9E-4FBD-32A32384C3E1}"/>
              </a:ext>
            </a:extLst>
          </p:cNvPr>
          <p:cNvSpPr txBox="1"/>
          <p:nvPr/>
        </p:nvSpPr>
        <p:spPr>
          <a:xfrm>
            <a:off x="324092" y="127321"/>
            <a:ext cx="10868627" cy="584775"/>
          </a:xfrm>
          <a:prstGeom prst="rect">
            <a:avLst/>
          </a:prstGeom>
          <a:noFill/>
        </p:spPr>
        <p:txBody>
          <a:bodyPr wrap="square" rtlCol="0">
            <a:spAutoFit/>
          </a:bodyPr>
          <a:lstStyle/>
          <a:p>
            <a:pPr algn="ctr"/>
            <a:r>
              <a:rPr lang="pt-BR" sz="3200" dirty="0"/>
              <a:t>PERSPECTIVA 3 – MERCADO</a:t>
            </a:r>
          </a:p>
        </p:txBody>
      </p:sp>
      <p:graphicFrame>
        <p:nvGraphicFramePr>
          <p:cNvPr id="7" name="Tabela 6">
            <a:extLst>
              <a:ext uri="{FF2B5EF4-FFF2-40B4-BE49-F238E27FC236}">
                <a16:creationId xmlns:a16="http://schemas.microsoft.com/office/drawing/2014/main" id="{E13F5FA9-85E5-C0A8-CD89-6E604C87AB4A}"/>
              </a:ext>
            </a:extLst>
          </p:cNvPr>
          <p:cNvGraphicFramePr>
            <a:graphicFrameLocks noGrp="1"/>
          </p:cNvGraphicFramePr>
          <p:nvPr>
            <p:extLst>
              <p:ext uri="{D42A27DB-BD31-4B8C-83A1-F6EECF244321}">
                <p14:modId xmlns:p14="http://schemas.microsoft.com/office/powerpoint/2010/main" val="407412164"/>
              </p:ext>
            </p:extLst>
          </p:nvPr>
        </p:nvGraphicFramePr>
        <p:xfrm>
          <a:off x="324092" y="3324757"/>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R$ 520.000,00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E12B2245-6ADE-8619-4956-C8DBA30295FB}"/>
              </a:ext>
            </a:extLst>
          </p:cNvPr>
          <p:cNvGraphicFramePr>
            <a:graphicFrameLocks noGrp="1"/>
          </p:cNvGraphicFramePr>
          <p:nvPr>
            <p:extLst>
              <p:ext uri="{D42A27DB-BD31-4B8C-83A1-F6EECF244321}">
                <p14:modId xmlns:p14="http://schemas.microsoft.com/office/powerpoint/2010/main" val="251352693"/>
              </p:ext>
            </p:extLst>
          </p:nvPr>
        </p:nvGraphicFramePr>
        <p:xfrm>
          <a:off x="4467828" y="4768769"/>
          <a:ext cx="3310359" cy="1585732"/>
        </p:xfrm>
        <a:graphic>
          <a:graphicData uri="http://schemas.openxmlformats.org/drawingml/2006/table">
            <a:tbl>
              <a:tblPr firstRow="1" bandRow="1">
                <a:tableStyleId>{69CF1AB2-1976-4502-BF36-3FF5EA218861}</a:tableStyleId>
              </a:tblPr>
              <a:tblGrid>
                <a:gridCol w="3310359">
                  <a:extLst>
                    <a:ext uri="{9D8B030D-6E8A-4147-A177-3AD203B41FA5}">
                      <a16:colId xmlns:a16="http://schemas.microsoft.com/office/drawing/2014/main" val="2824627793"/>
                    </a:ext>
                  </a:extLst>
                </a:gridCol>
              </a:tblGrid>
              <a:tr h="792866">
                <a:tc>
                  <a:txBody>
                    <a:bodyPr/>
                    <a:lstStyle/>
                    <a:p>
                      <a:pPr algn="ctr"/>
                      <a:r>
                        <a:rPr lang="pt-BR" sz="2000" dirty="0"/>
                        <a:t>TOTALIZANDO</a:t>
                      </a:r>
                    </a:p>
                  </a:txBody>
                  <a:tcPr/>
                </a:tc>
                <a:extLst>
                  <a:ext uri="{0D108BD9-81ED-4DB2-BD59-A6C34878D82A}">
                    <a16:rowId xmlns:a16="http://schemas.microsoft.com/office/drawing/2014/main" val="3669435668"/>
                  </a:ext>
                </a:extLst>
              </a:tr>
              <a:tr h="792866">
                <a:tc>
                  <a:txBody>
                    <a:bodyPr/>
                    <a:lstStyle/>
                    <a:p>
                      <a:pPr algn="ctr"/>
                      <a:r>
                        <a:rPr lang="pt-BR" sz="2000" b="1" dirty="0"/>
                        <a:t>R$ 770.000,00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53C30BFA-949C-6A16-8B95-E4804F6B1B90}"/>
              </a:ext>
            </a:extLst>
          </p:cNvPr>
          <p:cNvPicPr>
            <a:picLocks noChangeAspect="1"/>
          </p:cNvPicPr>
          <p:nvPr/>
        </p:nvPicPr>
        <p:blipFill>
          <a:blip r:embed="rId2"/>
          <a:stretch>
            <a:fillRect/>
          </a:stretch>
        </p:blipFill>
        <p:spPr>
          <a:xfrm>
            <a:off x="4144876" y="1046422"/>
            <a:ext cx="4071938" cy="1366837"/>
          </a:xfrm>
          <a:prstGeom prst="rect">
            <a:avLst/>
          </a:prstGeom>
        </p:spPr>
      </p:pic>
    </p:spTree>
    <p:extLst>
      <p:ext uri="{BB962C8B-B14F-4D97-AF65-F5344CB8AC3E}">
        <p14:creationId xmlns:p14="http://schemas.microsoft.com/office/powerpoint/2010/main" val="1657818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F939A11B-304E-13D1-DB5C-FD3736FC32E0}"/>
              </a:ext>
            </a:extLst>
          </p:cNvPr>
          <p:cNvGraphicFramePr>
            <a:graphicFrameLocks noGrp="1"/>
          </p:cNvGraphicFramePr>
          <p:nvPr>
            <p:extLst>
              <p:ext uri="{D42A27DB-BD31-4B8C-83A1-F6EECF244321}">
                <p14:modId xmlns:p14="http://schemas.microsoft.com/office/powerpoint/2010/main" val="2565858343"/>
              </p:ext>
            </p:extLst>
          </p:nvPr>
        </p:nvGraphicFramePr>
        <p:xfrm>
          <a:off x="910541" y="1232181"/>
          <a:ext cx="10370917" cy="3056461"/>
        </p:xfrm>
        <a:graphic>
          <a:graphicData uri="http://schemas.openxmlformats.org/drawingml/2006/table">
            <a:tbl>
              <a:tblPr bandRow="1">
                <a:tableStyleId>{912C8C85-51F0-491E-9774-3900AFEF0FD7}</a:tableStyleId>
              </a:tblPr>
              <a:tblGrid>
                <a:gridCol w="3534137">
                  <a:extLst>
                    <a:ext uri="{9D8B030D-6E8A-4147-A177-3AD203B41FA5}">
                      <a16:colId xmlns:a16="http://schemas.microsoft.com/office/drawing/2014/main" val="637927682"/>
                    </a:ext>
                  </a:extLst>
                </a:gridCol>
                <a:gridCol w="1666755">
                  <a:extLst>
                    <a:ext uri="{9D8B030D-6E8A-4147-A177-3AD203B41FA5}">
                      <a16:colId xmlns:a16="http://schemas.microsoft.com/office/drawing/2014/main" val="3099851537"/>
                    </a:ext>
                  </a:extLst>
                </a:gridCol>
                <a:gridCol w="1134319">
                  <a:extLst>
                    <a:ext uri="{9D8B030D-6E8A-4147-A177-3AD203B41FA5}">
                      <a16:colId xmlns:a16="http://schemas.microsoft.com/office/drawing/2014/main" val="586058509"/>
                    </a:ext>
                  </a:extLst>
                </a:gridCol>
                <a:gridCol w="2059689">
                  <a:extLst>
                    <a:ext uri="{9D8B030D-6E8A-4147-A177-3AD203B41FA5}">
                      <a16:colId xmlns:a16="http://schemas.microsoft.com/office/drawing/2014/main" val="2279416345"/>
                    </a:ext>
                  </a:extLst>
                </a:gridCol>
                <a:gridCol w="1976017">
                  <a:extLst>
                    <a:ext uri="{9D8B030D-6E8A-4147-A177-3AD203B41FA5}">
                      <a16:colId xmlns:a16="http://schemas.microsoft.com/office/drawing/2014/main" val="3215046077"/>
                    </a:ext>
                  </a:extLst>
                </a:gridCol>
              </a:tblGrid>
              <a:tr h="433106">
                <a:tc gridSpan="5">
                  <a:txBody>
                    <a:bodyPr/>
                    <a:lstStyle/>
                    <a:p>
                      <a:pPr algn="just">
                        <a:buNone/>
                      </a:pPr>
                      <a:r>
                        <a:rPr lang="pt-BR" sz="1600" b="1" dirty="0">
                          <a:effectLst/>
                          <a:latin typeface="Arial" panose="020B0604020202020204" pitchFamily="34" charset="0"/>
                          <a:cs typeface="Arial" panose="020B0604020202020204" pitchFamily="34" charset="0"/>
                        </a:rPr>
                        <a:t>P3 - Objetivo 1 – Criação de Identidade visual</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28474078"/>
                  </a:ext>
                </a:extLst>
              </a:tr>
              <a:tr h="580202">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1781365"/>
                  </a:ext>
                </a:extLst>
              </a:tr>
              <a:tr h="2043153">
                <a:tc>
                  <a:txBody>
                    <a:bodyPr/>
                    <a:lstStyle/>
                    <a:p>
                      <a:pPr algn="just">
                        <a:buNone/>
                      </a:pPr>
                      <a:r>
                        <a:rPr lang="pt-BR" sz="1600" dirty="0">
                          <a:effectLst/>
                          <a:latin typeface="Arial" panose="020B0604020202020204" pitchFamily="34" charset="0"/>
                          <a:cs typeface="Arial" panose="020B0604020202020204" pitchFamily="34" charset="0"/>
                        </a:rPr>
                        <a:t>Criação de Identidade Visual sobre a pesca esportiva de Rondônia.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dirty="0">
                          <a:effectLst/>
                          <a:latin typeface="Arial" panose="020B0604020202020204" pitchFamily="34" charset="0"/>
                          <a:cs typeface="Arial" panose="020B0604020202020204" pitchFamily="34" charset="0"/>
                        </a:rPr>
                        <a:t>Identidade visual criada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highlight>
                            <a:srgbClr val="FFFFFF"/>
                          </a:highligh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217345"/>
                  </a:ext>
                </a:extLst>
              </a:tr>
            </a:tbl>
          </a:graphicData>
        </a:graphic>
      </p:graphicFrame>
    </p:spTree>
    <p:extLst>
      <p:ext uri="{BB962C8B-B14F-4D97-AF65-F5344CB8AC3E}">
        <p14:creationId xmlns:p14="http://schemas.microsoft.com/office/powerpoint/2010/main" val="935874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EBE05E5-8839-044C-D861-9FCD83774F94}"/>
              </a:ext>
            </a:extLst>
          </p:cNvPr>
          <p:cNvGraphicFramePr>
            <a:graphicFrameLocks noGrp="1"/>
          </p:cNvGraphicFramePr>
          <p:nvPr>
            <p:extLst>
              <p:ext uri="{D42A27DB-BD31-4B8C-83A1-F6EECF244321}">
                <p14:modId xmlns:p14="http://schemas.microsoft.com/office/powerpoint/2010/main" val="2679590676"/>
              </p:ext>
            </p:extLst>
          </p:nvPr>
        </p:nvGraphicFramePr>
        <p:xfrm>
          <a:off x="534364" y="299808"/>
          <a:ext cx="11123271" cy="5923488"/>
        </p:xfrm>
        <a:graphic>
          <a:graphicData uri="http://schemas.openxmlformats.org/drawingml/2006/table">
            <a:tbl>
              <a:tblPr bandRow="1">
                <a:tableStyleId>{912C8C85-51F0-491E-9774-3900AFEF0FD7}</a:tableStyleId>
              </a:tblPr>
              <a:tblGrid>
                <a:gridCol w="4072360">
                  <a:extLst>
                    <a:ext uri="{9D8B030D-6E8A-4147-A177-3AD203B41FA5}">
                      <a16:colId xmlns:a16="http://schemas.microsoft.com/office/drawing/2014/main" val="3556874735"/>
                    </a:ext>
                  </a:extLst>
                </a:gridCol>
                <a:gridCol w="1574157">
                  <a:extLst>
                    <a:ext uri="{9D8B030D-6E8A-4147-A177-3AD203B41FA5}">
                      <a16:colId xmlns:a16="http://schemas.microsoft.com/office/drawing/2014/main" val="17936582"/>
                    </a:ext>
                  </a:extLst>
                </a:gridCol>
                <a:gridCol w="1145894">
                  <a:extLst>
                    <a:ext uri="{9D8B030D-6E8A-4147-A177-3AD203B41FA5}">
                      <a16:colId xmlns:a16="http://schemas.microsoft.com/office/drawing/2014/main" val="1867102852"/>
                    </a:ext>
                  </a:extLst>
                </a:gridCol>
                <a:gridCol w="2126816">
                  <a:extLst>
                    <a:ext uri="{9D8B030D-6E8A-4147-A177-3AD203B41FA5}">
                      <a16:colId xmlns:a16="http://schemas.microsoft.com/office/drawing/2014/main" val="974768011"/>
                    </a:ext>
                  </a:extLst>
                </a:gridCol>
                <a:gridCol w="2204044">
                  <a:extLst>
                    <a:ext uri="{9D8B030D-6E8A-4147-A177-3AD203B41FA5}">
                      <a16:colId xmlns:a16="http://schemas.microsoft.com/office/drawing/2014/main" val="2303068967"/>
                    </a:ext>
                  </a:extLst>
                </a:gridCol>
              </a:tblGrid>
              <a:tr h="250779">
                <a:tc gridSpan="5">
                  <a:txBody>
                    <a:bodyPr/>
                    <a:lstStyle/>
                    <a:p>
                      <a:pPr algn="just">
                        <a:buNone/>
                      </a:pPr>
                      <a:r>
                        <a:rPr lang="pt-BR" sz="1600" b="1" dirty="0">
                          <a:effectLst/>
                          <a:latin typeface="Arial" panose="020B0604020202020204" pitchFamily="34" charset="0"/>
                          <a:cs typeface="Arial" panose="020B0604020202020204" pitchFamily="34" charset="0"/>
                        </a:rPr>
                        <a:t>P3 - Objetivo 2 – Elaboração de Plano de Marketing para o mercado nacional</a:t>
                      </a:r>
                    </a:p>
                    <a:p>
                      <a:pPr algn="just">
                        <a:buNone/>
                      </a:pP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30436506"/>
                  </a:ext>
                </a:extLst>
              </a:tr>
              <a:tr h="562157">
                <a:tc>
                  <a:txBody>
                    <a:bodyPr/>
                    <a:lstStyle/>
                    <a:p>
                      <a:pPr algn="just">
                        <a:buNone/>
                      </a:pPr>
                      <a:r>
                        <a:rPr lang="pt-BR" sz="1600" b="1">
                          <a:effectLst/>
                          <a:latin typeface="Arial" panose="020B0604020202020204" pitchFamily="34" charset="0"/>
                          <a:cs typeface="Arial" panose="020B0604020202020204" pitchFamily="34" charset="0"/>
                        </a:rPr>
                        <a:t>Projeto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Responsável execução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Prazo</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a:effectLst/>
                          <a:latin typeface="Arial" panose="020B0604020202020204" pitchFamily="34" charset="0"/>
                          <a:cs typeface="Arial" panose="020B0604020202020204" pitchFamily="34" charset="0"/>
                        </a:rPr>
                        <a:t>Indicadores</a:t>
                      </a:r>
                      <a:endParaRPr lang="pt-BR" sz="1600" b="1">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377026"/>
                  </a:ext>
                </a:extLst>
              </a:tr>
              <a:tr h="694533">
                <a:tc>
                  <a:txBody>
                    <a:bodyPr/>
                    <a:lstStyle/>
                    <a:p>
                      <a:pPr algn="just">
                        <a:buNone/>
                      </a:pPr>
                      <a:r>
                        <a:rPr lang="pt-BR" sz="1600" dirty="0">
                          <a:effectLst/>
                          <a:latin typeface="Arial" panose="020B0604020202020204" pitchFamily="34" charset="0"/>
                          <a:cs typeface="Arial" panose="020B0604020202020204" pitchFamily="34" charset="0"/>
                        </a:rPr>
                        <a:t>Plano de Marketing para a Pesca esportiva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Plano de marketing desenvolvido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4895133"/>
                  </a:ext>
                </a:extLst>
              </a:tr>
              <a:tr h="1253893">
                <a:tc>
                  <a:txBody>
                    <a:bodyPr/>
                    <a:lstStyle/>
                    <a:p>
                      <a:pPr algn="just">
                        <a:buNone/>
                      </a:pPr>
                      <a:r>
                        <a:rPr lang="pt-BR" sz="1600" dirty="0">
                          <a:effectLst/>
                          <a:latin typeface="Arial" panose="020B0604020202020204" pitchFamily="34" charset="0"/>
                          <a:cs typeface="Arial" panose="020B0604020202020204" pitchFamily="34" charset="0"/>
                        </a:rPr>
                        <a:t>Formatação de Rotas e Roteiros integrados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Definição de 7 rotas integradas com roteiros formatados</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1764270"/>
                  </a:ext>
                </a:extLst>
              </a:tr>
              <a:tr h="1712964">
                <a:tc>
                  <a:txBody>
                    <a:bodyPr/>
                    <a:lstStyle/>
                    <a:p>
                      <a:pPr algn="just">
                        <a:spcAft>
                          <a:spcPts val="800"/>
                        </a:spcAft>
                        <a:buNone/>
                      </a:pPr>
                      <a:r>
                        <a:rPr lang="pt-BR" sz="1600">
                          <a:effectLst/>
                          <a:latin typeface="Arial" panose="020B0604020202020204" pitchFamily="34" charset="0"/>
                          <a:cs typeface="Arial" panose="020B0604020202020204" pitchFamily="34" charset="0"/>
                        </a:rPr>
                        <a:t>Capacitação das Agências de Turismo e Operadoras do mercado nacional para comercializarem o produto Pesca Esportiva em seus portfólios, ampliando o braço comercial do setor e organizar visitas de FAMTOUR e PRESS TRIP</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 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dirty="0">
                          <a:effectLst/>
                          <a:latin typeface="Arial" panose="020B0604020202020204" pitchFamily="34" charset="0"/>
                          <a:cs typeface="Arial" panose="020B0604020202020204" pitchFamily="34" charset="0"/>
                        </a:rPr>
                        <a:t>Número de capacitações junto às agências de turismo e operadoras.</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 </a:t>
                      </a:r>
                    </a:p>
                    <a:p>
                      <a:pPr marL="22860" algn="just">
                        <a:buNone/>
                      </a:pPr>
                      <a:r>
                        <a:rPr lang="pt-BR" sz="1600" dirty="0">
                          <a:effectLst/>
                          <a:latin typeface="Arial" panose="020B0604020202020204" pitchFamily="34" charset="0"/>
                          <a:cs typeface="Arial" panose="020B0604020202020204" pitchFamily="34" charset="0"/>
                        </a:rPr>
                        <a:t>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a:t>
                      </a:r>
                    </a:p>
                    <a:p>
                      <a:pPr algn="just">
                        <a:buNone/>
                      </a:pPr>
                      <a:r>
                        <a:rPr lang="pt-BR" sz="1600" dirty="0">
                          <a:effectLst/>
                          <a:latin typeface="Arial" panose="020B0604020202020204" pitchFamily="34" charset="0"/>
                          <a:cs typeface="Arial" panose="020B0604020202020204" pitchFamily="34" charset="0"/>
                        </a:rPr>
                        <a:t>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3561809"/>
                  </a:ext>
                </a:extLst>
              </a:tr>
              <a:tr h="1003114">
                <a:tc>
                  <a:txBody>
                    <a:bodyPr/>
                    <a:lstStyle/>
                    <a:p>
                      <a:pPr algn="just">
                        <a:spcAft>
                          <a:spcPts val="800"/>
                        </a:spcAft>
                        <a:buNone/>
                      </a:pPr>
                      <a:r>
                        <a:rPr lang="pt-BR" sz="1600" dirty="0">
                          <a:effectLst/>
                          <a:latin typeface="Arial" panose="020B0604020202020204" pitchFamily="34" charset="0"/>
                          <a:cs typeface="Arial" panose="020B0604020202020204" pitchFamily="34" charset="0"/>
                        </a:rPr>
                        <a:t>Realização visitas de FAMTOUR e PRESS TRIP </a:t>
                      </a:r>
                      <a:r>
                        <a:rPr lang="pt-BR" sz="1600" b="1" dirty="0">
                          <a:effectLst/>
                          <a:latin typeface="Arial" panose="020B0604020202020204" pitchFamily="34" charset="0"/>
                          <a:cs typeface="Arial" panose="020B0604020202020204" pitchFamily="34" charset="0"/>
                        </a:rPr>
                        <a:t>EM ALTA FLORESTA</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SETUR/</a:t>
                      </a:r>
                    </a:p>
                    <a:p>
                      <a:pPr algn="just">
                        <a:buNone/>
                      </a:pPr>
                      <a:r>
                        <a:rPr lang="pt-BR" sz="1600">
                          <a:effectLst/>
                          <a:latin typeface="Arial" panose="020B0604020202020204" pitchFamily="34" charset="0"/>
                          <a:cs typeface="Arial" panose="020B0604020202020204" pitchFamily="34" charset="0"/>
                        </a:rPr>
                        <a:t>SEDEC</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algn="just">
                        <a:buNone/>
                      </a:pPr>
                      <a:r>
                        <a:rPr lang="pt-BR" sz="1600">
                          <a:effectLst/>
                          <a:latin typeface="Arial" panose="020B0604020202020204" pitchFamily="34" charset="0"/>
                          <a:cs typeface="Arial" panose="020B0604020202020204" pitchFamily="34" charset="0"/>
                        </a:rPr>
                        <a:t>Realização de 01 FAMTOUR e 01 PRESS TRIP por ano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Emendas Parlamentares</a:t>
                      </a:r>
                    </a:p>
                    <a:p>
                      <a:pPr algn="just">
                        <a:buNone/>
                      </a:pPr>
                      <a:r>
                        <a:rPr lang="pt-BR" sz="1600" dirty="0">
                          <a:effectLst/>
                          <a:latin typeface="Arial" panose="020B0604020202020204" pitchFamily="34" charset="0"/>
                          <a:cs typeface="Arial" panose="020B0604020202020204" pitchFamily="34" charset="0"/>
                        </a:rPr>
                        <a:t>Ministério do Turismo </a:t>
                      </a:r>
                    </a:p>
                    <a:p>
                      <a:pPr algn="just">
                        <a:buNone/>
                      </a:pPr>
                      <a:r>
                        <a:rPr lang="pt-BR" sz="1600" dirty="0">
                          <a:effectLst/>
                          <a:latin typeface="Arial" panose="020B0604020202020204" pitchFamily="34" charset="0"/>
                          <a:cs typeface="Arial" panose="020B0604020202020204" pitchFamily="34" charset="0"/>
                        </a:rPr>
                        <a:t> Embratur</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37268" marR="3726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287859"/>
                  </a:ext>
                </a:extLst>
              </a:tr>
            </a:tbl>
          </a:graphicData>
        </a:graphic>
      </p:graphicFrame>
    </p:spTree>
    <p:extLst>
      <p:ext uri="{BB962C8B-B14F-4D97-AF65-F5344CB8AC3E}">
        <p14:creationId xmlns:p14="http://schemas.microsoft.com/office/powerpoint/2010/main" val="2931072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5FA38A9B-B7A8-F67C-7F1C-7299A6A6EC5A}"/>
              </a:ext>
            </a:extLst>
          </p:cNvPr>
          <p:cNvSpPr txBox="1"/>
          <p:nvPr/>
        </p:nvSpPr>
        <p:spPr>
          <a:xfrm>
            <a:off x="376177" y="175194"/>
            <a:ext cx="10868627" cy="584775"/>
          </a:xfrm>
          <a:prstGeom prst="rect">
            <a:avLst/>
          </a:prstGeom>
          <a:noFill/>
        </p:spPr>
        <p:txBody>
          <a:bodyPr wrap="square" rtlCol="0">
            <a:spAutoFit/>
          </a:bodyPr>
          <a:lstStyle/>
          <a:p>
            <a:pPr algn="ctr"/>
            <a:r>
              <a:rPr lang="pt-BR" sz="3200" dirty="0"/>
              <a:t>PERSPECTIVA 4 – CLIENTE</a:t>
            </a:r>
          </a:p>
        </p:txBody>
      </p:sp>
      <p:graphicFrame>
        <p:nvGraphicFramePr>
          <p:cNvPr id="7" name="Tabela 6">
            <a:extLst>
              <a:ext uri="{FF2B5EF4-FFF2-40B4-BE49-F238E27FC236}">
                <a16:creationId xmlns:a16="http://schemas.microsoft.com/office/drawing/2014/main" id="{4C3ECABA-A156-B937-35A9-E5A4C251F2B9}"/>
              </a:ext>
            </a:extLst>
          </p:cNvPr>
          <p:cNvGraphicFramePr>
            <a:graphicFrameLocks noGrp="1"/>
          </p:cNvGraphicFramePr>
          <p:nvPr>
            <p:extLst>
              <p:ext uri="{D42A27DB-BD31-4B8C-83A1-F6EECF244321}">
                <p14:modId xmlns:p14="http://schemas.microsoft.com/office/powerpoint/2010/main" val="3335018816"/>
              </p:ext>
            </p:extLst>
          </p:nvPr>
        </p:nvGraphicFramePr>
        <p:xfrm>
          <a:off x="236866" y="3127493"/>
          <a:ext cx="11718267" cy="1099687"/>
        </p:xfrm>
        <a:graphic>
          <a:graphicData uri="http://schemas.openxmlformats.org/drawingml/2006/table">
            <a:tbl>
              <a:tblPr firstRow="1" bandRow="1">
                <a:tableStyleId>{69CF1AB2-1976-4502-BF36-3FF5EA218861}</a:tableStyleId>
              </a:tblPr>
              <a:tblGrid>
                <a:gridCol w="1968818">
                  <a:extLst>
                    <a:ext uri="{9D8B030D-6E8A-4147-A177-3AD203B41FA5}">
                      <a16:colId xmlns:a16="http://schemas.microsoft.com/office/drawing/2014/main" val="307764945"/>
                    </a:ext>
                  </a:extLst>
                </a:gridCol>
                <a:gridCol w="2155148">
                  <a:extLst>
                    <a:ext uri="{9D8B030D-6E8A-4147-A177-3AD203B41FA5}">
                      <a16:colId xmlns:a16="http://schemas.microsoft.com/office/drawing/2014/main" val="1565700525"/>
                    </a:ext>
                  </a:extLst>
                </a:gridCol>
                <a:gridCol w="1918659">
                  <a:extLst>
                    <a:ext uri="{9D8B030D-6E8A-4147-A177-3AD203B41FA5}">
                      <a16:colId xmlns:a16="http://schemas.microsoft.com/office/drawing/2014/main" val="2319123383"/>
                    </a:ext>
                  </a:extLst>
                </a:gridCol>
                <a:gridCol w="1941773">
                  <a:extLst>
                    <a:ext uri="{9D8B030D-6E8A-4147-A177-3AD203B41FA5}">
                      <a16:colId xmlns:a16="http://schemas.microsoft.com/office/drawing/2014/main" val="886436423"/>
                    </a:ext>
                  </a:extLst>
                </a:gridCol>
                <a:gridCol w="1816832">
                  <a:extLst>
                    <a:ext uri="{9D8B030D-6E8A-4147-A177-3AD203B41FA5}">
                      <a16:colId xmlns:a16="http://schemas.microsoft.com/office/drawing/2014/main" val="2530491042"/>
                    </a:ext>
                  </a:extLst>
                </a:gridCol>
                <a:gridCol w="1917037">
                  <a:extLst>
                    <a:ext uri="{9D8B030D-6E8A-4147-A177-3AD203B41FA5}">
                      <a16:colId xmlns:a16="http://schemas.microsoft.com/office/drawing/2014/main" val="2824627793"/>
                    </a:ext>
                  </a:extLst>
                </a:gridCol>
              </a:tblGrid>
              <a:tr h="593455">
                <a:tc>
                  <a:txBody>
                    <a:bodyPr/>
                    <a:lstStyle/>
                    <a:p>
                      <a:pPr algn="ctr"/>
                      <a:r>
                        <a:rPr lang="pt-BR" dirty="0"/>
                        <a:t>ANO 2025</a:t>
                      </a:r>
                    </a:p>
                  </a:txBody>
                  <a:tcPr/>
                </a:tc>
                <a:tc>
                  <a:txBody>
                    <a:bodyPr/>
                    <a:lstStyle/>
                    <a:p>
                      <a:pPr algn="ctr"/>
                      <a:r>
                        <a:rPr lang="pt-BR" dirty="0"/>
                        <a:t>ANO 2026</a:t>
                      </a:r>
                    </a:p>
                  </a:txBody>
                  <a:tcPr/>
                </a:tc>
                <a:tc>
                  <a:txBody>
                    <a:bodyPr/>
                    <a:lstStyle/>
                    <a:p>
                      <a:pPr algn="ctr"/>
                      <a:r>
                        <a:rPr lang="pt-BR" dirty="0"/>
                        <a:t>ANO 2027</a:t>
                      </a:r>
                    </a:p>
                  </a:txBody>
                  <a:tcPr/>
                </a:tc>
                <a:tc>
                  <a:txBody>
                    <a:bodyPr/>
                    <a:lstStyle/>
                    <a:p>
                      <a:pPr algn="ctr"/>
                      <a:r>
                        <a:rPr lang="pt-BR" dirty="0"/>
                        <a:t>ANO 2028</a:t>
                      </a:r>
                    </a:p>
                  </a:txBody>
                  <a:tcPr/>
                </a:tc>
                <a:tc>
                  <a:txBody>
                    <a:bodyPr/>
                    <a:lstStyle/>
                    <a:p>
                      <a:pPr algn="ctr"/>
                      <a:r>
                        <a:rPr lang="pt-BR" dirty="0"/>
                        <a:t>ANO 2029</a:t>
                      </a:r>
                    </a:p>
                  </a:txBody>
                  <a:tcPr/>
                </a:tc>
                <a:tc>
                  <a:txBody>
                    <a:bodyPr/>
                    <a:lstStyle/>
                    <a:p>
                      <a:pPr algn="ctr"/>
                      <a:r>
                        <a:rPr lang="pt-BR" dirty="0"/>
                        <a:t>ANO 2030</a:t>
                      </a:r>
                    </a:p>
                  </a:txBody>
                  <a:tcPr/>
                </a:tc>
                <a:extLst>
                  <a:ext uri="{0D108BD9-81ED-4DB2-BD59-A6C34878D82A}">
                    <a16:rowId xmlns:a16="http://schemas.microsoft.com/office/drawing/2014/main" val="3669435668"/>
                  </a:ext>
                </a:extLst>
              </a:tr>
              <a:tr h="506232">
                <a:tc>
                  <a:txBody>
                    <a:bodyPr/>
                    <a:lstStyle/>
                    <a:p>
                      <a:pPr algn="ct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R$ 125.000,00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R$ 100.000,00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b="1" dirty="0"/>
                        <a:t>R$ 50.000,00</a:t>
                      </a:r>
                    </a:p>
                  </a:txBody>
                  <a:tcPr/>
                </a:tc>
                <a:tc>
                  <a:txBody>
                    <a:bodyPr/>
                    <a:lstStyle/>
                    <a:p>
                      <a:pPr algn="ctr"/>
                      <a:r>
                        <a:rPr lang="pt-BR" b="1" dirty="0"/>
                        <a:t>R$ 50.000,00</a:t>
                      </a:r>
                    </a:p>
                  </a:txBody>
                  <a:tcPr/>
                </a:tc>
                <a:extLst>
                  <a:ext uri="{0D108BD9-81ED-4DB2-BD59-A6C34878D82A}">
                    <a16:rowId xmlns:a16="http://schemas.microsoft.com/office/drawing/2014/main" val="1420037334"/>
                  </a:ext>
                </a:extLst>
              </a:tr>
            </a:tbl>
          </a:graphicData>
        </a:graphic>
      </p:graphicFrame>
      <p:graphicFrame>
        <p:nvGraphicFramePr>
          <p:cNvPr id="8" name="Tabela 7">
            <a:extLst>
              <a:ext uri="{FF2B5EF4-FFF2-40B4-BE49-F238E27FC236}">
                <a16:creationId xmlns:a16="http://schemas.microsoft.com/office/drawing/2014/main" id="{A06D4CF9-0E94-4E62-5597-B62DA3434A3F}"/>
              </a:ext>
            </a:extLst>
          </p:cNvPr>
          <p:cNvGraphicFramePr>
            <a:graphicFrameLocks noGrp="1"/>
          </p:cNvGraphicFramePr>
          <p:nvPr>
            <p:extLst>
              <p:ext uri="{D42A27DB-BD31-4B8C-83A1-F6EECF244321}">
                <p14:modId xmlns:p14="http://schemas.microsoft.com/office/powerpoint/2010/main" val="1738065912"/>
              </p:ext>
            </p:extLst>
          </p:nvPr>
        </p:nvGraphicFramePr>
        <p:xfrm>
          <a:off x="4525702" y="4849792"/>
          <a:ext cx="3171464" cy="1481560"/>
        </p:xfrm>
        <a:graphic>
          <a:graphicData uri="http://schemas.openxmlformats.org/drawingml/2006/table">
            <a:tbl>
              <a:tblPr firstRow="1" bandRow="1">
                <a:tableStyleId>{69CF1AB2-1976-4502-BF36-3FF5EA218861}</a:tableStyleId>
              </a:tblPr>
              <a:tblGrid>
                <a:gridCol w="3171464">
                  <a:extLst>
                    <a:ext uri="{9D8B030D-6E8A-4147-A177-3AD203B41FA5}">
                      <a16:colId xmlns:a16="http://schemas.microsoft.com/office/drawing/2014/main" val="2824627793"/>
                    </a:ext>
                  </a:extLst>
                </a:gridCol>
              </a:tblGrid>
              <a:tr h="740780">
                <a:tc>
                  <a:txBody>
                    <a:bodyPr/>
                    <a:lstStyle/>
                    <a:p>
                      <a:pPr algn="ctr"/>
                      <a:r>
                        <a:rPr lang="pt-BR" sz="2000" dirty="0"/>
                        <a:t>TOTALIZANDO</a:t>
                      </a:r>
                    </a:p>
                  </a:txBody>
                  <a:tcPr/>
                </a:tc>
                <a:extLst>
                  <a:ext uri="{0D108BD9-81ED-4DB2-BD59-A6C34878D82A}">
                    <a16:rowId xmlns:a16="http://schemas.microsoft.com/office/drawing/2014/main" val="3669435668"/>
                  </a:ext>
                </a:extLst>
              </a:tr>
              <a:tr h="740780">
                <a:tc>
                  <a:txBody>
                    <a:bodyPr/>
                    <a:lstStyle/>
                    <a:p>
                      <a:pPr algn="ctr"/>
                      <a:r>
                        <a:rPr lang="pt-BR" sz="2000" b="1" dirty="0"/>
                        <a:t>R$ 500.000,00</a:t>
                      </a:r>
                    </a:p>
                  </a:txBody>
                  <a:tcPr/>
                </a:tc>
                <a:extLst>
                  <a:ext uri="{0D108BD9-81ED-4DB2-BD59-A6C34878D82A}">
                    <a16:rowId xmlns:a16="http://schemas.microsoft.com/office/drawing/2014/main" val="1420037334"/>
                  </a:ext>
                </a:extLst>
              </a:tr>
            </a:tbl>
          </a:graphicData>
        </a:graphic>
      </p:graphicFrame>
      <p:pic>
        <p:nvPicPr>
          <p:cNvPr id="9" name="Imagem 8">
            <a:extLst>
              <a:ext uri="{FF2B5EF4-FFF2-40B4-BE49-F238E27FC236}">
                <a16:creationId xmlns:a16="http://schemas.microsoft.com/office/drawing/2014/main" id="{A44419FA-4921-4263-F29D-25DA58E3E989}"/>
              </a:ext>
            </a:extLst>
          </p:cNvPr>
          <p:cNvPicPr>
            <a:picLocks noChangeAspect="1"/>
          </p:cNvPicPr>
          <p:nvPr/>
        </p:nvPicPr>
        <p:blipFill>
          <a:blip r:embed="rId2"/>
          <a:stretch>
            <a:fillRect/>
          </a:stretch>
        </p:blipFill>
        <p:spPr>
          <a:xfrm>
            <a:off x="4002686" y="1133998"/>
            <a:ext cx="4110418" cy="1385888"/>
          </a:xfrm>
          <a:prstGeom prst="rect">
            <a:avLst/>
          </a:prstGeom>
        </p:spPr>
      </p:pic>
    </p:spTree>
    <p:extLst>
      <p:ext uri="{BB962C8B-B14F-4D97-AF65-F5344CB8AC3E}">
        <p14:creationId xmlns:p14="http://schemas.microsoft.com/office/powerpoint/2010/main" val="38503022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944124F8-8F44-21AB-C765-8958CAA02CE3}"/>
              </a:ext>
            </a:extLst>
          </p:cNvPr>
          <p:cNvGraphicFramePr>
            <a:graphicFrameLocks noGrp="1"/>
          </p:cNvGraphicFramePr>
          <p:nvPr>
            <p:extLst>
              <p:ext uri="{D42A27DB-BD31-4B8C-83A1-F6EECF244321}">
                <p14:modId xmlns:p14="http://schemas.microsoft.com/office/powerpoint/2010/main" val="699222327"/>
              </p:ext>
            </p:extLst>
          </p:nvPr>
        </p:nvGraphicFramePr>
        <p:xfrm>
          <a:off x="636607" y="234736"/>
          <a:ext cx="10486663" cy="6203332"/>
        </p:xfrm>
        <a:graphic>
          <a:graphicData uri="http://schemas.openxmlformats.org/drawingml/2006/table">
            <a:tbl>
              <a:tblPr bandRow="1">
                <a:tableStyleId>{912C8C85-51F0-491E-9774-3900AFEF0FD7}</a:tableStyleId>
              </a:tblPr>
              <a:tblGrid>
                <a:gridCol w="3553428">
                  <a:extLst>
                    <a:ext uri="{9D8B030D-6E8A-4147-A177-3AD203B41FA5}">
                      <a16:colId xmlns:a16="http://schemas.microsoft.com/office/drawing/2014/main" val="2927899412"/>
                    </a:ext>
                  </a:extLst>
                </a:gridCol>
                <a:gridCol w="1932973">
                  <a:extLst>
                    <a:ext uri="{9D8B030D-6E8A-4147-A177-3AD203B41FA5}">
                      <a16:colId xmlns:a16="http://schemas.microsoft.com/office/drawing/2014/main" val="3909474284"/>
                    </a:ext>
                  </a:extLst>
                </a:gridCol>
                <a:gridCol w="949124">
                  <a:extLst>
                    <a:ext uri="{9D8B030D-6E8A-4147-A177-3AD203B41FA5}">
                      <a16:colId xmlns:a16="http://schemas.microsoft.com/office/drawing/2014/main" val="2919540331"/>
                    </a:ext>
                  </a:extLst>
                </a:gridCol>
                <a:gridCol w="2210764">
                  <a:extLst>
                    <a:ext uri="{9D8B030D-6E8A-4147-A177-3AD203B41FA5}">
                      <a16:colId xmlns:a16="http://schemas.microsoft.com/office/drawing/2014/main" val="2381662362"/>
                    </a:ext>
                  </a:extLst>
                </a:gridCol>
                <a:gridCol w="1840374">
                  <a:extLst>
                    <a:ext uri="{9D8B030D-6E8A-4147-A177-3AD203B41FA5}">
                      <a16:colId xmlns:a16="http://schemas.microsoft.com/office/drawing/2014/main" val="2782272199"/>
                    </a:ext>
                  </a:extLst>
                </a:gridCol>
              </a:tblGrid>
              <a:tr h="106684">
                <a:tc gridSpan="5">
                  <a:txBody>
                    <a:bodyPr/>
                    <a:lstStyle/>
                    <a:p>
                      <a:pPr algn="just">
                        <a:buNone/>
                      </a:pPr>
                      <a:r>
                        <a:rPr lang="pt-BR" sz="1600" b="1" dirty="0">
                          <a:effectLst/>
                          <a:latin typeface="Arial" panose="020B0604020202020204" pitchFamily="34" charset="0"/>
                          <a:cs typeface="Arial" panose="020B0604020202020204" pitchFamily="34" charset="0"/>
                        </a:rPr>
                        <a:t>P4 - Objetivo 1 – Melhoria da experiência do turista</a:t>
                      </a:r>
                    </a:p>
                    <a:p>
                      <a:pPr algn="just">
                        <a:buNone/>
                      </a:pPr>
                      <a:r>
                        <a:rPr lang="pt-BR" sz="1600" b="1" dirty="0">
                          <a:effectLst/>
                          <a:latin typeface="Arial" panose="020B0604020202020204" pitchFamily="34" charset="0"/>
                          <a:cs typeface="Arial" panose="020B0604020202020204" pitchFamily="34" charset="0"/>
                        </a:rPr>
                        <a:t>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236475072"/>
                  </a:ext>
                </a:extLst>
              </a:tr>
              <a:tr h="346001">
                <a:tc>
                  <a:txBody>
                    <a:bodyPr/>
                    <a:lstStyle/>
                    <a:p>
                      <a:pPr algn="just">
                        <a:buNone/>
                      </a:pPr>
                      <a:r>
                        <a:rPr lang="pt-BR" sz="1600" b="1" dirty="0">
                          <a:effectLst/>
                          <a:latin typeface="Arial" panose="020B0604020202020204" pitchFamily="34" charset="0"/>
                          <a:cs typeface="Arial" panose="020B0604020202020204" pitchFamily="34" charset="0"/>
                        </a:rPr>
                        <a:t>Projeto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Responsável execução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Prazo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Indicadores</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b="1" dirty="0">
                          <a:effectLst/>
                          <a:latin typeface="Arial" panose="020B0604020202020204" pitchFamily="34" charset="0"/>
                          <a:cs typeface="Arial" panose="020B0604020202020204" pitchFamily="34" charset="0"/>
                        </a:rPr>
                        <a:t>Fontes de financiamento</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2092981"/>
                  </a:ext>
                </a:extLst>
              </a:tr>
              <a:tr h="777060">
                <a:tc>
                  <a:txBody>
                    <a:bodyPr/>
                    <a:lstStyle/>
                    <a:p>
                      <a:pPr algn="just">
                        <a:buNone/>
                      </a:pPr>
                      <a:r>
                        <a:rPr lang="pt-BR" sz="1600" dirty="0">
                          <a:effectLst/>
                          <a:latin typeface="Arial" panose="020B0604020202020204" pitchFamily="34" charset="0"/>
                          <a:cs typeface="Arial" panose="020B0604020202020204" pitchFamily="34" charset="0"/>
                        </a:rPr>
                        <a:t>Realização do Calendário de eventos de pesca esportiva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a:t>
                      </a:r>
                    </a:p>
                    <a:p>
                      <a:pPr algn="just">
                        <a:buNone/>
                      </a:pPr>
                      <a:r>
                        <a:rPr lang="pt-BR" sz="1600">
                          <a:effectLst/>
                          <a:latin typeface="Arial" panose="020B0604020202020204" pitchFamily="34" charset="0"/>
                          <a:cs typeface="Arial" panose="020B0604020202020204" pitchFamily="34" charset="0"/>
                        </a:rPr>
                        <a:t>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Construção de calendário entre os 7 municípios.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Não há</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11512708"/>
                  </a:ext>
                </a:extLst>
              </a:tr>
              <a:tr h="642870">
                <a:tc>
                  <a:txBody>
                    <a:bodyPr/>
                    <a:lstStyle/>
                    <a:p>
                      <a:pPr algn="just">
                        <a:buNone/>
                      </a:pPr>
                      <a:r>
                        <a:rPr lang="pt-BR" sz="1600" dirty="0">
                          <a:effectLst/>
                          <a:latin typeface="Arial" panose="020B0604020202020204" pitchFamily="34" charset="0"/>
                          <a:cs typeface="Arial" panose="020B0604020202020204" pitchFamily="34" charset="0"/>
                        </a:rPr>
                        <a:t>Organizar a produção do artesanato </a:t>
                      </a:r>
                      <a:r>
                        <a:rPr lang="pt-BR" sz="1600" b="1" dirty="0">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SEDEC/</a:t>
                      </a:r>
                    </a:p>
                    <a:p>
                      <a:pPr algn="just">
                        <a:buNone/>
                      </a:pPr>
                      <a:r>
                        <a:rPr lang="pt-BR" sz="1600" dirty="0">
                          <a:effectLst/>
                          <a:latin typeface="Arial" panose="020B0604020202020204" pitchFamily="34" charset="0"/>
                          <a:cs typeface="Arial" panose="020B0604020202020204" pitchFamily="34" charset="0"/>
                        </a:rPr>
                        <a:t>SETUR</a:t>
                      </a:r>
                    </a:p>
                    <a:p>
                      <a:pPr algn="just">
                        <a:buNone/>
                      </a:pPr>
                      <a:r>
                        <a:rPr lang="pt-BR" sz="1600" dirty="0">
                          <a:effectLst/>
                          <a:latin typeface="Arial" panose="020B0604020202020204" pitchFamily="34" charset="0"/>
                          <a:cs typeface="Arial" panose="020B0604020202020204" pitchFamily="34" charset="0"/>
                        </a:rPr>
                        <a:t>Iniciativa Privada</a:t>
                      </a:r>
                    </a:p>
                    <a:p>
                      <a:pPr algn="just">
                        <a:buNone/>
                      </a:pPr>
                      <a:r>
                        <a:rPr lang="pt-BR" sz="1600" dirty="0">
                          <a:effectLst/>
                          <a:latin typeface="Arial" panose="020B0604020202020204" pitchFamily="34" charset="0"/>
                          <a:cs typeface="Arial" panose="020B0604020202020204" pitchFamily="34" charset="0"/>
                        </a:rPr>
                        <a:t>Instituições parceiras: SEBRAE E FECOMERCIO. </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2025/</a:t>
                      </a:r>
                    </a:p>
                    <a:p>
                      <a:pPr algn="just">
                        <a:buNone/>
                      </a:pPr>
                      <a:r>
                        <a:rPr lang="pt-BR" sz="1600" dirty="0">
                          <a:effectLst/>
                          <a:latin typeface="Arial" panose="020B0604020202020204" pitchFamily="34" charset="0"/>
                          <a:cs typeface="Arial" panose="020B0604020202020204" pitchFamily="34" charset="0"/>
                        </a:rPr>
                        <a:t>2030</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Identificação da matéria prima em cada município</a:t>
                      </a:r>
                    </a:p>
                    <a:p>
                      <a:pPr marL="22860" indent="-22860" algn="just">
                        <a:buNone/>
                      </a:pPr>
                      <a:r>
                        <a:rPr lang="pt-BR" sz="1600">
                          <a:effectLst/>
                          <a:latin typeface="Arial" panose="020B0604020202020204" pitchFamily="34" charset="0"/>
                          <a:cs typeface="Arial" panose="020B0604020202020204" pitchFamily="34" charset="0"/>
                        </a:rPr>
                        <a:t> </a:t>
                      </a:r>
                    </a:p>
                    <a:p>
                      <a:pPr marL="22860" indent="-22860" algn="just">
                        <a:buNone/>
                      </a:pPr>
                      <a:r>
                        <a:rPr lang="pt-BR" sz="1600">
                          <a:effectLst/>
                          <a:latin typeface="Arial" panose="020B0604020202020204" pitchFamily="34" charset="0"/>
                          <a:cs typeface="Arial" panose="020B0604020202020204" pitchFamily="34" charset="0"/>
                        </a:rPr>
                        <a:t> </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Ministério da Cultura</a:t>
                      </a:r>
                    </a:p>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SEBRAE</a:t>
                      </a:r>
                    </a:p>
                    <a:p>
                      <a:pPr algn="just">
                        <a:buNone/>
                      </a:pPr>
                      <a:r>
                        <a:rPr lang="pt-BR" sz="1600" dirty="0">
                          <a:effectLst/>
                          <a:latin typeface="Arial" panose="020B0604020202020204" pitchFamily="34" charset="0"/>
                          <a:cs typeface="Arial" panose="020B0604020202020204" pitchFamily="34" charset="0"/>
                        </a:rPr>
                        <a:t>Ministério do Turismo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3789301"/>
                  </a:ext>
                </a:extLst>
              </a:tr>
              <a:tr h="761202">
                <a:tc>
                  <a:txBody>
                    <a:bodyPr/>
                    <a:lstStyle/>
                    <a:p>
                      <a:pPr algn="just">
                        <a:buNone/>
                      </a:pPr>
                      <a:r>
                        <a:rPr lang="pt-BR" sz="1600" dirty="0">
                          <a:effectLst/>
                          <a:latin typeface="Arial" panose="020B0604020202020204" pitchFamily="34" charset="0"/>
                          <a:cs typeface="Arial" panose="020B0604020202020204" pitchFamily="34" charset="0"/>
                        </a:rPr>
                        <a:t>Implementar o Cama e Café nas comunidades de: </a:t>
                      </a:r>
                      <a:r>
                        <a:rPr lang="pt-BR" sz="1600" b="1" dirty="0">
                          <a:effectLst/>
                          <a:latin typeface="Arial" panose="020B0604020202020204" pitchFamily="34" charset="0"/>
                          <a:cs typeface="Arial" panose="020B0604020202020204" pitchFamily="34" charset="0"/>
                        </a:rPr>
                        <a:t>EM ALTA FLORESTA - Porto Rolim </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2025-2027</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highlight>
                            <a:srgbClr val="FFFFFF"/>
                          </a:highlight>
                          <a:latin typeface="Arial" panose="020B0604020202020204" pitchFamily="34" charset="0"/>
                          <a:cs typeface="Arial" panose="020B0604020202020204" pitchFamily="34" charset="0"/>
                        </a:rPr>
                        <a:t>I</a:t>
                      </a:r>
                      <a:r>
                        <a:rPr lang="pt-BR" sz="1600">
                          <a:effectLst/>
                          <a:latin typeface="Arial" panose="020B0604020202020204" pitchFamily="34" charset="0"/>
                          <a:cs typeface="Arial" panose="020B0604020202020204" pitchFamily="34" charset="0"/>
                        </a:rPr>
                        <a:t>mplantação da metodologia Cama e </a:t>
                      </a:r>
                      <a:br>
                        <a:rPr lang="pt-BR" sz="1600">
                          <a:effectLst/>
                          <a:latin typeface="Arial" panose="020B0604020202020204" pitchFamily="34" charset="0"/>
                          <a:cs typeface="Arial" panose="020B0604020202020204" pitchFamily="34" charset="0"/>
                        </a:rPr>
                      </a:br>
                      <a:r>
                        <a:rPr lang="pt-BR" sz="1600">
                          <a:effectLst/>
                          <a:latin typeface="Arial" panose="020B0604020202020204" pitchFamily="34" charset="0"/>
                          <a:cs typeface="Arial" panose="020B0604020202020204" pitchFamily="34" charset="0"/>
                        </a:rPr>
                        <a:t>Café em 04 localidades.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Recursos próprios do governo do Estado.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2315535"/>
                  </a:ext>
                </a:extLst>
              </a:tr>
              <a:tr h="809170">
                <a:tc>
                  <a:txBody>
                    <a:bodyPr/>
                    <a:lstStyle/>
                    <a:p>
                      <a:pPr algn="just">
                        <a:buNone/>
                      </a:pPr>
                      <a:r>
                        <a:rPr lang="pt-BR" sz="1600">
                          <a:effectLst/>
                          <a:latin typeface="Arial" panose="020B0604020202020204" pitchFamily="34" charset="0"/>
                          <a:cs typeface="Arial" panose="020B0604020202020204" pitchFamily="34" charset="0"/>
                        </a:rPr>
                        <a:t>Identificação da gastronomia - concurso Prato Típico.</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2025-2026</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highlight>
                            <a:srgbClr val="FFFFFF"/>
                          </a:highlight>
                          <a:latin typeface="Arial" panose="020B0604020202020204" pitchFamily="34" charset="0"/>
                          <a:cs typeface="Arial" panose="020B0604020202020204" pitchFamily="34" charset="0"/>
                        </a:rPr>
                        <a:t>Criação do concurso de gastronomia</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Governo do Estado</a:t>
                      </a:r>
                    </a:p>
                    <a:p>
                      <a:pPr algn="just">
                        <a:buNone/>
                      </a:pPr>
                      <a:r>
                        <a:rPr lang="pt-BR" sz="1600" dirty="0">
                          <a:effectLst/>
                          <a:latin typeface="Arial" panose="020B0604020202020204" pitchFamily="34" charset="0"/>
                          <a:cs typeface="Arial" panose="020B0604020202020204" pitchFamily="34" charset="0"/>
                        </a:rPr>
                        <a:t> SEBRAE</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0529410"/>
                  </a:ext>
                </a:extLst>
              </a:tr>
              <a:tr h="761202">
                <a:tc>
                  <a:txBody>
                    <a:bodyPr/>
                    <a:lstStyle/>
                    <a:p>
                      <a:pPr algn="just">
                        <a:buNone/>
                      </a:pPr>
                      <a:r>
                        <a:rPr lang="pt-BR" sz="1600" dirty="0">
                          <a:effectLst/>
                          <a:latin typeface="Arial" panose="020B0604020202020204" pitchFamily="34" charset="0"/>
                          <a:cs typeface="Arial" panose="020B0604020202020204" pitchFamily="34" charset="0"/>
                        </a:rPr>
                        <a:t>Articulação para Criação do calendário das </a:t>
                      </a:r>
                      <a:r>
                        <a:rPr lang="pt-BR" sz="1600">
                          <a:effectLst/>
                          <a:latin typeface="Arial" panose="020B0604020202020204" pitchFamily="34" charset="0"/>
                          <a:cs typeface="Arial" panose="020B0604020202020204" pitchFamily="34" charset="0"/>
                        </a:rPr>
                        <a:t>manifestações culturais </a:t>
                      </a:r>
                      <a:r>
                        <a:rPr lang="pt-BR" sz="1600" b="1">
                          <a:effectLst/>
                          <a:latin typeface="Arial" panose="020B0604020202020204" pitchFamily="34" charset="0"/>
                          <a:cs typeface="Arial" panose="020B0604020202020204" pitchFamily="34" charset="0"/>
                        </a:rPr>
                        <a:t>EM ALTA FLORESTA</a:t>
                      </a:r>
                      <a:endParaRPr lang="pt-BR" sz="1600" b="1"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SEDEC</a:t>
                      </a:r>
                    </a:p>
                    <a:p>
                      <a:pPr algn="just">
                        <a:buNone/>
                      </a:pPr>
                      <a:r>
                        <a:rPr lang="pt-BR" sz="1600">
                          <a:effectLst/>
                          <a:latin typeface="Arial" panose="020B0604020202020204" pitchFamily="34" charset="0"/>
                          <a:cs typeface="Arial" panose="020B0604020202020204" pitchFamily="34" charset="0"/>
                        </a:rPr>
                        <a:t>SETUR</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a:effectLst/>
                          <a:latin typeface="Arial" panose="020B0604020202020204" pitchFamily="34" charset="0"/>
                          <a:cs typeface="Arial" panose="020B0604020202020204" pitchFamily="34" charset="0"/>
                        </a:rPr>
                        <a:t>2026-2030</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 indent="-22860" algn="just">
                        <a:buNone/>
                      </a:pPr>
                      <a:r>
                        <a:rPr lang="pt-BR" sz="1600">
                          <a:effectLst/>
                          <a:latin typeface="Arial" panose="020B0604020202020204" pitchFamily="34" charset="0"/>
                          <a:cs typeface="Arial" panose="020B0604020202020204" pitchFamily="34" charset="0"/>
                        </a:rPr>
                        <a:t>Criação do Calendário dos municípios impactados</a:t>
                      </a:r>
                      <a:endParaRPr lang="pt-BR" sz="160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None/>
                      </a:pPr>
                      <a:r>
                        <a:rPr lang="pt-BR" sz="1600" dirty="0">
                          <a:effectLst/>
                          <a:latin typeface="Arial" panose="020B0604020202020204" pitchFamily="34" charset="0"/>
                          <a:cs typeface="Arial" panose="020B0604020202020204" pitchFamily="34" charset="0"/>
                        </a:rPr>
                        <a:t>Recursos próprios do governo do Estado</a:t>
                      </a:r>
                      <a:endParaRPr lang="pt-BR" sz="1600" dirty="0">
                        <a:effectLst/>
                        <a:latin typeface="Arial" panose="020B0604020202020204" pitchFamily="34" charset="0"/>
                        <a:ea typeface="Arial" panose="020B0604020202020204" pitchFamily="34" charset="0"/>
                        <a:cs typeface="Arial" panose="020B0604020202020204" pitchFamily="34" charset="0"/>
                      </a:endParaRPr>
                    </a:p>
                  </a:txBody>
                  <a:tcPr marL="28309" marR="28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3905644"/>
                  </a:ext>
                </a:extLst>
              </a:tr>
            </a:tbl>
          </a:graphicData>
        </a:graphic>
      </p:graphicFrame>
    </p:spTree>
    <p:extLst>
      <p:ext uri="{BB962C8B-B14F-4D97-AF65-F5344CB8AC3E}">
        <p14:creationId xmlns:p14="http://schemas.microsoft.com/office/powerpoint/2010/main" val="4235501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B90B940-5612-0716-BA1B-B7B56185F44A}"/>
              </a:ext>
            </a:extLst>
          </p:cNvPr>
          <p:cNvSpPr txBox="1"/>
          <p:nvPr/>
        </p:nvSpPr>
        <p:spPr>
          <a:xfrm>
            <a:off x="2095017" y="1261641"/>
            <a:ext cx="7569843" cy="3724096"/>
          </a:xfrm>
          <a:prstGeom prst="rect">
            <a:avLst/>
          </a:prstGeom>
          <a:solidFill>
            <a:schemeClr val="accent1">
              <a:lumMod val="20000"/>
              <a:lumOff val="80000"/>
            </a:schemeClr>
          </a:solidFill>
        </p:spPr>
        <p:txBody>
          <a:bodyPr wrap="square" rtlCol="0">
            <a:spAutoFit/>
          </a:bodyPr>
          <a:lstStyle/>
          <a:p>
            <a:pPr algn="ctr"/>
            <a:r>
              <a:rPr lang="pt-BR" sz="2000" b="1" dirty="0">
                <a:latin typeface="Arial" panose="020B0604020202020204" pitchFamily="34" charset="0"/>
                <a:cs typeface="Arial" panose="020B0604020202020204" pitchFamily="34" charset="0"/>
              </a:rPr>
              <a:t>REGULARIZAÇÃO FUNDIÁRIA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AÇÃO IMPORTANTE PARA ATRAÇÃO DE INVESTIMENTOS E INVESTIDORES PARA O TURISMO DA PESCA</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ESTA AÇÃO NÃO CONSTA COMO PROJETO.</a:t>
            </a:r>
          </a:p>
          <a:p>
            <a:pPr algn="ctr"/>
            <a:endParaRPr lang="pt-BR" sz="2000" b="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NESTE QUESITO VALE UMA ANÁLISE DO ESTADO EM CADA MUNICÍPIO IMPACTADO PELO PROJETO, VISANDO AS ESTRATÉGIA DE REGULARIZAÇÃO.</a:t>
            </a:r>
          </a:p>
          <a:p>
            <a:endParaRPr lang="pt-BR" dirty="0"/>
          </a:p>
          <a:p>
            <a:endParaRPr lang="pt-BR" dirty="0"/>
          </a:p>
        </p:txBody>
      </p:sp>
    </p:spTree>
    <p:extLst>
      <p:ext uri="{BB962C8B-B14F-4D97-AF65-F5344CB8AC3E}">
        <p14:creationId xmlns:p14="http://schemas.microsoft.com/office/powerpoint/2010/main" val="88535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9" name="Rectangle 1">
            <a:extLst>
              <a:ext uri="{FF2B5EF4-FFF2-40B4-BE49-F238E27FC236}">
                <a16:creationId xmlns:a16="http://schemas.microsoft.com/office/drawing/2014/main" id="{BD834FE2-D79B-179A-93FB-959FA1189F5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graphicFrame>
        <p:nvGraphicFramePr>
          <p:cNvPr id="13" name="Tabela 12">
            <a:extLst>
              <a:ext uri="{FF2B5EF4-FFF2-40B4-BE49-F238E27FC236}">
                <a16:creationId xmlns:a16="http://schemas.microsoft.com/office/drawing/2014/main" id="{CC1E0EE2-6CBF-BD7B-9992-5700B6B07759}"/>
              </a:ext>
            </a:extLst>
          </p:cNvPr>
          <p:cNvGraphicFramePr>
            <a:graphicFrameLocks noGrp="1"/>
          </p:cNvGraphicFramePr>
          <p:nvPr>
            <p:extLst>
              <p:ext uri="{D42A27DB-BD31-4B8C-83A1-F6EECF244321}">
                <p14:modId xmlns:p14="http://schemas.microsoft.com/office/powerpoint/2010/main" val="691290711"/>
              </p:ext>
            </p:extLst>
          </p:nvPr>
        </p:nvGraphicFramePr>
        <p:xfrm>
          <a:off x="1146223" y="1563961"/>
          <a:ext cx="9899554" cy="4543431"/>
        </p:xfrm>
        <a:graphic>
          <a:graphicData uri="http://schemas.openxmlformats.org/drawingml/2006/table">
            <a:tbl>
              <a:tblPr firstRow="1" bandRow="1">
                <a:tableStyleId>{5C22544A-7EE6-4342-B048-85BDC9FD1C3A}</a:tableStyleId>
              </a:tblPr>
              <a:tblGrid>
                <a:gridCol w="741992">
                  <a:extLst>
                    <a:ext uri="{9D8B030D-6E8A-4147-A177-3AD203B41FA5}">
                      <a16:colId xmlns:a16="http://schemas.microsoft.com/office/drawing/2014/main" val="455854243"/>
                    </a:ext>
                  </a:extLst>
                </a:gridCol>
                <a:gridCol w="4294984">
                  <a:extLst>
                    <a:ext uri="{9D8B030D-6E8A-4147-A177-3AD203B41FA5}">
                      <a16:colId xmlns:a16="http://schemas.microsoft.com/office/drawing/2014/main" val="2655462015"/>
                    </a:ext>
                  </a:extLst>
                </a:gridCol>
                <a:gridCol w="4862578">
                  <a:extLst>
                    <a:ext uri="{9D8B030D-6E8A-4147-A177-3AD203B41FA5}">
                      <a16:colId xmlns:a16="http://schemas.microsoft.com/office/drawing/2014/main" val="3518763042"/>
                    </a:ext>
                  </a:extLst>
                </a:gridCol>
              </a:tblGrid>
              <a:tr h="413131">
                <a:tc>
                  <a:txBody>
                    <a:bodyPr/>
                    <a:lstStyle/>
                    <a:p>
                      <a:r>
                        <a:rPr lang="pt-BR" dirty="0"/>
                        <a:t>Nº</a:t>
                      </a:r>
                    </a:p>
                  </a:txBody>
                  <a:tcPr/>
                </a:tc>
                <a:tc>
                  <a:txBody>
                    <a:bodyPr/>
                    <a:lstStyle/>
                    <a:p>
                      <a:r>
                        <a:rPr lang="pt-BR" dirty="0"/>
                        <a:t>ETAPAS</a:t>
                      </a:r>
                    </a:p>
                  </a:txBody>
                  <a:tcPr/>
                </a:tc>
                <a:tc>
                  <a:txBody>
                    <a:bodyPr/>
                    <a:lstStyle/>
                    <a:p>
                      <a:r>
                        <a:rPr lang="pt-BR" dirty="0"/>
                        <a:t>STATUS</a:t>
                      </a:r>
                    </a:p>
                  </a:txBody>
                  <a:tcPr/>
                </a:tc>
                <a:extLst>
                  <a:ext uri="{0D108BD9-81ED-4DB2-BD59-A6C34878D82A}">
                    <a16:rowId xmlns:a16="http://schemas.microsoft.com/office/drawing/2014/main" val="4242585389"/>
                  </a:ext>
                </a:extLst>
              </a:tr>
              <a:tr h="413131">
                <a:tc>
                  <a:txBody>
                    <a:bodyPr/>
                    <a:lstStyle/>
                    <a:p>
                      <a:r>
                        <a:rPr lang="pt-BR" dirty="0"/>
                        <a:t>1</a:t>
                      </a:r>
                    </a:p>
                  </a:txBody>
                  <a:tcPr/>
                </a:tc>
                <a:tc>
                  <a:txBody>
                    <a:bodyPr/>
                    <a:lstStyle/>
                    <a:p>
                      <a:r>
                        <a:rPr lang="pt-BR" dirty="0"/>
                        <a:t>PLANO DE TRABALHO</a:t>
                      </a:r>
                    </a:p>
                  </a:txBody>
                  <a:tcPr anchor="ctr"/>
                </a:tc>
                <a:tc>
                  <a:txBody>
                    <a:bodyPr/>
                    <a:lstStyle/>
                    <a:p>
                      <a:r>
                        <a:rPr lang="pt-BR" dirty="0"/>
                        <a:t>ENTREGUE E APROVADO</a:t>
                      </a:r>
                    </a:p>
                  </a:txBody>
                  <a:tcPr anchor="ctr"/>
                </a:tc>
                <a:extLst>
                  <a:ext uri="{0D108BD9-81ED-4DB2-BD59-A6C34878D82A}">
                    <a16:rowId xmlns:a16="http://schemas.microsoft.com/office/drawing/2014/main" val="1736324985"/>
                  </a:ext>
                </a:extLst>
              </a:tr>
              <a:tr h="413131">
                <a:tc>
                  <a:txBody>
                    <a:bodyPr/>
                    <a:lstStyle/>
                    <a:p>
                      <a:r>
                        <a:rPr lang="pt-BR" dirty="0"/>
                        <a:t>2</a:t>
                      </a:r>
                    </a:p>
                  </a:txBody>
                  <a:tcPr/>
                </a:tc>
                <a:tc>
                  <a:txBody>
                    <a:bodyPr/>
                    <a:lstStyle/>
                    <a:p>
                      <a:r>
                        <a:rPr lang="pt-BR" dirty="0"/>
                        <a:t>DIAGNÓSTICO</a:t>
                      </a:r>
                    </a:p>
                  </a:txBody>
                  <a:tcPr anchor="ctr"/>
                </a:tc>
                <a:tc>
                  <a:txBody>
                    <a:bodyPr/>
                    <a:lstStyle/>
                    <a:p>
                      <a:r>
                        <a:rPr lang="pt-BR" dirty="0"/>
                        <a:t>ENTREGUE E APROVADO</a:t>
                      </a:r>
                    </a:p>
                  </a:txBody>
                  <a:tcPr anchor="ctr"/>
                </a:tc>
                <a:extLst>
                  <a:ext uri="{0D108BD9-81ED-4DB2-BD59-A6C34878D82A}">
                    <a16:rowId xmlns:a16="http://schemas.microsoft.com/office/drawing/2014/main" val="704580617"/>
                  </a:ext>
                </a:extLst>
              </a:tr>
              <a:tr h="413131">
                <a:tc>
                  <a:txBody>
                    <a:bodyPr/>
                    <a:lstStyle/>
                    <a:p>
                      <a:r>
                        <a:rPr lang="pt-BR" dirty="0"/>
                        <a:t>3</a:t>
                      </a:r>
                    </a:p>
                  </a:txBody>
                  <a:tcPr/>
                </a:tc>
                <a:tc>
                  <a:txBody>
                    <a:bodyPr/>
                    <a:lstStyle/>
                    <a:p>
                      <a:r>
                        <a:rPr lang="pt-BR" dirty="0"/>
                        <a:t>AUDIÊNCIAS PÚBLICAS</a:t>
                      </a:r>
                    </a:p>
                  </a:txBody>
                  <a:tcPr anchor="ctr"/>
                </a:tc>
                <a:tc>
                  <a:txBody>
                    <a:bodyPr/>
                    <a:lstStyle/>
                    <a:p>
                      <a:r>
                        <a:rPr lang="pt-BR" dirty="0"/>
                        <a:t>ENTREGUE E APROVADO</a:t>
                      </a:r>
                    </a:p>
                  </a:txBody>
                  <a:tcPr anchor="ctr"/>
                </a:tc>
                <a:extLst>
                  <a:ext uri="{0D108BD9-81ED-4DB2-BD59-A6C34878D82A}">
                    <a16:rowId xmlns:a16="http://schemas.microsoft.com/office/drawing/2014/main" val="1736292761"/>
                  </a:ext>
                </a:extLst>
              </a:tr>
              <a:tr h="412121">
                <a:tc>
                  <a:txBody>
                    <a:bodyPr/>
                    <a:lstStyle/>
                    <a:p>
                      <a:r>
                        <a:rPr lang="pt-BR" dirty="0"/>
                        <a:t>4</a:t>
                      </a:r>
                    </a:p>
                  </a:txBody>
                  <a:tcPr/>
                </a:tc>
                <a:tc>
                  <a:txBody>
                    <a:bodyPr/>
                    <a:lstStyle/>
                    <a:p>
                      <a:r>
                        <a:rPr lang="pt-BR" dirty="0"/>
                        <a:t>PAINEL DE MONITORAMENTO</a:t>
                      </a:r>
                    </a:p>
                  </a:txBody>
                  <a:tcPr anchor="ctr"/>
                </a:tc>
                <a:tc>
                  <a:txBody>
                    <a:bodyPr/>
                    <a:lstStyle/>
                    <a:p>
                      <a:r>
                        <a:rPr lang="pt-BR" dirty="0"/>
                        <a:t>ENTREGUE E APROVADO</a:t>
                      </a:r>
                    </a:p>
                  </a:txBody>
                  <a:tcPr anchor="ctr"/>
                </a:tc>
                <a:extLst>
                  <a:ext uri="{0D108BD9-81ED-4DB2-BD59-A6C34878D82A}">
                    <a16:rowId xmlns:a16="http://schemas.microsoft.com/office/drawing/2014/main" val="1700851454"/>
                  </a:ext>
                </a:extLst>
              </a:tr>
              <a:tr h="413131">
                <a:tc>
                  <a:txBody>
                    <a:bodyPr/>
                    <a:lstStyle/>
                    <a:p>
                      <a:r>
                        <a:rPr lang="pt-BR" dirty="0"/>
                        <a:t>5</a:t>
                      </a:r>
                    </a:p>
                  </a:txBody>
                  <a:tcPr/>
                </a:tc>
                <a:tc>
                  <a:txBody>
                    <a:bodyPr/>
                    <a:lstStyle/>
                    <a:p>
                      <a:r>
                        <a:rPr lang="pt-BR" dirty="0"/>
                        <a:t>PLANO DE AÇÃO</a:t>
                      </a:r>
                    </a:p>
                  </a:txBody>
                  <a:tcPr anchor="ctr"/>
                </a:tc>
                <a:tc>
                  <a:txBody>
                    <a:bodyPr/>
                    <a:lstStyle/>
                    <a:p>
                      <a:r>
                        <a:rPr lang="pt-BR" dirty="0"/>
                        <a:t>ENTREGUE E APROVADO</a:t>
                      </a:r>
                    </a:p>
                  </a:txBody>
                  <a:tcPr anchor="ctr"/>
                </a:tc>
                <a:extLst>
                  <a:ext uri="{0D108BD9-81ED-4DB2-BD59-A6C34878D82A}">
                    <a16:rowId xmlns:a16="http://schemas.microsoft.com/office/drawing/2014/main" val="4229784595"/>
                  </a:ext>
                </a:extLst>
              </a:tr>
              <a:tr h="413131">
                <a:tc>
                  <a:txBody>
                    <a:bodyPr/>
                    <a:lstStyle/>
                    <a:p>
                      <a:r>
                        <a:rPr lang="pt-BR" dirty="0"/>
                        <a:t>6</a:t>
                      </a:r>
                    </a:p>
                  </a:txBody>
                  <a:tcPr/>
                </a:tc>
                <a:tc>
                  <a:txBody>
                    <a:bodyPr/>
                    <a:lstStyle/>
                    <a:p>
                      <a:r>
                        <a:rPr lang="pt-BR" dirty="0"/>
                        <a:t>PROGNÓSTICO</a:t>
                      </a:r>
                    </a:p>
                  </a:txBody>
                  <a:tcPr anchor="ctr"/>
                </a:tc>
                <a:tc>
                  <a:txBody>
                    <a:bodyPr/>
                    <a:lstStyle/>
                    <a:p>
                      <a:r>
                        <a:rPr lang="pt-BR" dirty="0"/>
                        <a:t>ENTREGUE E APROVADO</a:t>
                      </a:r>
                    </a:p>
                  </a:txBody>
                  <a:tcPr anchor="ctr"/>
                </a:tc>
                <a:extLst>
                  <a:ext uri="{0D108BD9-81ED-4DB2-BD59-A6C34878D82A}">
                    <a16:rowId xmlns:a16="http://schemas.microsoft.com/office/drawing/2014/main" val="1315621656"/>
                  </a:ext>
                </a:extLst>
              </a:tr>
              <a:tr h="413131">
                <a:tc>
                  <a:txBody>
                    <a:bodyPr/>
                    <a:lstStyle/>
                    <a:p>
                      <a:r>
                        <a:rPr lang="pt-BR" dirty="0"/>
                        <a:t>7</a:t>
                      </a:r>
                    </a:p>
                  </a:txBody>
                  <a:tcPr/>
                </a:tc>
                <a:tc>
                  <a:txBody>
                    <a:bodyPr/>
                    <a:lstStyle/>
                    <a:p>
                      <a:r>
                        <a:rPr lang="pt-BR" dirty="0"/>
                        <a:t>MENTORIA</a:t>
                      </a:r>
                    </a:p>
                  </a:txBody>
                  <a:tcPr anchor="ctr"/>
                </a:tc>
                <a:tc>
                  <a:txBody>
                    <a:bodyPr/>
                    <a:lstStyle/>
                    <a:p>
                      <a:r>
                        <a:rPr lang="pt-BR" dirty="0"/>
                        <a:t>EM EXECUÇÃO </a:t>
                      </a:r>
                      <a:r>
                        <a:rPr lang="pt-BR"/>
                        <a:t>( JUN/26)</a:t>
                      </a:r>
                      <a:endParaRPr lang="pt-BR" dirty="0"/>
                    </a:p>
                  </a:txBody>
                  <a:tcPr anchor="ctr"/>
                </a:tc>
                <a:extLst>
                  <a:ext uri="{0D108BD9-81ED-4DB2-BD59-A6C34878D82A}">
                    <a16:rowId xmlns:a16="http://schemas.microsoft.com/office/drawing/2014/main" val="3215164813"/>
                  </a:ext>
                </a:extLst>
              </a:tr>
              <a:tr h="413131">
                <a:tc>
                  <a:txBody>
                    <a:bodyPr/>
                    <a:lstStyle/>
                    <a:p>
                      <a:r>
                        <a:rPr lang="pt-BR" dirty="0"/>
                        <a:t>8</a:t>
                      </a:r>
                    </a:p>
                  </a:txBody>
                  <a:tcPr/>
                </a:tc>
                <a:tc>
                  <a:txBody>
                    <a:bodyPr/>
                    <a:lstStyle/>
                    <a:p>
                      <a:r>
                        <a:rPr lang="pt-BR" dirty="0"/>
                        <a:t>MINUTA PLANO FINAL</a:t>
                      </a:r>
                    </a:p>
                  </a:txBody>
                  <a:tcPr anchor="ctr"/>
                </a:tc>
                <a:tc>
                  <a:txBody>
                    <a:bodyPr/>
                    <a:lstStyle/>
                    <a:p>
                      <a:r>
                        <a:rPr lang="pt-BR" dirty="0"/>
                        <a:t>ENTREGUE E APROVADO</a:t>
                      </a:r>
                    </a:p>
                  </a:txBody>
                  <a:tcPr anchor="ctr"/>
                </a:tc>
                <a:extLst>
                  <a:ext uri="{0D108BD9-81ED-4DB2-BD59-A6C34878D82A}">
                    <a16:rowId xmlns:a16="http://schemas.microsoft.com/office/drawing/2014/main" val="1379813140"/>
                  </a:ext>
                </a:extLst>
              </a:tr>
              <a:tr h="413131">
                <a:tc>
                  <a:txBody>
                    <a:bodyPr/>
                    <a:lstStyle/>
                    <a:p>
                      <a:r>
                        <a:rPr lang="pt-BR" dirty="0"/>
                        <a:t>9</a:t>
                      </a:r>
                    </a:p>
                  </a:txBody>
                  <a:tcPr/>
                </a:tc>
                <a:tc>
                  <a:txBody>
                    <a:bodyPr/>
                    <a:lstStyle/>
                    <a:p>
                      <a:r>
                        <a:rPr lang="pt-BR" dirty="0"/>
                        <a:t>AUDIENCIA PUBLICA</a:t>
                      </a:r>
                    </a:p>
                  </a:txBody>
                  <a:tcPr anchor="ctr"/>
                </a:tc>
                <a:tc>
                  <a:txBody>
                    <a:bodyPr/>
                    <a:lstStyle/>
                    <a:p>
                      <a:r>
                        <a:rPr lang="pt-BR" dirty="0"/>
                        <a:t>EM ANDAMENTO</a:t>
                      </a:r>
                    </a:p>
                  </a:txBody>
                  <a:tcPr anchor="ctr"/>
                </a:tc>
                <a:extLst>
                  <a:ext uri="{0D108BD9-81ED-4DB2-BD59-A6C34878D82A}">
                    <a16:rowId xmlns:a16="http://schemas.microsoft.com/office/drawing/2014/main" val="2243956063"/>
                  </a:ext>
                </a:extLst>
              </a:tr>
              <a:tr h="413131">
                <a:tc>
                  <a:txBody>
                    <a:bodyPr/>
                    <a:lstStyle/>
                    <a:p>
                      <a:r>
                        <a:rPr lang="pt-BR" dirty="0"/>
                        <a:t>10 </a:t>
                      </a:r>
                    </a:p>
                  </a:txBody>
                  <a:tcPr/>
                </a:tc>
                <a:tc>
                  <a:txBody>
                    <a:bodyPr/>
                    <a:lstStyle/>
                    <a:p>
                      <a:r>
                        <a:rPr lang="pt-BR" dirty="0"/>
                        <a:t>PLANO FINAL</a:t>
                      </a:r>
                    </a:p>
                  </a:txBody>
                  <a:tcPr anchor="ctr"/>
                </a:tc>
                <a:tc>
                  <a:txBody>
                    <a:bodyPr/>
                    <a:lstStyle/>
                    <a:p>
                      <a:r>
                        <a:rPr lang="pt-BR" dirty="0"/>
                        <a:t>A REALIZAR</a:t>
                      </a:r>
                    </a:p>
                  </a:txBody>
                  <a:tcPr anchor="ctr"/>
                </a:tc>
                <a:extLst>
                  <a:ext uri="{0D108BD9-81ED-4DB2-BD59-A6C34878D82A}">
                    <a16:rowId xmlns:a16="http://schemas.microsoft.com/office/drawing/2014/main" val="3524703055"/>
                  </a:ext>
                </a:extLst>
              </a:tr>
            </a:tbl>
          </a:graphicData>
        </a:graphic>
      </p:graphicFrame>
      <p:sp>
        <p:nvSpPr>
          <p:cNvPr id="16" name="CaixaDeTexto 15">
            <a:extLst>
              <a:ext uri="{FF2B5EF4-FFF2-40B4-BE49-F238E27FC236}">
                <a16:creationId xmlns:a16="http://schemas.microsoft.com/office/drawing/2014/main" id="{CE668FAA-C620-2E5B-4B2E-646531E38518}"/>
              </a:ext>
            </a:extLst>
          </p:cNvPr>
          <p:cNvSpPr txBox="1"/>
          <p:nvPr/>
        </p:nvSpPr>
        <p:spPr>
          <a:xfrm>
            <a:off x="3748642" y="591342"/>
            <a:ext cx="5428527" cy="400110"/>
          </a:xfrm>
          <a:prstGeom prst="rect">
            <a:avLst/>
          </a:prstGeom>
          <a:noFill/>
        </p:spPr>
        <p:txBody>
          <a:bodyPr wrap="square" rtlCol="0">
            <a:spAutoFit/>
          </a:bodyPr>
          <a:lstStyle/>
          <a:p>
            <a:r>
              <a:rPr lang="pt-BR" sz="2000" b="1" dirty="0"/>
              <a:t>ETAPAS E ANDAMENTO DO PROJETO</a:t>
            </a:r>
          </a:p>
        </p:txBody>
      </p:sp>
      <p:pic>
        <p:nvPicPr>
          <p:cNvPr id="2" name="image5.png">
            <a:extLst>
              <a:ext uri="{FF2B5EF4-FFF2-40B4-BE49-F238E27FC236}">
                <a16:creationId xmlns:a16="http://schemas.microsoft.com/office/drawing/2014/main" id="{1B8B5D20-3CF8-1BC2-9A83-FFD8B60CA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3C066CF-C328-96E2-D3AF-594A6D1C0A7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58338" y="25248"/>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269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C2B0F03-A92C-D6B6-C345-909E4F6499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45D8241-54A1-61B3-588B-E3E77A937A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CD124EEE-5F14-5F94-779C-0CD8B5E924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794633" y="103477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9679D6EC-C675-4678-39AB-1B8A1563DB31}"/>
              </a:ext>
            </a:extLst>
          </p:cNvPr>
          <p:cNvSpPr>
            <a:spLocks noGrp="1"/>
          </p:cNvSpPr>
          <p:nvPr>
            <p:ph type="title"/>
          </p:nvPr>
        </p:nvSpPr>
        <p:spPr>
          <a:xfrm>
            <a:off x="5951100" y="2879675"/>
            <a:ext cx="4475793" cy="846783"/>
          </a:xfrm>
        </p:spPr>
        <p:txBody>
          <a:bodyPr vert="horz" lIns="91440" tIns="45720" rIns="91440" bIns="45720" rtlCol="0" anchor="b">
            <a:normAutofit/>
          </a:bodyPr>
          <a:lstStyle/>
          <a:p>
            <a:r>
              <a:rPr lang="en-US" sz="4200" dirty="0"/>
              <a:t>PROGNÓSTICO</a:t>
            </a:r>
          </a:p>
        </p:txBody>
      </p:sp>
      <p:pic>
        <p:nvPicPr>
          <p:cNvPr id="3" name="image5.png">
            <a:extLst>
              <a:ext uri="{FF2B5EF4-FFF2-40B4-BE49-F238E27FC236}">
                <a16:creationId xmlns:a16="http://schemas.microsoft.com/office/drawing/2014/main" id="{07178A59-DB14-140D-B6FA-64DEF839B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22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97451-A90D-0BDF-1172-BAF43D993DC0}"/>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6D7CD0A8-8178-AE89-2C3A-D0D9186FD9C2}"/>
              </a:ext>
            </a:extLst>
          </p:cNvPr>
          <p:cNvGraphicFramePr/>
          <p:nvPr>
            <p:extLst>
              <p:ext uri="{D42A27DB-BD31-4B8C-83A1-F6EECF244321}">
                <p14:modId xmlns:p14="http://schemas.microsoft.com/office/powerpoint/2010/main" val="590207079"/>
              </p:ext>
            </p:extLst>
          </p:nvPr>
        </p:nvGraphicFramePr>
        <p:xfrm>
          <a:off x="1180618" y="305088"/>
          <a:ext cx="10046825" cy="6192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2BDF31D9-0875-0FBA-37BD-9F7F1BFBBBC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583089"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CD794CF-1156-9B08-0C24-DFA6F80554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73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DC2FA68C-89F6-7A67-7B03-B05C0C7CF133}"/>
              </a:ext>
            </a:extLst>
          </p:cNvPr>
          <p:cNvGraphicFramePr/>
          <p:nvPr>
            <p:extLst>
              <p:ext uri="{D42A27DB-BD31-4B8C-83A1-F6EECF244321}">
                <p14:modId xmlns:p14="http://schemas.microsoft.com/office/powerpoint/2010/main" val="520089211"/>
              </p:ext>
            </p:extLst>
          </p:nvPr>
        </p:nvGraphicFramePr>
        <p:xfrm>
          <a:off x="2245490" y="369332"/>
          <a:ext cx="9688010" cy="5926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a:extLst>
              <a:ext uri="{FF2B5EF4-FFF2-40B4-BE49-F238E27FC236}">
                <a16:creationId xmlns:a16="http://schemas.microsoft.com/office/drawing/2014/main" id="{93CA3C51-57EE-8F0C-90C7-BDB558FEF98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657145" y="111794"/>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1FEE487C-3F43-FC11-5A03-32DFC845CD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08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6467B-ED01-9830-1C0E-906D51457377}"/>
            </a:ext>
          </a:extLst>
        </p:cNvPr>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87B90C83-DCE7-773E-5FFA-622C42F481EF}"/>
              </a:ext>
            </a:extLst>
          </p:cNvPr>
          <p:cNvGraphicFramePr/>
          <p:nvPr>
            <p:extLst>
              <p:ext uri="{D42A27DB-BD31-4B8C-83A1-F6EECF244321}">
                <p14:modId xmlns:p14="http://schemas.microsoft.com/office/powerpoint/2010/main" val="3880210433"/>
              </p:ext>
            </p:extLst>
          </p:nvPr>
        </p:nvGraphicFramePr>
        <p:xfrm>
          <a:off x="1006998" y="173619"/>
          <a:ext cx="10347767" cy="64818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0DADE3A6-166F-69AF-E1EA-7BFD4A71D8D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160" r="1958"/>
          <a:stretch/>
        </p:blipFill>
        <p:spPr bwMode="auto">
          <a:xfrm>
            <a:off x="10716587" y="164358"/>
            <a:ext cx="1276355" cy="133117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5.png">
            <a:extLst>
              <a:ext uri="{FF2B5EF4-FFF2-40B4-BE49-F238E27FC236}">
                <a16:creationId xmlns:a16="http://schemas.microsoft.com/office/drawing/2014/main" id="{B5290F13-447A-B92A-8611-0ED30DE85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763" y="48392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991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5FE0EB6-D7C0-9962-3E0E-ED811F69FE8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9DE1183-71A3-C742-59B6-9777774127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80ADB4C-4C23-5786-0B51-138FB565E3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357803" y="1006641"/>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23339533-8DC2-14E8-3282-D9D412A35FA8}"/>
              </a:ext>
            </a:extLst>
          </p:cNvPr>
          <p:cNvSpPr>
            <a:spLocks noGrp="1"/>
          </p:cNvSpPr>
          <p:nvPr>
            <p:ph type="title"/>
          </p:nvPr>
        </p:nvSpPr>
        <p:spPr>
          <a:xfrm>
            <a:off x="6142684" y="2183645"/>
            <a:ext cx="4361688" cy="848684"/>
          </a:xfrm>
        </p:spPr>
        <p:txBody>
          <a:bodyPr vert="horz" lIns="91440" tIns="45720" rIns="91440" bIns="45720" rtlCol="0" anchor="b">
            <a:normAutofit/>
          </a:bodyPr>
          <a:lstStyle/>
          <a:p>
            <a:r>
              <a:rPr lang="en-US" sz="4200" dirty="0"/>
              <a:t>MENTORIA</a:t>
            </a:r>
          </a:p>
        </p:txBody>
      </p:sp>
      <p:sp>
        <p:nvSpPr>
          <p:cNvPr id="3" name="CaixaDeTexto 2">
            <a:extLst>
              <a:ext uri="{FF2B5EF4-FFF2-40B4-BE49-F238E27FC236}">
                <a16:creationId xmlns:a16="http://schemas.microsoft.com/office/drawing/2014/main" id="{8BD49161-59D9-764D-315E-6C6548373CEB}"/>
              </a:ext>
            </a:extLst>
          </p:cNvPr>
          <p:cNvSpPr txBox="1"/>
          <p:nvPr/>
        </p:nvSpPr>
        <p:spPr>
          <a:xfrm>
            <a:off x="5460406" y="3429000"/>
            <a:ext cx="6094070" cy="646331"/>
          </a:xfrm>
          <a:prstGeom prst="rect">
            <a:avLst/>
          </a:prstGeom>
          <a:noFill/>
        </p:spPr>
        <p:txBody>
          <a:bodyPr wrap="square">
            <a:spAutoFit/>
          </a:bodyPr>
          <a:lstStyle/>
          <a:p>
            <a:r>
              <a:rPr lang="pt-BR" dirty="0">
                <a:hlinkClick r:id="rId3"/>
              </a:rPr>
              <a:t>https://ead.portalpescaesportivarondonia.com</a:t>
            </a:r>
            <a:endParaRPr lang="pt-BR" dirty="0"/>
          </a:p>
          <a:p>
            <a:endParaRPr lang="pt-BR" dirty="0"/>
          </a:p>
        </p:txBody>
      </p:sp>
      <p:pic>
        <p:nvPicPr>
          <p:cNvPr id="4" name="image5.png">
            <a:extLst>
              <a:ext uri="{FF2B5EF4-FFF2-40B4-BE49-F238E27FC236}">
                <a16:creationId xmlns:a16="http://schemas.microsoft.com/office/drawing/2014/main" id="{780E73AA-AF26-9EB2-0C78-2A180E9FAC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9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a:extLst>
              <a:ext uri="{FF2B5EF4-FFF2-40B4-BE49-F238E27FC236}">
                <a16:creationId xmlns:a16="http://schemas.microsoft.com/office/drawing/2014/main" id="{637C2B20-279F-EDC0-0DAA-F2AEDB01CFFF}"/>
              </a:ext>
            </a:extLst>
          </p:cNvPr>
          <p:cNvPicPr>
            <a:picLocks noChangeAspect="1"/>
          </p:cNvPicPr>
          <p:nvPr/>
        </p:nvPicPr>
        <p:blipFill>
          <a:blip r:embed="rId2"/>
          <a:srcRect l="552" r="6473" b="-1"/>
          <a:stretch/>
        </p:blipFill>
        <p:spPr>
          <a:xfrm>
            <a:off x="-1" y="544068"/>
            <a:ext cx="12191999" cy="5769864"/>
          </a:xfrm>
          <a:prstGeom prst="rect">
            <a:avLst/>
          </a:prstGeom>
        </p:spPr>
      </p:pic>
    </p:spTree>
    <p:extLst>
      <p:ext uri="{BB962C8B-B14F-4D97-AF65-F5344CB8AC3E}">
        <p14:creationId xmlns:p14="http://schemas.microsoft.com/office/powerpoint/2010/main" val="4217756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8EA17-F2CF-2F98-FC06-DBB6A2AEC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 name="Rectangle 9">
            <a:extLst>
              <a:ext uri="{FF2B5EF4-FFF2-40B4-BE49-F238E27FC236}">
                <a16:creationId xmlns:a16="http://schemas.microsoft.com/office/drawing/2014/main" id="{4D3D4267-6754-E656-C65D-257297D4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 name="Imagem 2" descr="Interface gráfica do usuário, Texto&#10;&#10;O conteúdo gerado por IA pode estar incorreto.">
            <a:extLst>
              <a:ext uri="{FF2B5EF4-FFF2-40B4-BE49-F238E27FC236}">
                <a16:creationId xmlns:a16="http://schemas.microsoft.com/office/drawing/2014/main" id="{32F2CCC2-4568-97DC-5636-EA312665E644}"/>
              </a:ext>
            </a:extLst>
          </p:cNvPr>
          <p:cNvPicPr>
            <a:picLocks noChangeAspect="1"/>
          </p:cNvPicPr>
          <p:nvPr/>
        </p:nvPicPr>
        <p:blipFill>
          <a:blip r:embed="rId2"/>
          <a:srcRect b="15867"/>
          <a:stretch/>
        </p:blipFill>
        <p:spPr>
          <a:xfrm>
            <a:off x="-1" y="544068"/>
            <a:ext cx="12191999" cy="5769864"/>
          </a:xfrm>
          <a:prstGeom prst="rect">
            <a:avLst/>
          </a:prstGeom>
        </p:spPr>
      </p:pic>
    </p:spTree>
    <p:extLst>
      <p:ext uri="{BB962C8B-B14F-4D97-AF65-F5344CB8AC3E}">
        <p14:creationId xmlns:p14="http://schemas.microsoft.com/office/powerpoint/2010/main" val="3273249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900EE56-FD19-CA75-9CEF-329D027D64BD}"/>
              </a:ext>
            </a:extLst>
          </p:cNvPr>
          <p:cNvPicPr>
            <a:picLocks noChangeAspect="1"/>
          </p:cNvPicPr>
          <p:nvPr/>
        </p:nvPicPr>
        <p:blipFill>
          <a:blip r:embed="rId2"/>
          <a:stretch>
            <a:fillRect/>
          </a:stretch>
        </p:blipFill>
        <p:spPr>
          <a:xfrm>
            <a:off x="0" y="1395879"/>
            <a:ext cx="12192000" cy="4588231"/>
          </a:xfrm>
          <a:prstGeom prst="rect">
            <a:avLst/>
          </a:prstGeom>
        </p:spPr>
      </p:pic>
    </p:spTree>
    <p:extLst>
      <p:ext uri="{BB962C8B-B14F-4D97-AF65-F5344CB8AC3E}">
        <p14:creationId xmlns:p14="http://schemas.microsoft.com/office/powerpoint/2010/main" val="4045280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46858-29B5-62B3-26B7-93D0CB77FD82}"/>
            </a:ext>
          </a:extLst>
        </p:cNvPr>
        <p:cNvGrpSpPr/>
        <p:nvPr/>
      </p:nvGrpSpPr>
      <p:grpSpPr>
        <a:xfrm>
          <a:off x="0" y="0"/>
          <a:ext cx="0" cy="0"/>
          <a:chOff x="0" y="0"/>
          <a:chExt cx="0" cy="0"/>
        </a:xfrm>
      </p:grpSpPr>
      <p:pic>
        <p:nvPicPr>
          <p:cNvPr id="11" name="Picture 2">
            <a:extLst>
              <a:ext uri="{FF2B5EF4-FFF2-40B4-BE49-F238E27FC236}">
                <a16:creationId xmlns:a16="http://schemas.microsoft.com/office/drawing/2014/main" id="{AAF8E5D1-05A1-BB90-EA25-D0A3B11CD1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60" r="1958"/>
          <a:stretch/>
        </p:blipFill>
        <p:spPr bwMode="auto">
          <a:xfrm>
            <a:off x="887052" y="1106706"/>
            <a:ext cx="5077356" cy="529541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1EE5E3D-753E-4FDC-82EA-BD5D9EB2AFAB}"/>
              </a:ext>
            </a:extLst>
          </p:cNvPr>
          <p:cNvSpPr>
            <a:spLocks noGrp="1"/>
          </p:cNvSpPr>
          <p:nvPr>
            <p:ph type="title"/>
          </p:nvPr>
        </p:nvSpPr>
        <p:spPr>
          <a:xfrm>
            <a:off x="6486840" y="3012653"/>
            <a:ext cx="4361688" cy="832694"/>
          </a:xfrm>
        </p:spPr>
        <p:txBody>
          <a:bodyPr vert="horz" lIns="91440" tIns="45720" rIns="91440" bIns="45720" rtlCol="0" anchor="b">
            <a:normAutofit/>
          </a:bodyPr>
          <a:lstStyle/>
          <a:p>
            <a:r>
              <a:rPr lang="en-US" sz="4200" dirty="0"/>
              <a:t>OBRIGADA!</a:t>
            </a:r>
          </a:p>
        </p:txBody>
      </p:sp>
      <p:pic>
        <p:nvPicPr>
          <p:cNvPr id="10" name="image5.png">
            <a:extLst>
              <a:ext uri="{FF2B5EF4-FFF2-40B4-BE49-F238E27FC236}">
                <a16:creationId xmlns:a16="http://schemas.microsoft.com/office/drawing/2014/main" id="{4E00E631-0BE2-4BDF-1C6B-7D92B695C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55" y="87833"/>
            <a:ext cx="2680888" cy="10188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1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4F69750-F79B-D025-A4D0-7350669B6B7D}"/>
              </a:ext>
            </a:extLst>
          </p:cNvPr>
          <p:cNvSpPr txBox="1"/>
          <p:nvPr/>
        </p:nvSpPr>
        <p:spPr>
          <a:xfrm>
            <a:off x="763929" y="625032"/>
            <a:ext cx="9850056" cy="3970318"/>
          </a:xfrm>
          <a:prstGeom prst="rect">
            <a:avLst/>
          </a:prstGeom>
          <a:noFill/>
        </p:spPr>
        <p:txBody>
          <a:bodyPr wrap="square">
            <a:spAutoFit/>
          </a:bodyPr>
          <a:lstStyle/>
          <a:p>
            <a:r>
              <a:rPr lang="pt-BR" dirty="0"/>
              <a:t>PORTAL</a:t>
            </a:r>
          </a:p>
          <a:p>
            <a:r>
              <a:rPr lang="pt-BR" dirty="0">
                <a:hlinkClick r:id="rId2"/>
              </a:rPr>
              <a:t>https://portalpescaesportivarondonia.com</a:t>
            </a:r>
            <a:endParaRPr lang="pt-BR" dirty="0"/>
          </a:p>
          <a:p>
            <a:r>
              <a:rPr lang="pt-BR" dirty="0"/>
              <a:t>/[10:06, 19/03/2025] Alexandre Ruy: </a:t>
            </a:r>
          </a:p>
          <a:p>
            <a:endParaRPr lang="pt-BR" dirty="0"/>
          </a:p>
          <a:p>
            <a:r>
              <a:rPr lang="pt-BR" dirty="0"/>
              <a:t>MENTORIA</a:t>
            </a:r>
          </a:p>
          <a:p>
            <a:r>
              <a:rPr lang="pt-BR" dirty="0">
                <a:hlinkClick r:id="rId3"/>
              </a:rPr>
              <a:t>https://ead.portalpescaesportivarondonia.com</a:t>
            </a:r>
            <a:endParaRPr lang="pt-BR" dirty="0"/>
          </a:p>
          <a:p>
            <a:r>
              <a:rPr lang="pt-BR" dirty="0"/>
              <a:t>Usuário: </a:t>
            </a:r>
            <a:r>
              <a:rPr lang="pt-BR" dirty="0" err="1"/>
              <a:t>maria.rbcip</a:t>
            </a:r>
            <a:endParaRPr lang="pt-BR" dirty="0"/>
          </a:p>
          <a:p>
            <a:r>
              <a:rPr lang="pt-BR" dirty="0"/>
              <a:t>Senha: 12345[10:07, </a:t>
            </a:r>
          </a:p>
          <a:p>
            <a:endParaRPr lang="pt-BR" dirty="0"/>
          </a:p>
          <a:p>
            <a:r>
              <a:rPr lang="pt-BR" dirty="0"/>
              <a:t>BI</a:t>
            </a:r>
          </a:p>
          <a:p>
            <a:r>
              <a:rPr lang="pt-BR" dirty="0">
                <a:hlinkClick r:id="rId4"/>
              </a:rPr>
              <a:t>https://app.powerbi.com/groups/me/reports/6594428e-fea6-4bde-bdcc-4a14a9b90b80/b5de6c61547806e391ee?experience=power-bi</a:t>
            </a:r>
            <a:endParaRPr lang="pt-BR" dirty="0"/>
          </a:p>
          <a:p>
            <a:r>
              <a:rPr lang="pt-BR" dirty="0"/>
              <a:t>Usuário: </a:t>
            </a:r>
            <a:r>
              <a:rPr lang="pt-BR" dirty="0">
                <a:hlinkClick r:id="rId5"/>
              </a:rPr>
              <a:t>projetorondonia@projeto853.onmicrosoft.com</a:t>
            </a:r>
            <a:endParaRPr lang="pt-BR" dirty="0"/>
          </a:p>
          <a:p>
            <a:r>
              <a:rPr lang="pt-BR" dirty="0"/>
              <a:t>Senha: @Alex076726413#</a:t>
            </a:r>
          </a:p>
        </p:txBody>
      </p:sp>
    </p:spTree>
    <p:extLst>
      <p:ext uri="{BB962C8B-B14F-4D97-AF65-F5344CB8AC3E}">
        <p14:creationId xmlns:p14="http://schemas.microsoft.com/office/powerpoint/2010/main" val="3599205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48BE9A0-D1B2-9560-05F1-9376596F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8BA0101-FC30-77EF-6F9B-D59F5CC19994}"/>
              </a:ext>
            </a:extLst>
          </p:cNvPr>
          <p:cNvSpPr txBox="1">
            <a:spLocks/>
          </p:cNvSpPr>
          <p:nvPr/>
        </p:nvSpPr>
        <p:spPr>
          <a:xfrm>
            <a:off x="1509692" y="-201163"/>
            <a:ext cx="9242855" cy="1132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lgn="ctr">
              <a:spcAft>
                <a:spcPts val="600"/>
              </a:spcAft>
            </a:pPr>
            <a:br>
              <a:rPr lang="en-US" sz="2500" b="1" kern="1200" dirty="0">
                <a:solidFill>
                  <a:schemeClr val="tx1"/>
                </a:solidFill>
                <a:latin typeface="+mj-lt"/>
                <a:ea typeface="+mj-ea"/>
                <a:cs typeface="+mj-cs"/>
              </a:rPr>
            </a:br>
            <a:r>
              <a:rPr lang="en-US" sz="2500" b="1" kern="1200" dirty="0" err="1">
                <a:solidFill>
                  <a:schemeClr val="tx1"/>
                </a:solidFill>
                <a:latin typeface="+mj-lt"/>
                <a:ea typeface="+mj-ea"/>
                <a:cs typeface="+mj-cs"/>
              </a:rPr>
              <a:t>Desafios</a:t>
            </a:r>
            <a:r>
              <a:rPr lang="en-US" sz="2500" b="1" kern="1200" dirty="0">
                <a:solidFill>
                  <a:schemeClr val="tx1"/>
                </a:solidFill>
                <a:latin typeface="+mj-lt"/>
                <a:ea typeface="+mj-ea"/>
                <a:cs typeface="+mj-cs"/>
              </a:rPr>
              <a:t> e </a:t>
            </a:r>
            <a:r>
              <a:rPr lang="en-US" sz="2500" b="1" kern="1200" dirty="0" err="1">
                <a:solidFill>
                  <a:schemeClr val="tx1"/>
                </a:solidFill>
                <a:latin typeface="+mj-lt"/>
                <a:ea typeface="+mj-ea"/>
                <a:cs typeface="+mj-cs"/>
              </a:rPr>
              <a:t>Perspectivas</a:t>
            </a:r>
            <a:r>
              <a:rPr lang="en-US" sz="2500" b="1" kern="1200" dirty="0">
                <a:solidFill>
                  <a:schemeClr val="tx1"/>
                </a:solidFill>
                <a:latin typeface="+mj-lt"/>
                <a:ea typeface="+mj-ea"/>
                <a:cs typeface="+mj-cs"/>
              </a:rPr>
              <a:t> </a:t>
            </a:r>
            <a:r>
              <a:rPr lang="en-US" sz="2500" b="1" kern="1200" dirty="0" err="1">
                <a:solidFill>
                  <a:schemeClr val="tx1"/>
                </a:solidFill>
                <a:latin typeface="+mj-lt"/>
                <a:ea typeface="+mj-ea"/>
                <a:cs typeface="+mj-cs"/>
              </a:rPr>
              <a:t>Futuras</a:t>
            </a:r>
            <a:r>
              <a:rPr lang="en-US" sz="2500" b="1" kern="1200" dirty="0">
                <a:solidFill>
                  <a:schemeClr val="tx1"/>
                </a:solidFill>
                <a:latin typeface="+mj-lt"/>
                <a:ea typeface="+mj-ea"/>
                <a:cs typeface="+mj-cs"/>
              </a:rPr>
              <a:t> – </a:t>
            </a:r>
            <a:r>
              <a:rPr lang="en-US" sz="2500" b="1" kern="1200" dirty="0" err="1">
                <a:solidFill>
                  <a:schemeClr val="tx1"/>
                </a:solidFill>
                <a:latin typeface="+mj-lt"/>
                <a:ea typeface="+mj-ea"/>
                <a:cs typeface="+mj-cs"/>
              </a:rPr>
              <a:t>Modelos</a:t>
            </a:r>
            <a:r>
              <a:rPr lang="en-US" sz="2500" b="1" kern="1200" dirty="0">
                <a:solidFill>
                  <a:schemeClr val="tx1"/>
                </a:solidFill>
                <a:latin typeface="+mj-lt"/>
                <a:ea typeface="+mj-ea"/>
                <a:cs typeface="+mj-cs"/>
              </a:rPr>
              <a:t> do Mundo</a:t>
            </a:r>
            <a:br>
              <a:rPr lang="en-US" sz="2500" b="1" kern="1200" dirty="0">
                <a:solidFill>
                  <a:schemeClr val="tx1"/>
                </a:solidFill>
                <a:latin typeface="+mj-lt"/>
                <a:ea typeface="+mj-ea"/>
                <a:cs typeface="+mj-cs"/>
              </a:rPr>
            </a:br>
            <a:endParaRPr lang="en-US" sz="2500" b="1" kern="1200" dirty="0">
              <a:solidFill>
                <a:schemeClr val="tx1"/>
              </a:solidFill>
              <a:latin typeface="+mj-lt"/>
              <a:ea typeface="+mj-ea"/>
              <a:cs typeface="+mj-cs"/>
            </a:endParaRPr>
          </a:p>
        </p:txBody>
      </p:sp>
      <p:sp>
        <p:nvSpPr>
          <p:cNvPr id="5" name="Espaço Reservado para Número de Slide 2">
            <a:extLst>
              <a:ext uri="{FF2B5EF4-FFF2-40B4-BE49-F238E27FC236}">
                <a16:creationId xmlns:a16="http://schemas.microsoft.com/office/drawing/2014/main" id="{72FB960A-FA68-32E7-3A00-5D05DDB44283}"/>
              </a:ext>
            </a:extLst>
          </p:cNvPr>
          <p:cNvSpPr>
            <a:spLocks noGrp="1"/>
          </p:cNvSpPr>
          <p:nvPr>
            <p:ph type="sldNum" sz="quarter" idx="12"/>
          </p:nvPr>
        </p:nvSpPr>
        <p:spPr>
          <a:xfrm>
            <a:off x="11632162" y="6453002"/>
            <a:ext cx="429207" cy="365125"/>
          </a:xfrm>
        </p:spPr>
        <p:txBody>
          <a:bodyPr vert="horz" lIns="91440" tIns="45720" rIns="91440" bIns="45720" rtlCol="0" anchor="ctr">
            <a:normAutofit/>
          </a:bodyPr>
          <a:lstStyle/>
          <a:p>
            <a:pPr>
              <a:spcAft>
                <a:spcPts val="600"/>
              </a:spcAft>
            </a:pPr>
            <a:fld id="{BD4C9C96-99D0-473B-ABA6-5ED521F58EB7}" type="slidenum">
              <a:rPr lang="en-US" smtClean="0"/>
              <a:pPr>
                <a:spcAft>
                  <a:spcPts val="600"/>
                </a:spcAft>
              </a:pPr>
              <a:t>4</a:t>
            </a:fld>
            <a:endParaRPr lang="en-US"/>
          </a:p>
        </p:txBody>
      </p:sp>
      <p:pic>
        <p:nvPicPr>
          <p:cNvPr id="7" name="image21.png">
            <a:extLst>
              <a:ext uri="{FF2B5EF4-FFF2-40B4-BE49-F238E27FC236}">
                <a16:creationId xmlns:a16="http://schemas.microsoft.com/office/drawing/2014/main" id="{395CB73A-6341-6E5E-FE4B-1423AD029B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196" y="126047"/>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Espaço Reservado para Conteúdo 2">
            <a:extLst>
              <a:ext uri="{FF2B5EF4-FFF2-40B4-BE49-F238E27FC236}">
                <a16:creationId xmlns:a16="http://schemas.microsoft.com/office/drawing/2014/main" id="{674CC4CB-68E1-6402-4769-63113FA06BFF}"/>
              </a:ext>
            </a:extLst>
          </p:cNvPr>
          <p:cNvGraphicFramePr>
            <a:graphicFrameLocks/>
          </p:cNvGraphicFramePr>
          <p:nvPr>
            <p:extLst>
              <p:ext uri="{D42A27DB-BD31-4B8C-83A1-F6EECF244321}">
                <p14:modId xmlns:p14="http://schemas.microsoft.com/office/powerpoint/2010/main" val="3992077334"/>
              </p:ext>
            </p:extLst>
          </p:nvPr>
        </p:nvGraphicFramePr>
        <p:xfrm>
          <a:off x="427867" y="741725"/>
          <a:ext cx="11401459" cy="5990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a:extLst>
              <a:ext uri="{FF2B5EF4-FFF2-40B4-BE49-F238E27FC236}">
                <a16:creationId xmlns:a16="http://schemas.microsoft.com/office/drawing/2014/main" id="{E8B374DA-19BD-7DFC-E400-F1EB221E60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2160" r="1958"/>
          <a:stretch/>
        </p:blipFill>
        <p:spPr bwMode="auto">
          <a:xfrm>
            <a:off x="10682309" y="-30775"/>
            <a:ext cx="1481378" cy="15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3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1033" name="Rectangle 1032">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64C1CC1E-A3FA-40DF-8F59-FB7572A5EAEC}"/>
              </a:ext>
            </a:extLst>
          </p:cNvPr>
          <p:cNvSpPr txBox="1"/>
          <p:nvPr/>
        </p:nvSpPr>
        <p:spPr>
          <a:xfrm>
            <a:off x="1118693" y="6048351"/>
            <a:ext cx="10550834"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100" b="1" i="0" u="none" strike="noStrike" dirty="0">
                <a:effectLst/>
                <a:latin typeface="+mj-lt"/>
                <a:ea typeface="+mj-ea"/>
                <a:cs typeface="+mj-cs"/>
              </a:rPr>
              <a:t>PROPOSTA DE PORTO/ATRACADOURO E ORLA</a:t>
            </a:r>
            <a:endParaRPr lang="en-US" sz="3100" b="1" dirty="0">
              <a:latin typeface="+mj-lt"/>
              <a:ea typeface="+mj-ea"/>
              <a:cs typeface="+mj-cs"/>
            </a:endParaRPr>
          </a:p>
        </p:txBody>
      </p:sp>
      <p:pic>
        <p:nvPicPr>
          <p:cNvPr id="1028" name="Picture 4">
            <a:extLst>
              <a:ext uri="{FF2B5EF4-FFF2-40B4-BE49-F238E27FC236}">
                <a16:creationId xmlns:a16="http://schemas.microsoft.com/office/drawing/2014/main" id="{9CB32666-6B74-9C5C-6F0C-8B367D35F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465" y="81651"/>
            <a:ext cx="9292859" cy="6076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106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4" name="Rectangle 2059">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2050" name="Picture 2">
            <a:extLst>
              <a:ext uri="{FF2B5EF4-FFF2-40B4-BE49-F238E27FC236}">
                <a16:creationId xmlns:a16="http://schemas.microsoft.com/office/drawing/2014/main" id="{03A42540-31E9-0FA7-853D-E39717AC5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51" t="2344" r="3064"/>
          <a:stretch/>
        </p:blipFill>
        <p:spPr bwMode="auto">
          <a:xfrm>
            <a:off x="995443" y="102195"/>
            <a:ext cx="10660264" cy="5996400"/>
          </a:xfrm>
          <a:prstGeom prst="rect">
            <a:avLst/>
          </a:prstGeom>
          <a:noFill/>
          <a:extLst>
            <a:ext uri="{909E8E84-426E-40DD-AFC4-6F175D3DCCD1}">
              <a14:hiddenFill xmlns:a14="http://schemas.microsoft.com/office/drawing/2010/main">
                <a:solidFill>
                  <a:srgbClr val="FFFFFF"/>
                </a:solidFill>
              </a14:hiddenFill>
            </a:ext>
          </a:extLst>
        </p:spPr>
      </p:pic>
      <p:sp>
        <p:nvSpPr>
          <p:cNvPr id="2065" name="Rectangle 2061">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3" name="CaixaDeTexto 2">
            <a:extLst>
              <a:ext uri="{FF2B5EF4-FFF2-40B4-BE49-F238E27FC236}">
                <a16:creationId xmlns:a16="http://schemas.microsoft.com/office/drawing/2014/main" id="{D90013C8-0DCC-3CA0-B2C1-CEA5FD609E8A}"/>
              </a:ext>
            </a:extLst>
          </p:cNvPr>
          <p:cNvSpPr txBox="1"/>
          <p:nvPr/>
        </p:nvSpPr>
        <p:spPr>
          <a:xfrm>
            <a:off x="536293" y="5795685"/>
            <a:ext cx="11439839"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2800" b="1" i="0" u="none" strike="noStrike" dirty="0" err="1">
                <a:effectLst/>
                <a:latin typeface="+mj-lt"/>
                <a:ea typeface="+mj-ea"/>
                <a:cs typeface="+mj-cs"/>
              </a:rPr>
              <a:t>Implantação</a:t>
            </a:r>
            <a:r>
              <a:rPr lang="en-US" sz="2800" b="1" i="0" u="none" strike="noStrike" dirty="0">
                <a:effectLst/>
                <a:latin typeface="+mj-lt"/>
                <a:ea typeface="+mj-ea"/>
                <a:cs typeface="+mj-cs"/>
              </a:rPr>
              <a:t> do </a:t>
            </a:r>
            <a:r>
              <a:rPr lang="en-US" sz="2800" b="1" i="0" u="none" strike="noStrike" dirty="0" err="1">
                <a:effectLst/>
                <a:latin typeface="+mj-lt"/>
                <a:ea typeface="+mj-ea"/>
                <a:cs typeface="+mj-cs"/>
              </a:rPr>
              <a:t>porto</a:t>
            </a:r>
            <a:r>
              <a:rPr lang="en-US" sz="2800" b="1" i="0" u="none" strike="noStrike" dirty="0">
                <a:effectLst/>
                <a:latin typeface="+mj-lt"/>
                <a:ea typeface="+mj-ea"/>
                <a:cs typeface="+mj-cs"/>
              </a:rPr>
              <a:t>/</a:t>
            </a:r>
            <a:r>
              <a:rPr lang="en-US" sz="2800" b="1" i="0" u="none" strike="noStrike" dirty="0" err="1">
                <a:effectLst/>
                <a:latin typeface="+mj-lt"/>
                <a:ea typeface="+mj-ea"/>
                <a:cs typeface="+mj-cs"/>
              </a:rPr>
              <a:t>atracadouro</a:t>
            </a:r>
            <a:r>
              <a:rPr lang="en-US" sz="2800" b="1" i="0" u="none" strike="noStrike" dirty="0">
                <a:effectLst/>
                <a:latin typeface="+mj-lt"/>
                <a:ea typeface="+mj-ea"/>
                <a:cs typeface="+mj-cs"/>
              </a:rPr>
              <a:t> com rampa e </a:t>
            </a:r>
            <a:r>
              <a:rPr lang="en-US" sz="2800" b="1" i="0" u="none" strike="noStrike" dirty="0" err="1">
                <a:effectLst/>
                <a:latin typeface="+mj-lt"/>
                <a:ea typeface="+mj-ea"/>
                <a:cs typeface="+mj-cs"/>
              </a:rPr>
              <a:t>orla</a:t>
            </a:r>
            <a:r>
              <a:rPr lang="en-US" sz="2800" b="1" i="0" u="none" strike="noStrike" dirty="0">
                <a:effectLst/>
                <a:latin typeface="+mj-lt"/>
                <a:ea typeface="+mj-ea"/>
                <a:cs typeface="+mj-cs"/>
              </a:rPr>
              <a:t> a </a:t>
            </a:r>
            <a:r>
              <a:rPr lang="en-US" sz="2800" b="1" i="0" u="none" strike="noStrike" dirty="0" err="1">
                <a:effectLst/>
                <a:latin typeface="+mj-lt"/>
                <a:ea typeface="+mj-ea"/>
                <a:cs typeface="+mj-cs"/>
              </a:rPr>
              <a:t>beira</a:t>
            </a:r>
            <a:r>
              <a:rPr lang="en-US" sz="2800" b="1" i="0" u="none" strike="noStrike" dirty="0">
                <a:effectLst/>
                <a:latin typeface="+mj-lt"/>
                <a:ea typeface="+mj-ea"/>
                <a:cs typeface="+mj-cs"/>
              </a:rPr>
              <a:t> </a:t>
            </a:r>
            <a:r>
              <a:rPr lang="en-US" sz="2800" b="1" i="0" u="none" strike="noStrike" dirty="0" err="1">
                <a:effectLst/>
                <a:latin typeface="+mj-lt"/>
                <a:ea typeface="+mj-ea"/>
                <a:cs typeface="+mj-cs"/>
              </a:rPr>
              <a:t>rio</a:t>
            </a:r>
            <a:endParaRPr lang="en-US" sz="2800" b="1" dirty="0">
              <a:latin typeface="+mj-lt"/>
              <a:ea typeface="+mj-ea"/>
              <a:cs typeface="+mj-cs"/>
            </a:endParaRPr>
          </a:p>
        </p:txBody>
      </p:sp>
    </p:spTree>
    <p:extLst>
      <p:ext uri="{BB962C8B-B14F-4D97-AF65-F5344CB8AC3E}">
        <p14:creationId xmlns:p14="http://schemas.microsoft.com/office/powerpoint/2010/main" val="2425448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ED587E41-605C-A8E4-8BA5-0E0B3797C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3074" name="Picture 2" descr="Barco na água&#10;&#10;O conteúdo gerado por IA pode estar incorreto.">
            <a:extLst>
              <a:ext uri="{FF2B5EF4-FFF2-40B4-BE49-F238E27FC236}">
                <a16:creationId xmlns:a16="http://schemas.microsoft.com/office/drawing/2014/main" id="{23D0E0BA-54BF-575F-BEC7-1CF5E2E01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503" r="9091" b="2588"/>
          <a:stretch/>
        </p:blipFill>
        <p:spPr bwMode="auto">
          <a:xfrm>
            <a:off x="1250086" y="202953"/>
            <a:ext cx="9942633" cy="5592732"/>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EBD48A03-0DF9-3063-CB15-1BC2AEC79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611906"/>
            <a:ext cx="12191999" cy="1246094"/>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CaixaDeTexto 1">
            <a:extLst>
              <a:ext uri="{FF2B5EF4-FFF2-40B4-BE49-F238E27FC236}">
                <a16:creationId xmlns:a16="http://schemas.microsoft.com/office/drawing/2014/main" id="{53106249-DECB-DBD0-4F4A-288436231B1E}"/>
              </a:ext>
            </a:extLst>
          </p:cNvPr>
          <p:cNvSpPr txBox="1"/>
          <p:nvPr/>
        </p:nvSpPr>
        <p:spPr>
          <a:xfrm>
            <a:off x="320040" y="5795685"/>
            <a:ext cx="8183880" cy="96012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a:latin typeface="+mj-lt"/>
                <a:ea typeface="+mj-ea"/>
                <a:cs typeface="+mj-cs"/>
              </a:rPr>
              <a:t>VISTA AÉREA DO PORTO</a:t>
            </a:r>
          </a:p>
        </p:txBody>
      </p:sp>
    </p:spTree>
    <p:extLst>
      <p:ext uri="{BB962C8B-B14F-4D97-AF65-F5344CB8AC3E}">
        <p14:creationId xmlns:p14="http://schemas.microsoft.com/office/powerpoint/2010/main" val="2974528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B534B34A-7330-456F-6DE2-EBA0847382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8" y="749470"/>
            <a:ext cx="10139403" cy="5703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765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1" name="Rectangle 5126">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Mesa com cadeiras&#10;&#10;O conteúdo gerado por IA pode estar incorreto.">
            <a:extLst>
              <a:ext uri="{FF2B5EF4-FFF2-40B4-BE49-F238E27FC236}">
                <a16:creationId xmlns:a16="http://schemas.microsoft.com/office/drawing/2014/main" id="{66C3E8FA-929B-EB8F-0D2C-9C6ADF4CD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648204" y="1261641"/>
            <a:ext cx="10484543" cy="483243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DBDD5920-601F-FE55-F0B5-37F8ED14A5F9}"/>
              </a:ext>
            </a:extLst>
          </p:cNvPr>
          <p:cNvSpPr txBox="1"/>
          <p:nvPr/>
        </p:nvSpPr>
        <p:spPr>
          <a:xfrm>
            <a:off x="292868" y="0"/>
            <a:ext cx="9152073"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2800" b="1" dirty="0">
                <a:latin typeface="+mj-lt"/>
                <a:ea typeface="+mj-ea"/>
                <a:cs typeface="+mj-cs"/>
              </a:rPr>
              <a:t>VISTA FRONTAL DO ATRACADOURO FLUTUANTE</a:t>
            </a:r>
          </a:p>
        </p:txBody>
      </p:sp>
    </p:spTree>
    <p:extLst>
      <p:ext uri="{BB962C8B-B14F-4D97-AF65-F5344CB8AC3E}">
        <p14:creationId xmlns:p14="http://schemas.microsoft.com/office/powerpoint/2010/main" val="23689129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a:extLst>
              <a:ext uri="{FF2B5EF4-FFF2-40B4-BE49-F238E27FC236}">
                <a16:creationId xmlns:a16="http://schemas.microsoft.com/office/drawing/2014/main" id="{164CD275-50E2-11F1-9506-3C566EEDD3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B61BB903-8FFB-6253-9C71-4CF4D1EB680A}"/>
              </a:ext>
            </a:extLst>
          </p:cNvPr>
          <p:cNvSpPr txBox="1"/>
          <p:nvPr/>
        </p:nvSpPr>
        <p:spPr>
          <a:xfrm>
            <a:off x="327593" y="340661"/>
            <a:ext cx="8492316" cy="787897"/>
          </a:xfrm>
          <a:prstGeom prst="rect">
            <a:avLst/>
          </a:prstGeom>
        </p:spPr>
        <p:txBody>
          <a:bodyPr vert="horz" wrap="square" lIns="91440" tIns="45720" rIns="91440" bIns="45720" rtlCol="0" anchor="b">
            <a:normAutofit fontScale="92500"/>
          </a:bodyPr>
          <a:lstStyle/>
          <a:p>
            <a:pPr>
              <a:lnSpc>
                <a:spcPct val="90000"/>
              </a:lnSpc>
              <a:spcBef>
                <a:spcPct val="0"/>
              </a:spcBef>
              <a:spcAft>
                <a:spcPts val="600"/>
              </a:spcAft>
            </a:pPr>
            <a:r>
              <a:rPr lang="en-US" sz="2800" b="1" dirty="0">
                <a:latin typeface="+mj-lt"/>
                <a:ea typeface="+mj-ea"/>
                <a:cs typeface="+mj-cs"/>
              </a:rPr>
              <a:t>VISTA LATERAL DO ATRACADOURO FLUTUANTE</a:t>
            </a:r>
          </a:p>
          <a:p>
            <a:pPr>
              <a:lnSpc>
                <a:spcPct val="90000"/>
              </a:lnSpc>
              <a:spcBef>
                <a:spcPct val="0"/>
              </a:spcBef>
              <a:spcAft>
                <a:spcPts val="600"/>
              </a:spcAft>
            </a:pPr>
            <a:endParaRPr lang="en-US" sz="2800" b="1" dirty="0">
              <a:latin typeface="+mj-lt"/>
              <a:ea typeface="+mj-ea"/>
              <a:cs typeface="+mj-cs"/>
            </a:endParaRPr>
          </a:p>
        </p:txBody>
      </p:sp>
    </p:spTree>
    <p:extLst>
      <p:ext uri="{BB962C8B-B14F-4D97-AF65-F5344CB8AC3E}">
        <p14:creationId xmlns:p14="http://schemas.microsoft.com/office/powerpoint/2010/main" val="4046498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2" name="Rectangle 7174">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a:extLst>
              <a:ext uri="{FF2B5EF4-FFF2-40B4-BE49-F238E27FC236}">
                <a16:creationId xmlns:a16="http://schemas.microsoft.com/office/drawing/2014/main" id="{7341A962-E2F2-82AF-B8D6-DC8E1490D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8060"/>
          <a:stretch/>
        </p:blipFill>
        <p:spPr bwMode="auto">
          <a:xfrm>
            <a:off x="902845" y="1562581"/>
            <a:ext cx="9906953" cy="4566213"/>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a:extLst>
              <a:ext uri="{FF2B5EF4-FFF2-40B4-BE49-F238E27FC236}">
                <a16:creationId xmlns:a16="http://schemas.microsoft.com/office/drawing/2014/main" id="{6BC282B1-9B46-6770-0763-A482544FC12D}"/>
              </a:ext>
            </a:extLst>
          </p:cNvPr>
          <p:cNvSpPr txBox="1"/>
          <p:nvPr/>
        </p:nvSpPr>
        <p:spPr>
          <a:xfrm>
            <a:off x="327593" y="340661"/>
            <a:ext cx="7326472" cy="787897"/>
          </a:xfrm>
          <a:prstGeom prst="rect">
            <a:avLst/>
          </a:prstGeom>
        </p:spPr>
        <p:txBody>
          <a:bodyPr vert="horz" wrap="square" lIns="91440" tIns="45720" rIns="91440" bIns="45720" rtlCol="0" anchor="b">
            <a:normAutofit/>
          </a:bodyPr>
          <a:lstStyle/>
          <a:p>
            <a:pPr>
              <a:lnSpc>
                <a:spcPct val="90000"/>
              </a:lnSpc>
              <a:spcBef>
                <a:spcPct val="0"/>
              </a:spcBef>
              <a:spcAft>
                <a:spcPts val="600"/>
              </a:spcAft>
            </a:pPr>
            <a:r>
              <a:rPr lang="en-US" sz="3400" b="1">
                <a:latin typeface="+mj-lt"/>
                <a:ea typeface="+mj-ea"/>
                <a:cs typeface="+mj-cs"/>
              </a:rPr>
              <a:t>VISTA DO CALÇADÃO DA ORLA</a:t>
            </a:r>
          </a:p>
        </p:txBody>
      </p:sp>
    </p:spTree>
    <p:extLst>
      <p:ext uri="{BB962C8B-B14F-4D97-AF65-F5344CB8AC3E}">
        <p14:creationId xmlns:p14="http://schemas.microsoft.com/office/powerpoint/2010/main" val="2718322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Jardim com árvores&#10;&#10;O conteúdo gerado por IA pode estar incorreto.">
            <a:extLst>
              <a:ext uri="{FF2B5EF4-FFF2-40B4-BE49-F238E27FC236}">
                <a16:creationId xmlns:a16="http://schemas.microsoft.com/office/drawing/2014/main" id="{3DD85FEB-BE7F-796A-AAA6-A3824B90A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59777" y="479631"/>
            <a:ext cx="10486643" cy="589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4128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35D3817B-01DA-DCDA-FA18-49D6FF0037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Pessoas em um parque&#10;&#10;O conteúdo gerado por IA pode estar incorreto.">
            <a:extLst>
              <a:ext uri="{FF2B5EF4-FFF2-40B4-BE49-F238E27FC236}">
                <a16:creationId xmlns:a16="http://schemas.microsoft.com/office/drawing/2014/main" id="{BFCE6192-4746-BC32-BA1B-E076DD4F34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787099" y="810961"/>
            <a:ext cx="9988932" cy="5618775"/>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Esquerda 1">
            <a:hlinkClick r:id="rId3" action="ppaction://hlinksldjump"/>
            <a:extLst>
              <a:ext uri="{FF2B5EF4-FFF2-40B4-BE49-F238E27FC236}">
                <a16:creationId xmlns:a16="http://schemas.microsoft.com/office/drawing/2014/main" id="{253A5D71-FC12-8FB5-9CE7-7DF9E8CF8C10}"/>
              </a:ext>
            </a:extLst>
          </p:cNvPr>
          <p:cNvSpPr/>
          <p:nvPr/>
        </p:nvSpPr>
        <p:spPr>
          <a:xfrm>
            <a:off x="10995949" y="6169306"/>
            <a:ext cx="937550" cy="509286"/>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124057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ED178-EC43-6D7E-A921-185BB4317BA9}"/>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3008A23-3522-5249-1257-EE00C7CBD1A3}"/>
              </a:ext>
            </a:extLst>
          </p:cNvPr>
          <p:cNvSpPr txBox="1"/>
          <p:nvPr/>
        </p:nvSpPr>
        <p:spPr>
          <a:xfrm>
            <a:off x="0" y="973885"/>
            <a:ext cx="11690430" cy="5998502"/>
          </a:xfrm>
          <a:prstGeom prst="rect">
            <a:avLst/>
          </a:prstGeom>
          <a:noFill/>
        </p:spPr>
        <p:txBody>
          <a:bodyPr wrap="square">
            <a:spAutoFit/>
          </a:bodyPr>
          <a:lstStyle/>
          <a:p>
            <a:pPr marL="458470" indent="456565" algn="just">
              <a:lnSpc>
                <a:spcPct val="150000"/>
              </a:lnSpc>
              <a:buNone/>
            </a:pP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 sistema, </a:t>
            </a:r>
            <a:r>
              <a:rPr lang="pt-BR" sz="2200" dirty="0">
                <a:solidFill>
                  <a:srgbClr val="000000"/>
                </a:solidFill>
                <a:effectLst/>
                <a:latin typeface="Arial" panose="020B0604020202020204" pitchFamily="34" charset="0"/>
                <a:ea typeface="Arial" panose="020B0604020202020204" pitchFamily="34" charset="0"/>
                <a:cs typeface="Arial" panose="020B0604020202020204" pitchFamily="34" charset="0"/>
              </a:rPr>
              <a:t>terá o objetivo de assegurar a </a:t>
            </a:r>
            <a:r>
              <a:rPr lang="pt-BR" sz="2200" b="1" dirty="0">
                <a:solidFill>
                  <a:srgbClr val="000000"/>
                </a:solidFill>
                <a:effectLst/>
                <a:latin typeface="Arial" panose="020B0604020202020204" pitchFamily="34" charset="0"/>
                <a:ea typeface="Arial" panose="020B0604020202020204" pitchFamily="34" charset="0"/>
                <a:cs typeface="Arial" panose="020B0604020202020204" pitchFamily="34" charset="0"/>
              </a:rPr>
              <a:t>gestão eficiente dos recursos pesqueiros, trazendo resultados como:</a:t>
            </a:r>
            <a:endParaRPr lang="pt-BR" sz="2200" b="1" dirty="0">
              <a:effectLst/>
              <a:latin typeface="Arial" panose="020B0604020202020204" pitchFamily="34" charset="0"/>
              <a:ea typeface="Arial" panose="020B0604020202020204" pitchFamily="34" charset="0"/>
              <a:cs typeface="Arial" panose="020B0604020202020204" pitchFamily="34" charset="0"/>
            </a:endParaRPr>
          </a:p>
          <a:p>
            <a:pPr marL="742950" marR="73025" lvl="1" indent="-285750" algn="just">
              <a:lnSpc>
                <a:spcPct val="145000"/>
              </a:lnSpc>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Utilização de recursos tecnológicos de ponta (IA e aplicativos de fácil manuseio);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1755" lvl="1" indent="-285750" algn="just">
              <a:lnSpc>
                <a:spcPct val="145000"/>
              </a:lnSpc>
              <a:spcBef>
                <a:spcPts val="46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Otimização de recursos humanos (O uso da tecnologia reduz a necessidade grandes efetivos);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gn="just">
              <a:spcBef>
                <a:spcPts val="10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receitas oriundo das licenças de pesca;</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295" lvl="1" indent="-285750" algn="just">
              <a:lnSpc>
                <a:spcPct val="145000"/>
              </a:lnSpc>
              <a:spcBef>
                <a:spcPts val="64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exatos de números de pescadores desportistas e profissionais;</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70"/>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pesca desportiva e comercial (geração de mapas de controle facilitando as ações de comando e controle);</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L="742950" marR="74930" lvl="1" indent="-285750" algn="just">
              <a:lnSpc>
                <a:spcPct val="145000"/>
              </a:lnSpc>
              <a:spcBef>
                <a:spcPts val="75"/>
              </a:spcBef>
              <a:buSzPts val="1100"/>
              <a:buFont typeface="Arial" panose="020B0604020202020204" pitchFamily="34" charset="0"/>
              <a:buChar char="●"/>
              <a:tabLst>
                <a:tab pos="915035" algn="l"/>
                <a:tab pos="915670" algn="l"/>
              </a:tabLst>
            </a:pPr>
            <a:r>
              <a:rPr lang="pt-BR" sz="22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Geolocalização das atividades de extração dos recursos pesqueiros (definição das zonas de pesca e áreas de pressão);</a:t>
            </a:r>
            <a:endParaRPr lang="pt-BR" sz="2200" dirty="0">
              <a:effectLst/>
              <a:latin typeface="Arial" panose="020B0604020202020204" pitchFamily="34" charset="0"/>
              <a:ea typeface="Calibri" panose="020F0502020204030204" pitchFamily="34" charset="0"/>
              <a:cs typeface="Arial" panose="020B0604020202020204" pitchFamily="34" charset="0"/>
            </a:endParaRPr>
          </a:p>
          <a:p>
            <a:pPr marR="72390" lvl="1" algn="just">
              <a:lnSpc>
                <a:spcPct val="145000"/>
              </a:lnSpc>
              <a:spcBef>
                <a:spcPts val="65"/>
              </a:spcBef>
              <a:buSzPts val="1100"/>
              <a:tabLst>
                <a:tab pos="915035" algn="l"/>
                <a:tab pos="915670" algn="l"/>
              </a:tabLst>
            </a:pPr>
            <a:endParaRPr lang="pt-BR" sz="22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54A75EFB-8440-B093-D771-0D98E61E5100}"/>
              </a:ext>
            </a:extLst>
          </p:cNvPr>
          <p:cNvSpPr txBox="1"/>
          <p:nvPr/>
        </p:nvSpPr>
        <p:spPr>
          <a:xfrm>
            <a:off x="601883" y="173621"/>
            <a:ext cx="10961226" cy="523220"/>
          </a:xfrm>
          <a:prstGeom prst="rect">
            <a:avLst/>
          </a:prstGeom>
          <a:solidFill>
            <a:schemeClr val="bg1">
              <a:lumMod val="95000"/>
            </a:schemeClr>
          </a:solidFill>
        </p:spPr>
        <p:txBody>
          <a:bodyPr wrap="square" rtlCol="0">
            <a:spAutoFit/>
          </a:bodyPr>
          <a:lstStyle/>
          <a:p>
            <a:pPr algn="ctr"/>
            <a:r>
              <a:rPr lang="pt-BR" sz="2800" b="1" dirty="0">
                <a:latin typeface="Arial" panose="020B0604020202020204" pitchFamily="34" charset="0"/>
                <a:cs typeface="Arial" panose="020B0604020202020204" pitchFamily="34" charset="0"/>
              </a:rPr>
              <a:t>SISTEMA DE CONTROLE DA PESCA</a:t>
            </a:r>
          </a:p>
        </p:txBody>
      </p:sp>
    </p:spTree>
    <p:extLst>
      <p:ext uri="{BB962C8B-B14F-4D97-AF65-F5344CB8AC3E}">
        <p14:creationId xmlns:p14="http://schemas.microsoft.com/office/powerpoint/2010/main" val="362744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6">
            <a:extLst>
              <a:ext uri="{FF2B5EF4-FFF2-40B4-BE49-F238E27FC236}">
                <a16:creationId xmlns:a16="http://schemas.microsoft.com/office/drawing/2014/main" id="{DF0427E5-C9E9-26B8-3067-6DCBD1B3A58E}"/>
              </a:ext>
            </a:extLst>
          </p:cNvPr>
          <p:cNvSpPr txBox="1"/>
          <p:nvPr/>
        </p:nvSpPr>
        <p:spPr>
          <a:xfrm>
            <a:off x="621506" y="494414"/>
            <a:ext cx="10027202" cy="817403"/>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800"/>
              </a:spcAft>
            </a:pPr>
            <a:r>
              <a:rPr lang="en-US" sz="3100" u="sng" kern="1200" dirty="0">
                <a:solidFill>
                  <a:schemeClr val="tx1"/>
                </a:solidFill>
                <a:effectLst/>
                <a:latin typeface="+mj-lt"/>
                <a:ea typeface="+mj-ea"/>
                <a:cs typeface="+mj-cs"/>
              </a:rPr>
              <a:t>ENQUETE</a:t>
            </a:r>
            <a:endParaRPr lang="en-US" sz="3100" kern="1200" dirty="0">
              <a:solidFill>
                <a:schemeClr val="tx1"/>
              </a:solidFill>
              <a:effectLst/>
              <a:latin typeface="+mj-lt"/>
              <a:ea typeface="+mj-ea"/>
              <a:cs typeface="+mj-cs"/>
            </a:endParaRPr>
          </a:p>
        </p:txBody>
      </p:sp>
      <p:pic>
        <p:nvPicPr>
          <p:cNvPr id="4" name="image21.png">
            <a:extLst>
              <a:ext uri="{FF2B5EF4-FFF2-40B4-BE49-F238E27FC236}">
                <a16:creationId xmlns:a16="http://schemas.microsoft.com/office/drawing/2014/main" id="{021212C9-BA26-5BA4-12D8-56A9642548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12" y="278425"/>
            <a:ext cx="1257300" cy="4778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Gráfico 4">
            <a:extLst>
              <a:ext uri="{FF2B5EF4-FFF2-40B4-BE49-F238E27FC236}">
                <a16:creationId xmlns:a16="http://schemas.microsoft.com/office/drawing/2014/main" id="{35361537-3D15-74D4-26A3-414FC59FB9D3}"/>
              </a:ext>
            </a:extLst>
          </p:cNvPr>
          <p:cNvGraphicFramePr/>
          <p:nvPr>
            <p:extLst>
              <p:ext uri="{D42A27DB-BD31-4B8C-83A1-F6EECF244321}">
                <p14:modId xmlns:p14="http://schemas.microsoft.com/office/powerpoint/2010/main" val="3299088525"/>
              </p:ext>
            </p:extLst>
          </p:nvPr>
        </p:nvGraphicFramePr>
        <p:xfrm>
          <a:off x="1220971" y="2367557"/>
          <a:ext cx="10105785" cy="3948085"/>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1A9BC5C8-5C3A-3F2A-E359-A89DE6D984A4}"/>
              </a:ext>
            </a:extLst>
          </p:cNvPr>
          <p:cNvSpPr txBox="1"/>
          <p:nvPr/>
        </p:nvSpPr>
        <p:spPr>
          <a:xfrm>
            <a:off x="2930516" y="3120713"/>
            <a:ext cx="796531" cy="369332"/>
          </a:xfrm>
          <a:prstGeom prst="rect">
            <a:avLst/>
          </a:prstGeom>
          <a:noFill/>
        </p:spPr>
        <p:txBody>
          <a:bodyPr wrap="square">
            <a:spAutoFit/>
          </a:bodyPr>
          <a:lstStyle/>
          <a:p>
            <a:r>
              <a:rPr lang="pt-BR" dirty="0"/>
              <a:t>28</a:t>
            </a:r>
            <a:r>
              <a:rPr lang="pt-BR" sz="1800" kern="1200" dirty="0"/>
              <a:t>%</a:t>
            </a:r>
          </a:p>
        </p:txBody>
      </p:sp>
      <p:sp>
        <p:nvSpPr>
          <p:cNvPr id="7" name="CaixaDeTexto 1">
            <a:extLst>
              <a:ext uri="{FF2B5EF4-FFF2-40B4-BE49-F238E27FC236}">
                <a16:creationId xmlns:a16="http://schemas.microsoft.com/office/drawing/2014/main" id="{87DE0D64-B4E1-D0DE-9ECD-DABA38904E12}"/>
              </a:ext>
            </a:extLst>
          </p:cNvPr>
          <p:cNvSpPr txBox="1"/>
          <p:nvPr/>
        </p:nvSpPr>
        <p:spPr>
          <a:xfrm>
            <a:off x="5315067" y="4388990"/>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12</a:t>
            </a:r>
            <a:r>
              <a:rPr lang="pt-BR" sz="1800" kern="1200" dirty="0"/>
              <a:t>%</a:t>
            </a:r>
          </a:p>
        </p:txBody>
      </p:sp>
      <p:sp>
        <p:nvSpPr>
          <p:cNvPr id="8" name="CaixaDeTexto 1">
            <a:extLst>
              <a:ext uri="{FF2B5EF4-FFF2-40B4-BE49-F238E27FC236}">
                <a16:creationId xmlns:a16="http://schemas.microsoft.com/office/drawing/2014/main" id="{1D1A9F90-F2FC-414C-F165-447B62A055D9}"/>
              </a:ext>
            </a:extLst>
          </p:cNvPr>
          <p:cNvSpPr txBox="1"/>
          <p:nvPr/>
        </p:nvSpPr>
        <p:spPr>
          <a:xfrm>
            <a:off x="4157048" y="4198525"/>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13</a:t>
            </a:r>
            <a:r>
              <a:rPr lang="pt-BR" sz="1800" kern="1200" dirty="0"/>
              <a:t>%</a:t>
            </a:r>
          </a:p>
        </p:txBody>
      </p:sp>
      <p:sp>
        <p:nvSpPr>
          <p:cNvPr id="9" name="CaixaDeTexto 1">
            <a:extLst>
              <a:ext uri="{FF2B5EF4-FFF2-40B4-BE49-F238E27FC236}">
                <a16:creationId xmlns:a16="http://schemas.microsoft.com/office/drawing/2014/main" id="{6D10DB20-BDEF-1C9C-64CF-EBC7D458B3CD}"/>
              </a:ext>
            </a:extLst>
          </p:cNvPr>
          <p:cNvSpPr txBox="1"/>
          <p:nvPr/>
        </p:nvSpPr>
        <p:spPr>
          <a:xfrm>
            <a:off x="6659880" y="4758322"/>
            <a:ext cx="640080" cy="36933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800" dirty="0"/>
              <a:t>7</a:t>
            </a:r>
            <a:r>
              <a:rPr lang="pt-BR" sz="1800" kern="1200" dirty="0"/>
              <a:t>%</a:t>
            </a:r>
          </a:p>
        </p:txBody>
      </p:sp>
    </p:spTree>
    <p:extLst>
      <p:ext uri="{BB962C8B-B14F-4D97-AF65-F5344CB8AC3E}">
        <p14:creationId xmlns:p14="http://schemas.microsoft.com/office/powerpoint/2010/main" val="766745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9AF6C8-FB42-3E90-A5BF-F2597331A8C5}"/>
              </a:ext>
            </a:extLst>
          </p:cNvPr>
          <p:cNvSpPr txBox="1"/>
          <p:nvPr/>
        </p:nvSpPr>
        <p:spPr>
          <a:xfrm>
            <a:off x="474563" y="1066482"/>
            <a:ext cx="11019098" cy="4999510"/>
          </a:xfrm>
          <a:prstGeom prst="rect">
            <a:avLst/>
          </a:prstGeom>
          <a:noFill/>
        </p:spPr>
        <p:txBody>
          <a:bodyPr wrap="square">
            <a:spAutoFit/>
          </a:bodyPr>
          <a:lstStyle/>
          <a:p>
            <a:pPr marL="742950" marR="7429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espécies/local capturadas/soltas através da pesca desportiva (avaliação das espécies com maior pressão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espécies capturadas/local para comercialização (gestão dos estoques pesqueiros);</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2390" lvl="1" indent="-285750" algn="just">
              <a:lnSpc>
                <a:spcPct val="145000"/>
              </a:lnSpc>
              <a:spcBef>
                <a:spcPts val="6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Identificação das origens/naturalidade dos pescadores desportistas (definição de estratégias direcionadas de </a:t>
            </a:r>
            <a:r>
              <a:rPr lang="pt-BR" sz="2000" i="1" dirty="0">
                <a:solidFill>
                  <a:srgbClr val="000000"/>
                </a:solidFill>
                <a:effectLst/>
                <a:latin typeface="Arial" panose="020B0604020202020204" pitchFamily="34" charset="0"/>
                <a:ea typeface="Calibri" panose="020F0502020204030204" pitchFamily="34" charset="0"/>
                <a:cs typeface="Arial" panose="020B0604020202020204" pitchFamily="34" charset="0"/>
              </a:rPr>
              <a:t>Marketing</a:t>
            </a: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e cruzamento de dados entre os processos de captura e níveis dos rios (gestão e restrições de captura);</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025" lvl="1" indent="-285750" algn="just">
              <a:lnSpc>
                <a:spcPct val="145000"/>
              </a:lnSpc>
              <a:spcBef>
                <a:spcPts val="70"/>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Avaliação de receitas financeiras da atividade comercial e desportiva de forma mais próxima da realidade;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a:p>
            <a:pPr marL="742950" marR="73660" lvl="1" indent="-285750" algn="just">
              <a:lnSpc>
                <a:spcPct val="145000"/>
              </a:lnSpc>
              <a:spcBef>
                <a:spcPts val="95"/>
              </a:spcBef>
              <a:buSzPts val="1100"/>
              <a:buFont typeface="Arial" panose="020B0604020202020204" pitchFamily="34" charset="0"/>
              <a:buChar char="●"/>
              <a:tabLst>
                <a:tab pos="915035" algn="l"/>
                <a:tab pos="915670" algn="l"/>
              </a:tabLst>
            </a:pPr>
            <a:r>
              <a:rPr lang="pt-BR"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Geração de dados e gráficos que poderão definir políticas públicas para sustentabilidade da atividade.</a:t>
            </a:r>
            <a:endParaRPr lang="pt-BR"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363746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42EF4-ABF9-CC59-2739-BB90C545847D}"/>
            </a:ext>
          </a:extLst>
        </p:cNvPr>
        <p:cNvGrpSpPr/>
        <p:nvPr/>
      </p:nvGrpSpPr>
      <p:grpSpPr>
        <a:xfrm>
          <a:off x="0" y="0"/>
          <a:ext cx="0" cy="0"/>
          <a:chOff x="0" y="0"/>
          <a:chExt cx="0" cy="0"/>
        </a:xfrm>
      </p:grpSpPr>
      <p:sp>
        <p:nvSpPr>
          <p:cNvPr id="3" name="CaixaDeTexto 2">
            <a:extLst>
              <a:ext uri="{FF2B5EF4-FFF2-40B4-BE49-F238E27FC236}">
                <a16:creationId xmlns:a16="http://schemas.microsoft.com/office/drawing/2014/main" id="{9AD494BC-0E32-D71A-9F1F-7798EAA42EB4}"/>
              </a:ext>
            </a:extLst>
          </p:cNvPr>
          <p:cNvSpPr txBox="1"/>
          <p:nvPr/>
        </p:nvSpPr>
        <p:spPr>
          <a:xfrm>
            <a:off x="353028" y="209923"/>
            <a:ext cx="11300749" cy="7277120"/>
          </a:xfrm>
          <a:prstGeom prst="rect">
            <a:avLst/>
          </a:prstGeom>
          <a:noFill/>
        </p:spPr>
        <p:txBody>
          <a:bodyPr wrap="square">
            <a:spAutoFit/>
          </a:bodyPr>
          <a:lstStyle/>
          <a:p>
            <a:pPr algn="just">
              <a:lnSpc>
                <a:spcPct val="150000"/>
              </a:lnSpc>
              <a:buNone/>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As estratégias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de gestão e controle das atividades de pesca desportiva e comercial serão definidas em 4 ações:</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55"/>
              </a:spcBef>
              <a:buNone/>
            </a:pPr>
            <a:r>
              <a:rPr lang="pt-BR" sz="2400" b="1" dirty="0">
                <a:solidFill>
                  <a:srgbClr val="000000"/>
                </a:solidFill>
                <a:latin typeface="Arial" panose="020B0604020202020204" pitchFamily="34" charset="0"/>
                <a:cs typeface="Arial" panose="020B0604020202020204" pitchFamily="34" charset="0"/>
              </a:rPr>
              <a:t>Instrumentos Legais - </a:t>
            </a:r>
            <a:r>
              <a:rPr lang="pt-BR" sz="2400" dirty="0">
                <a:solidFill>
                  <a:srgbClr val="000000"/>
                </a:solidFill>
                <a:latin typeface="Arial" panose="020B0604020202020204" pitchFamily="34" charset="0"/>
                <a:cs typeface="Arial" panose="020B0604020202020204" pitchFamily="34" charset="0"/>
              </a:rPr>
              <a:t>Elaboração e aprovação de normas e mecanismos legais que definem o sistema e modus operandi (Resoluções, Decretos), assegurando validação legal do processo e especialmente atuação dos órgãos de comando e controle.</a:t>
            </a:r>
          </a:p>
          <a:p>
            <a:pPr marL="0" lvl="1" algn="just">
              <a:lnSpc>
                <a:spcPct val="150000"/>
              </a:lnSpc>
              <a:spcBef>
                <a:spcPts val="55"/>
              </a:spcBef>
              <a:buSzPts val="1200"/>
              <a:tabLst>
                <a:tab pos="915670" algn="l"/>
              </a:tabLst>
            </a:pPr>
            <a:r>
              <a:rPr lang="pt-BR" sz="2400" b="1" dirty="0">
                <a:solidFill>
                  <a:srgbClr val="000000"/>
                </a:solidFill>
                <a:latin typeface="Arial" panose="020B0604020202020204" pitchFamily="34" charset="0"/>
                <a:cs typeface="Arial" panose="020B0604020202020204" pitchFamily="34" charset="0"/>
              </a:rPr>
              <a:t>Publicidade - </a:t>
            </a:r>
            <a:r>
              <a:rPr lang="pt-BR" sz="2400" dirty="0">
                <a:solidFill>
                  <a:srgbClr val="000000"/>
                </a:solidFill>
                <a:latin typeface="Arial" panose="020B0604020202020204" pitchFamily="34" charset="0"/>
                <a:cs typeface="Arial" panose="020B0604020202020204" pitchFamily="34" charset="0"/>
              </a:rPr>
              <a:t>Elaboração de uma estratégia de Marketing, utilizando todos os meios disponíveis de comunicação para acatamento do novo regramento das atividades de pesca. É fundamental evidenciar os benefícios ao meio ambiente, os benefícios socioeconômicos, geração de emprego e sustentabilidade das atividades ao longo do tempo.</a:t>
            </a:r>
          </a:p>
          <a:p>
            <a:pPr marL="342900" lvl="1" indent="-342900" algn="just">
              <a:lnSpc>
                <a:spcPct val="150000"/>
              </a:lnSpc>
              <a:spcBef>
                <a:spcPts val="55"/>
              </a:spcBef>
              <a:buSzPts val="1200"/>
              <a:buFont typeface="Arial" panose="020B0604020202020204" pitchFamily="34" charset="0"/>
              <a:buChar char="•"/>
              <a:tabLst>
                <a:tab pos="915670" algn="l"/>
              </a:tabLst>
            </a:pPr>
            <a:endParaRPr lang="pt-BR" sz="2400" dirty="0">
              <a:solidFill>
                <a:srgbClr val="000000"/>
              </a:solidFill>
              <a:latin typeface="Arial" panose="020B0604020202020204" pitchFamily="34" charset="0"/>
              <a:cs typeface="Arial" panose="020B0604020202020204" pitchFamily="34" charset="0"/>
            </a:endParaRPr>
          </a:p>
          <a:p>
            <a:pPr algn="just">
              <a:lnSpc>
                <a:spcPct val="150000"/>
              </a:lnSpc>
              <a:spcBef>
                <a:spcPts val="50"/>
              </a:spcBef>
              <a:buNone/>
            </a:pP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28663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4CF87AD5-6EE3-6AC7-0B5F-AD5AAD4CA03E}"/>
              </a:ext>
            </a:extLst>
          </p:cNvPr>
          <p:cNvSpPr txBox="1"/>
          <p:nvPr/>
        </p:nvSpPr>
        <p:spPr>
          <a:xfrm>
            <a:off x="673260" y="392271"/>
            <a:ext cx="10774102" cy="5519460"/>
          </a:xfrm>
          <a:prstGeom prst="rect">
            <a:avLst/>
          </a:prstGeom>
          <a:noFill/>
        </p:spPr>
        <p:txBody>
          <a:bodyPr wrap="square">
            <a:spAutoFit/>
          </a:bodyPr>
          <a:lstStyle/>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Capacitação</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 Desenvolvimento de um Programa de Capacitação para os órgãos de fiscalização e pesquisa, assegurando utilização plena das tecnologias para o controle e geração de informações para a efetiva gestão dos recursos pesqueiros.</a:t>
            </a:r>
          </a:p>
          <a:p>
            <a:pPr marL="0" lvl="1" algn="just">
              <a:lnSpc>
                <a:spcPct val="150000"/>
              </a:lnSpc>
              <a:spcBef>
                <a:spcPts val="55"/>
              </a:spcBef>
              <a:buSzPts val="1200"/>
              <a:tabLst>
                <a:tab pos="915670" algn="l"/>
              </a:tabLst>
            </a:pPr>
            <a:r>
              <a:rPr lang="pt-BR" sz="2400" b="1" dirty="0">
                <a:solidFill>
                  <a:srgbClr val="000000"/>
                </a:solidFill>
                <a:effectLst/>
                <a:latin typeface="Arial" panose="020B0604020202020204" pitchFamily="34" charset="0"/>
                <a:ea typeface="Arial" panose="020B0604020202020204" pitchFamily="34" charset="0"/>
                <a:cs typeface="Arial" panose="020B0604020202020204" pitchFamily="34" charset="0"/>
              </a:rPr>
              <a:t>Operacionalização do sistema </a:t>
            </a:r>
            <a:r>
              <a:rPr lang="pt-BR"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 Esta etapa é fundamental pois assegura o sucesso do processo de gestão. Alguns pontos de Destaque:  </a:t>
            </a:r>
            <a:endParaRPr lang="pt-BR" sz="2400" dirty="0">
              <a:effectLst/>
              <a:latin typeface="Arial" panose="020B0604020202020204" pitchFamily="34" charset="0"/>
              <a:ea typeface="Arial" panose="020B0604020202020204" pitchFamily="34" charset="0"/>
              <a:cs typeface="Arial" panose="020B0604020202020204" pitchFamily="34" charset="0"/>
            </a:endParaRPr>
          </a:p>
          <a:p>
            <a:pPr marL="1143000" lvl="2" indent="-228600" algn="just">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acesso ao aplicativo (download);</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dos Postos de Controle;</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5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Definição das Estratégias de gestão das informações;</a:t>
            </a:r>
            <a:endParaRPr lang="pt-BR" sz="24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gn="just">
              <a:spcBef>
                <a:spcPts val="645"/>
              </a:spcBef>
              <a:buSzPts val="1100"/>
              <a:buFont typeface="+mj-lt"/>
              <a:buAutoNum type="alphaUcPeriod"/>
              <a:tabLst>
                <a:tab pos="915670" algn="l"/>
              </a:tabLst>
            </a:pP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rPr>
              <a:t>Implantação de 02 (duas) salas de situação na SEDAM e na Polícia </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Ambiental.</a:t>
            </a:r>
            <a:r>
              <a:rPr lang="pt-BR" sz="2400" dirty="0" err="1">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Slide</a:t>
            </a:r>
            <a:r>
              <a:rPr lang="pt-BR" sz="2400" dirty="0">
                <a:solidFill>
                  <a:srgbClr val="000000"/>
                </a:solidFill>
                <a:effectLst/>
                <a:latin typeface="Arial" panose="020B0604020202020204" pitchFamily="34" charset="0"/>
                <a:ea typeface="Calibri" panose="020F0502020204030204" pitchFamily="34" charset="0"/>
                <a:cs typeface="Arial" panose="020B0604020202020204" pitchFamily="34" charset="0"/>
                <a:hlinkClick r:id="rId2" action="ppaction://hlinksldjump"/>
              </a:rPr>
              <a:t> 19</a:t>
            </a:r>
            <a:endParaRPr lang="pt-BR"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90774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8EB8EF9-5374-7F88-03C3-1097E3A96106}"/>
              </a:ext>
            </a:extLst>
          </p:cNvPr>
          <p:cNvSpPr txBox="1"/>
          <p:nvPr/>
        </p:nvSpPr>
        <p:spPr>
          <a:xfrm>
            <a:off x="389681" y="0"/>
            <a:ext cx="11250592" cy="6511463"/>
          </a:xfrm>
          <a:prstGeom prst="rect">
            <a:avLst/>
          </a:prstGeom>
          <a:noFill/>
        </p:spPr>
        <p:txBody>
          <a:bodyPr wrap="square">
            <a:spAutoFit/>
          </a:bodyPr>
          <a:lstStyle/>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Implantação de Totens de Segurança</a:t>
            </a:r>
          </a:p>
          <a:p>
            <a:pPr marL="672465" indent="-216535" algn="just">
              <a:lnSpc>
                <a:spcPct val="150000"/>
              </a:lnSpc>
              <a:buNone/>
            </a:pPr>
            <a:r>
              <a:rPr lang="pt-BR" sz="2000" b="1" kern="0" dirty="0">
                <a:effectLst/>
                <a:latin typeface="Arial" panose="020B0604020202020204" pitchFamily="34" charset="0"/>
                <a:ea typeface="Calibri" panose="020F0502020204030204" pitchFamily="34" charset="0"/>
                <a:cs typeface="Arial" panose="020B0604020202020204" pitchFamily="34" charset="0"/>
              </a:rPr>
              <a:t> </a:t>
            </a:r>
          </a:p>
          <a:p>
            <a:pPr marL="801370" marR="73660" indent="-342900" algn="just">
              <a:lnSpc>
                <a:spcPct val="150000"/>
              </a:lnSpc>
              <a:spcBef>
                <a:spcPts val="55"/>
              </a:spcBef>
              <a:buFont typeface="Wingdings" panose="05000000000000000000" pitchFamily="2" charset="2"/>
              <a:buChar char="§"/>
            </a:pPr>
            <a:r>
              <a:rPr lang="pt-BR" sz="2000" dirty="0">
                <a:solidFill>
                  <a:srgbClr val="000000"/>
                </a:solidFill>
                <a:latin typeface="Arial" panose="020B0604020202020204" pitchFamily="34" charset="0"/>
                <a:cs typeface="Arial" panose="020B0604020202020204" pitchFamily="34" charset="0"/>
              </a:rPr>
              <a:t>A instalação de totens de segurança nos principais pontos da estrada estadual que conecta os municípios representa um importante avanço para a segurança da população e o fortalecimento do turismo local. Essa iniciativa não apenas transmite uma sensação de proteção, mas também permite o monitoramento contínuo de áreas estratégicas.</a:t>
            </a:r>
          </a:p>
          <a:p>
            <a:pPr marL="801370" marR="7366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adoção de tecnologias inovadoras sustentáveis, como energia solar e internet via satélite, assegura o funcionamento contínuo desses dispositivos, mesmo em regiões isoladas. Além disso, a conectividade em tempo real com os pelotões de polícia militar, corpo de bombeiros de cada município permite um monitoramento eficiente, integrando as operações de segurança e promovendo uma resposta mais ágil a eventuais incidentes.</a:t>
            </a:r>
            <a:endParaRPr lang="pt-BR" sz="2000" dirty="0">
              <a:effectLst/>
              <a:latin typeface="Arial" panose="020B0604020202020204" pitchFamily="34" charset="0"/>
              <a:ea typeface="Arial" panose="020B0604020202020204" pitchFamily="34" charset="0"/>
              <a:cs typeface="Arial" panose="020B0604020202020204" pitchFamily="34" charset="0"/>
            </a:endParaRPr>
          </a:p>
          <a:p>
            <a:pPr marL="801370" marR="68580" indent="-342900" algn="just">
              <a:lnSpc>
                <a:spcPct val="150000"/>
              </a:lnSpc>
              <a:buFont typeface="Wingdings" panose="05000000000000000000" pitchFamily="2" charset="2"/>
              <a:buChar char="§"/>
            </a:pPr>
            <a:r>
              <a:rPr lang="pt-B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Um exemplo prático de instalação seria na rotatória entre as rodovias RO-435 e RO-370, que conecta os municípios de Colorado do Oeste, Pimenteiras do Oeste, Cerejeiras e Cabixi (coordenadas geográficas: 13°11'31"S 60°32'41"W).</a:t>
            </a:r>
            <a:endParaRPr lang="pt-BR"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0508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7">
            <a:extLst>
              <a:ext uri="{FF2B5EF4-FFF2-40B4-BE49-F238E27FC236}">
                <a16:creationId xmlns:a16="http://schemas.microsoft.com/office/drawing/2014/main" id="{27DF3077-2368-3C68-F9C4-B981596C2B27}"/>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PONTOS ESTRATÉGICOS PARA MONITORAMENTO</a:t>
            </a:r>
          </a:p>
          <a:p>
            <a:pPr marL="0" marR="0" lvl="0" indent="0" fontAlgn="base">
              <a:lnSpc>
                <a:spcPct val="90000"/>
              </a:lnSpc>
              <a:spcBef>
                <a:spcPct val="0"/>
              </a:spcBef>
              <a:spcAft>
                <a:spcPts val="600"/>
              </a:spcAft>
              <a:buClrTx/>
              <a:buSzTx/>
              <a:tabLst/>
            </a:pPr>
            <a:endParaRPr kumimoji="0" lang="en-US" altLang="pt-BR" sz="2200" b="1" i="0" u="none" strike="noStrike" cap="none" normalizeH="0" baseline="0">
              <a:ln>
                <a:noFill/>
              </a:ln>
              <a:effectLst/>
              <a:latin typeface="+mj-lt"/>
              <a:ea typeface="+mj-ea"/>
              <a:cs typeface="+mj-cs"/>
            </a:endParaRPr>
          </a:p>
        </p:txBody>
      </p:sp>
      <p:sp>
        <p:nvSpPr>
          <p:cNvPr id="6" name="Rectangle 8">
            <a:extLst>
              <a:ext uri="{FF2B5EF4-FFF2-40B4-BE49-F238E27FC236}">
                <a16:creationId xmlns:a16="http://schemas.microsoft.com/office/drawing/2014/main" id="{983C0CE0-BEA7-E435-4D21-19B16BF7BA53}"/>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10000"/>
              </a:lnSpc>
              <a:spcBef>
                <a:spcPts val="1000"/>
              </a:spcBef>
              <a:spcAft>
                <a:spcPct val="0"/>
              </a:spcAft>
              <a:buClrTx/>
              <a:buSzTx/>
              <a:tabLst/>
            </a:pPr>
            <a:br>
              <a:rPr kumimoji="0" lang="en-US" altLang="pt-BR" sz="1500" b="0" i="0" u="none" strike="noStrike" cap="none" normalizeH="0" baseline="0">
                <a:ln>
                  <a:noFill/>
                </a:ln>
                <a:effectLst/>
              </a:rPr>
            </a:br>
            <a:r>
              <a:rPr kumimoji="0" lang="en-US" altLang="pt-BR" sz="1500" b="0" i="0" u="none" strike="noStrike" cap="none" normalizeH="0" baseline="0">
                <a:ln>
                  <a:noFill/>
                </a:ln>
                <a:effectLst/>
              </a:rPr>
              <a:t>Rotatória entre as rodovias RO-435 e RO </a:t>
            </a:r>
          </a:p>
        </p:txBody>
      </p:sp>
      <p:pic>
        <p:nvPicPr>
          <p:cNvPr id="2054" name="image9.jpg">
            <a:extLst>
              <a:ext uri="{FF2B5EF4-FFF2-40B4-BE49-F238E27FC236}">
                <a16:creationId xmlns:a16="http://schemas.microsoft.com/office/drawing/2014/main" id="{C810E71F-D009-7DCB-FEB9-9BE2ABAB6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208"/>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472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8" name="Rectangle 3077">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14865DCF-6177-BE52-E41F-D202DBA2443E}"/>
              </a:ext>
            </a:extLst>
          </p:cNvPr>
          <p:cNvSpPr>
            <a:spLocks noChangeArrowheads="1"/>
          </p:cNvSpPr>
          <p:nvPr/>
        </p:nvSpPr>
        <p:spPr bwMode="auto">
          <a:xfrm>
            <a:off x="327594"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t>
            </a:r>
            <a:r>
              <a:rPr kumimoji="0" lang="en-US" altLang="pt-BR" sz="1900" b="1" i="0" u="none" strike="noStrike" cap="none" normalizeH="0" baseline="0" bmk="">
                <a:ln>
                  <a:noFill/>
                </a:ln>
                <a:effectLst/>
                <a:latin typeface="+mj-lt"/>
                <a:ea typeface="+mj-ea"/>
                <a:cs typeface="+mj-cs"/>
              </a:rPr>
              <a:t>abixi - Vila Neide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Neide - Cabixi-RO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9E6FB874-BEC5-33DB-3648-818C5CE2A374}"/>
              </a:ext>
            </a:extLst>
          </p:cNvPr>
          <p:cNvSpPr>
            <a:spLocks noChangeArrowheads="1"/>
          </p:cNvSpPr>
          <p:nvPr/>
        </p:nvSpPr>
        <p:spPr bwMode="auto">
          <a:xfrm>
            <a:off x="7654066"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13°39'07"S 60°47'21"W</a:t>
            </a:r>
          </a:p>
        </p:txBody>
      </p:sp>
      <p:pic>
        <p:nvPicPr>
          <p:cNvPr id="3073" name="image83.jpg">
            <a:extLst>
              <a:ext uri="{FF2B5EF4-FFF2-40B4-BE49-F238E27FC236}">
                <a16:creationId xmlns:a16="http://schemas.microsoft.com/office/drawing/2014/main" id="{01AD408E-809D-1932-008F-009EECB07C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0503"/>
          <a:stretch/>
        </p:blipFill>
        <p:spPr bwMode="auto">
          <a:xfrm>
            <a:off x="21"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57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2" name="Rectangle 410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50451A11-4ADA-56A0-A649-17F7E73BF9BF}"/>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Cabixi - Vila São João</a:t>
            </a:r>
          </a:p>
          <a:p>
            <a:pPr marL="0" marR="0" lvl="0" indent="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Vila São João - Cabixi-RO</a:t>
            </a:r>
          </a:p>
          <a:p>
            <a:pPr marL="0" marR="0" lvl="0" indent="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D65ACAE-1F7F-8308-5C71-DB255C403096}"/>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13°39'43"S 60°46'08"W</a:t>
            </a:r>
          </a:p>
        </p:txBody>
      </p:sp>
      <p:pic>
        <p:nvPicPr>
          <p:cNvPr id="4097" name="image81.jpg">
            <a:extLst>
              <a:ext uri="{FF2B5EF4-FFF2-40B4-BE49-F238E27FC236}">
                <a16:creationId xmlns:a16="http://schemas.microsoft.com/office/drawing/2014/main" id="{95BB1835-F595-57CF-ADAA-6287E3AE06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3907" b="5232"/>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6859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6" name="Rectangle 512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354853EA-8583-DEFC-6BD6-585B15257E45}"/>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imenteiras - Orla</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Orla - Pimenteiras-RO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B9AA0979-5A76-8276-BF75-4D665A6D2EF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13°28'59"S 61°02'44"W</a:t>
            </a:r>
          </a:p>
        </p:txBody>
      </p:sp>
      <p:pic>
        <p:nvPicPr>
          <p:cNvPr id="5121" name="image72.jpg">
            <a:extLst>
              <a:ext uri="{FF2B5EF4-FFF2-40B4-BE49-F238E27FC236}">
                <a16:creationId xmlns:a16="http://schemas.microsoft.com/office/drawing/2014/main" id="{D4B1FE58-D313-E4FE-4F2E-E62CFB892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289" b="18900"/>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501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0" name="Rectangle 614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02D6DB9B-E882-7B19-CDF5-04B9328007E0}"/>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a:t>
            </a:r>
            <a:r>
              <a:rPr kumimoji="0" lang="en-US" altLang="pt-BR" sz="1900" b="1" i="0" u="none" strike="noStrike" cap="none" normalizeH="0" baseline="0" bmk="">
                <a:ln>
                  <a:noFill/>
                </a:ln>
                <a:effectLst/>
                <a:latin typeface="+mj-lt"/>
                <a:ea typeface="+mj-ea"/>
                <a:cs typeface="+mj-cs"/>
              </a:rPr>
              <a:t>lta Floresta - Porto Rolim</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Porto Rolim - Alta Floresta - 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F1DB5949-3B06-5936-BB56-5C51851D9BA1}"/>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13°02'38"S 62°14'09"W</a:t>
            </a:r>
          </a:p>
        </p:txBody>
      </p:sp>
      <p:pic>
        <p:nvPicPr>
          <p:cNvPr id="6145" name="image75.jpg">
            <a:extLst>
              <a:ext uri="{FF2B5EF4-FFF2-40B4-BE49-F238E27FC236}">
                <a16:creationId xmlns:a16="http://schemas.microsoft.com/office/drawing/2014/main" id="{D1739D87-5F25-C733-63B7-8D4CF7D00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67" b="21953"/>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5716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4" name="Rectangle 7173">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E1090830-4F81-4085-73B6-6DFF4529E4A2}"/>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C</a:t>
            </a:r>
            <a:r>
              <a:rPr kumimoji="0" lang="en-US" altLang="pt-BR" sz="2200" b="1" i="0" u="none" strike="noStrike" cap="none" normalizeH="0" baseline="0" bmk="">
                <a:ln>
                  <a:noFill/>
                </a:ln>
                <a:effectLst/>
                <a:latin typeface="+mj-lt"/>
                <a:ea typeface="+mj-ea"/>
                <a:cs typeface="+mj-cs"/>
              </a:rPr>
              <a:t>osta Marques - Orla</a:t>
            </a:r>
            <a:endParaRPr kumimoji="0" lang="en-US" altLang="pt-BR" sz="22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a:ln>
                  <a:noFill/>
                </a:ln>
                <a:effectLst/>
                <a:latin typeface="+mj-lt"/>
                <a:ea typeface="+mj-ea"/>
                <a:cs typeface="+mj-cs"/>
              </a:rPr>
              <a:t>Acesso a Orla -Costa Marques-RO</a:t>
            </a:r>
          </a:p>
        </p:txBody>
      </p:sp>
      <p:sp>
        <p:nvSpPr>
          <p:cNvPr id="3" name="Rectangle 3">
            <a:extLst>
              <a:ext uri="{FF2B5EF4-FFF2-40B4-BE49-F238E27FC236}">
                <a16:creationId xmlns:a16="http://schemas.microsoft.com/office/drawing/2014/main" id="{E4189BEA-CA14-0BC4-A83A-44D5DC4305D8}"/>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12°27'00"S 64°13'39"W</a:t>
            </a:r>
          </a:p>
        </p:txBody>
      </p:sp>
      <p:pic>
        <p:nvPicPr>
          <p:cNvPr id="7169" name="image68.jpg">
            <a:extLst>
              <a:ext uri="{FF2B5EF4-FFF2-40B4-BE49-F238E27FC236}">
                <a16:creationId xmlns:a16="http://schemas.microsoft.com/office/drawing/2014/main" id="{E03C7E49-E279-1B45-2249-CD1B893AE7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220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458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DE3D72CD-61E9-24D2-6F46-94D65AAC9FB8}"/>
              </a:ext>
            </a:extLst>
          </p:cNvPr>
          <p:cNvPicPr>
            <a:picLocks noChangeAspect="1"/>
          </p:cNvPicPr>
          <p:nvPr/>
        </p:nvPicPr>
        <p:blipFill>
          <a:blip r:embed="rId2"/>
          <a:stretch>
            <a:fillRect/>
          </a:stretch>
        </p:blipFill>
        <p:spPr>
          <a:xfrm>
            <a:off x="832308" y="27121"/>
            <a:ext cx="4450089" cy="3159564"/>
          </a:xfrm>
          <a:prstGeom prst="rect">
            <a:avLst/>
          </a:prstGeom>
        </p:spPr>
      </p:pic>
      <p:cxnSp>
        <p:nvCxnSpPr>
          <p:cNvPr id="17" name="Straight Connector 13">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CFFBFB8D-EEFA-D086-42D2-146EDD507710}"/>
              </a:ext>
            </a:extLst>
          </p:cNvPr>
          <p:cNvPicPr>
            <a:picLocks noChangeAspect="1"/>
          </p:cNvPicPr>
          <p:nvPr/>
        </p:nvPicPr>
        <p:blipFill>
          <a:blip r:embed="rId3"/>
          <a:stretch>
            <a:fillRect/>
          </a:stretch>
        </p:blipFill>
        <p:spPr>
          <a:xfrm>
            <a:off x="6720672" y="3428998"/>
            <a:ext cx="4639020" cy="3189327"/>
          </a:xfrm>
          <a:prstGeom prst="rect">
            <a:avLst/>
          </a:prstGeom>
        </p:spPr>
      </p:pic>
      <p:cxnSp>
        <p:nvCxnSpPr>
          <p:cNvPr id="16" name="Straight Connector 15">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B4D77697-EDCC-7D85-FE11-BDC3F91F61AA}"/>
              </a:ext>
            </a:extLst>
          </p:cNvPr>
          <p:cNvPicPr>
            <a:picLocks noChangeAspect="1"/>
          </p:cNvPicPr>
          <p:nvPr/>
        </p:nvPicPr>
        <p:blipFill>
          <a:blip r:embed="rId4"/>
          <a:stretch>
            <a:fillRect/>
          </a:stretch>
        </p:blipFill>
        <p:spPr>
          <a:xfrm>
            <a:off x="903744" y="3357862"/>
            <a:ext cx="4427052" cy="3226396"/>
          </a:xfrm>
          <a:prstGeom prst="rect">
            <a:avLst/>
          </a:prstGeom>
        </p:spPr>
      </p:pic>
      <p:pic>
        <p:nvPicPr>
          <p:cNvPr id="5" name="Imagem 4">
            <a:extLst>
              <a:ext uri="{FF2B5EF4-FFF2-40B4-BE49-F238E27FC236}">
                <a16:creationId xmlns:a16="http://schemas.microsoft.com/office/drawing/2014/main" id="{893C1693-2D87-BF68-27C8-F2C0DAB6114D}"/>
              </a:ext>
            </a:extLst>
          </p:cNvPr>
          <p:cNvPicPr>
            <a:picLocks noChangeAspect="1"/>
          </p:cNvPicPr>
          <p:nvPr/>
        </p:nvPicPr>
        <p:blipFill>
          <a:blip r:embed="rId5"/>
          <a:stretch>
            <a:fillRect/>
          </a:stretch>
        </p:blipFill>
        <p:spPr>
          <a:xfrm>
            <a:off x="6491259" y="27121"/>
            <a:ext cx="4868433" cy="3330741"/>
          </a:xfrm>
          <a:prstGeom prst="rect">
            <a:avLst/>
          </a:prstGeom>
        </p:spPr>
      </p:pic>
    </p:spTree>
    <p:extLst>
      <p:ext uri="{BB962C8B-B14F-4D97-AF65-F5344CB8AC3E}">
        <p14:creationId xmlns:p14="http://schemas.microsoft.com/office/powerpoint/2010/main" val="363066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8" name="Rectangle 8197">
            <a:extLst>
              <a:ext uri="{FF2B5EF4-FFF2-40B4-BE49-F238E27FC236}">
                <a16:creationId xmlns:a16="http://schemas.microsoft.com/office/drawing/2014/main" id="{BF8BE9A2-8956-141B-BFE6-C607C93D8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9EC6562C-2EBA-155D-580D-AFF7DFFAF2BB}"/>
              </a:ext>
            </a:extLst>
          </p:cNvPr>
          <p:cNvSpPr>
            <a:spLocks noChangeArrowheads="1"/>
          </p:cNvSpPr>
          <p:nvPr/>
        </p:nvSpPr>
        <p:spPr bwMode="auto">
          <a:xfrm>
            <a:off x="0" y="86566"/>
            <a:ext cx="470509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S</a:t>
            </a:r>
            <a:r>
              <a:rPr kumimoji="0" lang="en-US" altLang="pt-BR" sz="2000" b="1" i="0" u="none" strike="noStrike" kern="1200" cap="none" normalizeH="0" baseline="0" dirty="0" bmk="">
                <a:ln>
                  <a:noFill/>
                </a:ln>
                <a:solidFill>
                  <a:schemeClr val="tx1"/>
                </a:solidFill>
                <a:effectLst/>
                <a:latin typeface="+mj-lt"/>
                <a:ea typeface="+mj-ea"/>
                <a:cs typeface="+mj-cs"/>
              </a:rPr>
              <a:t>ão Francisco - Pousadas e </a:t>
            </a:r>
            <a:r>
              <a:rPr kumimoji="0" lang="en-US" altLang="pt-BR" sz="2000" b="1" i="0" u="none" strike="noStrike" kern="1200" cap="none" normalizeH="0" baseline="0" dirty="0" err="1" bmk="">
                <a:ln>
                  <a:noFill/>
                </a:ln>
                <a:solidFill>
                  <a:schemeClr val="tx1"/>
                </a:solidFill>
                <a:effectLst/>
                <a:latin typeface="+mj-lt"/>
                <a:ea typeface="+mj-ea"/>
                <a:cs typeface="+mj-cs"/>
              </a:rPr>
              <a:t>Condomínios</a:t>
            </a:r>
            <a:r>
              <a:rPr kumimoji="0" lang="en-US" altLang="pt-BR" sz="2000" b="1" i="0" u="none" strike="noStrike" kern="1200" cap="none" normalizeH="0" baseline="0" dirty="0" bmk="">
                <a:ln>
                  <a:noFill/>
                </a:ln>
                <a:solidFill>
                  <a:schemeClr val="tx1"/>
                </a:solidFill>
                <a:effectLst/>
                <a:latin typeface="+mj-lt"/>
                <a:ea typeface="+mj-ea"/>
                <a:cs typeface="+mj-cs"/>
              </a:rPr>
              <a:t> -</a:t>
            </a:r>
            <a:endParaRPr kumimoji="0" lang="en-US" altLang="pt-BR" sz="2000" b="1" i="0" u="none" strike="noStrike" kern="1200" cap="none" normalizeH="0" baseline="0" dirty="0">
              <a:ln>
                <a:noFill/>
              </a:ln>
              <a:solidFill>
                <a:schemeClr val="tx1"/>
              </a:solidFill>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000" b="1" i="0" u="none" strike="noStrike" kern="1200" cap="none" normalizeH="0" baseline="0" dirty="0">
                <a:ln>
                  <a:noFill/>
                </a:ln>
                <a:solidFill>
                  <a:schemeClr val="tx1"/>
                </a:solidFill>
                <a:effectLst/>
                <a:latin typeface="+mj-lt"/>
                <a:ea typeface="+mj-ea"/>
                <a:cs typeface="+mj-cs"/>
              </a:rPr>
              <a:t>Acesso às Pousadas e Condomínios - São Francisco-RO</a:t>
            </a:r>
          </a:p>
          <a:p>
            <a:pPr marL="0" marR="0" lvl="0" indent="457200" fontAlgn="base">
              <a:lnSpc>
                <a:spcPct val="90000"/>
              </a:lnSpc>
              <a:spcBef>
                <a:spcPct val="0"/>
              </a:spcBef>
              <a:spcAft>
                <a:spcPts val="600"/>
              </a:spcAft>
              <a:buClrTx/>
              <a:buSzTx/>
              <a:tabLst/>
            </a:pPr>
            <a:endParaRPr kumimoji="0" lang="en-US" altLang="pt-BR" sz="2000" b="1" i="0" u="none" strike="noStrike" kern="1200" cap="none" normalizeH="0" baseline="0" dirty="0">
              <a:ln>
                <a:noFill/>
              </a:ln>
              <a:solidFill>
                <a:schemeClr val="tx1"/>
              </a:solidFill>
              <a:effectLst/>
              <a:latin typeface="+mj-lt"/>
              <a:ea typeface="+mj-ea"/>
              <a:cs typeface="+mj-cs"/>
            </a:endParaRPr>
          </a:p>
        </p:txBody>
      </p:sp>
      <p:pic>
        <p:nvPicPr>
          <p:cNvPr id="8193" name="image62.jpg">
            <a:extLst>
              <a:ext uri="{FF2B5EF4-FFF2-40B4-BE49-F238E27FC236}">
                <a16:creationId xmlns:a16="http://schemas.microsoft.com/office/drawing/2014/main" id="{AF4D986C-A838-ACA0-65A7-0C7E75FDC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4" b="31638"/>
          <a:stretch/>
        </p:blipFill>
        <p:spPr bwMode="auto">
          <a:xfrm>
            <a:off x="0" y="1608890"/>
            <a:ext cx="12191980" cy="52491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76B4584-CA20-19EE-DFF5-67318CC82356}"/>
              </a:ext>
            </a:extLst>
          </p:cNvPr>
          <p:cNvSpPr>
            <a:spLocks noChangeArrowheads="1"/>
          </p:cNvSpPr>
          <p:nvPr/>
        </p:nvSpPr>
        <p:spPr bwMode="auto">
          <a:xfrm>
            <a:off x="7486905" y="346155"/>
            <a:ext cx="5753567" cy="16156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fontAlgn="base">
              <a:lnSpc>
                <a:spcPct val="120000"/>
              </a:lnSpc>
              <a:spcBef>
                <a:spcPct val="0"/>
              </a:spcBef>
              <a:spcAft>
                <a:spcPts val="600"/>
              </a:spcAft>
              <a:buClrTx/>
              <a:buSzTx/>
              <a:buFont typeface="Arial" panose="020B0604020202020204" pitchFamily="34" charset="0"/>
              <a:buChar char="•"/>
              <a:tabLst/>
            </a:pPr>
            <a:r>
              <a:rPr kumimoji="0" lang="en-US" altLang="pt-BR" b="0" i="0" u="none" strike="noStrike" cap="none" normalizeH="0" baseline="0" dirty="0" err="1">
                <a:ln>
                  <a:noFill/>
                </a:ln>
                <a:effectLst/>
              </a:rPr>
              <a:t>Coordenada</a:t>
            </a:r>
            <a:r>
              <a:rPr kumimoji="0" lang="en-US" altLang="pt-BR" b="0" i="0" u="none" strike="noStrike" cap="none" normalizeH="0" baseline="0" dirty="0">
                <a:ln>
                  <a:noFill/>
                </a:ln>
                <a:effectLst/>
              </a:rPr>
              <a:t>: 12°26'13"S 63°41'31"W</a:t>
            </a:r>
          </a:p>
          <a:p>
            <a:pPr marL="0" marR="0" lvl="0" indent="-228600" fontAlgn="base">
              <a:lnSpc>
                <a:spcPct val="120000"/>
              </a:lnSpc>
              <a:spcBef>
                <a:spcPct val="0"/>
              </a:spcBef>
              <a:spcAft>
                <a:spcPts val="600"/>
              </a:spcAft>
              <a:buClrTx/>
              <a:buSzTx/>
              <a:buFont typeface="Arial" panose="020B0604020202020204" pitchFamily="34" charset="0"/>
              <a:buChar char="•"/>
              <a:tabLst/>
            </a:pPr>
            <a:endParaRPr kumimoji="0" lang="en-US" altLang="pt-BR" b="0" i="0" u="none" strike="noStrike" cap="none" normalizeH="0" baseline="0" dirty="0">
              <a:ln>
                <a:noFill/>
              </a:ln>
              <a:effectLst/>
            </a:endParaRPr>
          </a:p>
        </p:txBody>
      </p:sp>
    </p:spTree>
    <p:extLst>
      <p:ext uri="{BB962C8B-B14F-4D97-AF65-F5344CB8AC3E}">
        <p14:creationId xmlns:p14="http://schemas.microsoft.com/office/powerpoint/2010/main" val="25123953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6" name="Rectangle 9221">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43BB9D66-9A11-2136-401B-7E4274BB319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a:t>
            </a:r>
            <a:r>
              <a:rPr kumimoji="0" lang="en-US" altLang="pt-BR" sz="1900" b="1" i="0" u="none" strike="noStrike" cap="none" normalizeH="0" baseline="0" bmk="">
                <a:ln>
                  <a:noFill/>
                </a:ln>
                <a:effectLst/>
                <a:latin typeface="+mj-lt"/>
                <a:ea typeface="+mj-ea"/>
                <a:cs typeface="+mj-cs"/>
              </a:rPr>
              <a:t>orto Velho - Agrovila Rio Verde</a:t>
            </a:r>
            <a:endParaRPr kumimoji="0" lang="en-US" altLang="pt-BR" sz="1900" b="1" i="0" u="none" strike="noStrike" cap="none" normalizeH="0" baseline="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 Agrovila Rio Verde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D123DE8E-A955-DFF4-959B-B6C826974630}"/>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8°33'37"S 63°29'36"W</a:t>
            </a:r>
          </a:p>
        </p:txBody>
      </p:sp>
      <p:pic>
        <p:nvPicPr>
          <p:cNvPr id="9217" name="image66.jpg">
            <a:extLst>
              <a:ext uri="{FF2B5EF4-FFF2-40B4-BE49-F238E27FC236}">
                <a16:creationId xmlns:a16="http://schemas.microsoft.com/office/drawing/2014/main" id="{64CA3229-221C-CD99-0047-58CEE0F71E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1880"/>
          <a:stretch/>
        </p:blipFill>
        <p:spPr bwMode="auto">
          <a:xfrm>
            <a:off x="20" y="995423"/>
            <a:ext cx="12191979" cy="586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855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6" name="Rectangle 10245">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7446E7DF-6A98-1F26-4D19-7354FEC9B22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Porto Velho -	Acesso ao Distrito de São Carlos</a:t>
            </a:r>
          </a:p>
          <a:p>
            <a:pPr marL="0" marR="0" lvl="0" indent="457200" fontAlgn="base">
              <a:lnSpc>
                <a:spcPct val="90000"/>
              </a:lnSpc>
              <a:spcBef>
                <a:spcPct val="0"/>
              </a:spcBef>
              <a:spcAft>
                <a:spcPts val="600"/>
              </a:spcAft>
              <a:buClrTx/>
              <a:buSzTx/>
              <a:tabLst/>
            </a:pPr>
            <a:r>
              <a:rPr kumimoji="0" lang="en-US" altLang="pt-BR" sz="1900" b="1" i="0" u="none" strike="noStrike" cap="none" normalizeH="0" baseline="0">
                <a:ln>
                  <a:noFill/>
                </a:ln>
                <a:effectLst/>
                <a:latin typeface="+mj-lt"/>
                <a:ea typeface="+mj-ea"/>
                <a:cs typeface="+mj-cs"/>
              </a:rPr>
              <a:t>Acesso ao Distrito de São Carlos - Porto Velho-RO</a:t>
            </a:r>
          </a:p>
          <a:p>
            <a:pPr marL="0" marR="0" lvl="0" indent="457200" fontAlgn="base">
              <a:lnSpc>
                <a:spcPct val="90000"/>
              </a:lnSpc>
              <a:spcBef>
                <a:spcPct val="0"/>
              </a:spcBef>
              <a:spcAft>
                <a:spcPts val="600"/>
              </a:spcAft>
              <a:buClrTx/>
              <a:buSzTx/>
              <a:tabLst/>
            </a:pPr>
            <a:endParaRPr kumimoji="0" lang="en-US" altLang="pt-BR" sz="1900" b="1" i="0" u="none" strike="noStrike" cap="none" normalizeH="0" baseline="0">
              <a:ln>
                <a:noFill/>
              </a:ln>
              <a:effectLst/>
              <a:latin typeface="+mj-lt"/>
              <a:ea typeface="+mj-ea"/>
              <a:cs typeface="+mj-cs"/>
            </a:endParaRPr>
          </a:p>
        </p:txBody>
      </p:sp>
      <p:sp>
        <p:nvSpPr>
          <p:cNvPr id="3" name="Rectangle 3">
            <a:extLst>
              <a:ext uri="{FF2B5EF4-FFF2-40B4-BE49-F238E27FC236}">
                <a16:creationId xmlns:a16="http://schemas.microsoft.com/office/drawing/2014/main" id="{32E849F1-B3C5-F344-3031-634D1DD176B7}"/>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8°27'27"S 63°30'03"W</a:t>
            </a:r>
          </a:p>
        </p:txBody>
      </p:sp>
      <p:pic>
        <p:nvPicPr>
          <p:cNvPr id="10241" name="image77.jpg">
            <a:extLst>
              <a:ext uri="{FF2B5EF4-FFF2-40B4-BE49-F238E27FC236}">
                <a16:creationId xmlns:a16="http://schemas.microsoft.com/office/drawing/2014/main" id="{DF4198C7-CEC9-6A82-D3B1-9F48E76E79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569" b="27528"/>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462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0" name="Rectangle 11269">
            <a:extLst>
              <a:ext uri="{FF2B5EF4-FFF2-40B4-BE49-F238E27FC236}">
                <a16:creationId xmlns:a16="http://schemas.microsoft.com/office/drawing/2014/main" id="{80B98925-0550-1AFB-C1DC-02792400FB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2">
            <a:extLst>
              <a:ext uri="{FF2B5EF4-FFF2-40B4-BE49-F238E27FC236}">
                <a16:creationId xmlns:a16="http://schemas.microsoft.com/office/drawing/2014/main" id="{210BF45D-9A30-E3C9-4A97-FA602665CBB4}"/>
              </a:ext>
            </a:extLst>
          </p:cNvPr>
          <p:cNvSpPr>
            <a:spLocks noChangeArrowheads="1"/>
          </p:cNvSpPr>
          <p:nvPr/>
        </p:nvSpPr>
        <p:spPr bwMode="auto">
          <a:xfrm>
            <a:off x="327593" y="340661"/>
            <a:ext cx="7326472"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b" anchorCtr="0" compatLnSpc="1">
            <a:prstTxWarp prst="textNoShape">
              <a:avLst/>
            </a:prstTxWarp>
            <a:normAutofit/>
          </a:bodyPr>
          <a:lstStyle/>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a:ln>
                  <a:noFill/>
                </a:ln>
                <a:effectLst/>
                <a:latin typeface="+mj-lt"/>
                <a:ea typeface="+mj-ea"/>
                <a:cs typeface="+mj-cs"/>
              </a:rPr>
              <a:t>P</a:t>
            </a:r>
            <a:r>
              <a:rPr kumimoji="0" lang="en-US" altLang="pt-BR" sz="2200" b="1" i="0" u="none" strike="noStrike" cap="none" normalizeH="0" baseline="0" dirty="0" bmk="">
                <a:ln>
                  <a:noFill/>
                </a:ln>
                <a:effectLst/>
                <a:latin typeface="+mj-lt"/>
                <a:ea typeface="+mj-ea"/>
                <a:cs typeface="+mj-cs"/>
              </a:rPr>
              <a:t>orto Velho - Distrito de Calama</a:t>
            </a:r>
            <a:endParaRPr kumimoji="0" lang="en-US" altLang="pt-BR" sz="2200" b="1" i="0" u="none" strike="noStrike" cap="none" normalizeH="0" baseline="0" dirty="0">
              <a:ln>
                <a:noFill/>
              </a:ln>
              <a:effectLst/>
              <a:latin typeface="+mj-lt"/>
              <a:ea typeface="+mj-ea"/>
              <a:cs typeface="+mj-cs"/>
            </a:endParaRPr>
          </a:p>
          <a:p>
            <a:pPr marL="0" marR="0" lvl="0" indent="457200" fontAlgn="base">
              <a:lnSpc>
                <a:spcPct val="90000"/>
              </a:lnSpc>
              <a:spcBef>
                <a:spcPct val="0"/>
              </a:spcBef>
              <a:spcAft>
                <a:spcPts val="600"/>
              </a:spcAft>
              <a:buClrTx/>
              <a:buSzTx/>
              <a:tabLst/>
            </a:pPr>
            <a:r>
              <a:rPr kumimoji="0" lang="en-US" altLang="pt-BR" sz="2200" b="1" i="0" u="none" strike="noStrike" cap="none" normalizeH="0" baseline="0" dirty="0" err="1">
                <a:ln>
                  <a:noFill/>
                </a:ln>
                <a:effectLst/>
                <a:latin typeface="+mj-lt"/>
                <a:ea typeface="+mj-ea"/>
                <a:cs typeface="+mj-cs"/>
              </a:rPr>
              <a:t>Acesso</a:t>
            </a:r>
            <a:r>
              <a:rPr kumimoji="0" lang="en-US" altLang="pt-BR" sz="2200" b="1" i="0" u="none" strike="noStrike" cap="none" normalizeH="0" baseline="0" dirty="0">
                <a:ln>
                  <a:noFill/>
                </a:ln>
                <a:effectLst/>
                <a:latin typeface="+mj-lt"/>
                <a:ea typeface="+mj-ea"/>
                <a:cs typeface="+mj-cs"/>
              </a:rPr>
              <a:t> Distrito de </a:t>
            </a:r>
            <a:r>
              <a:rPr kumimoji="0" lang="en-US" altLang="pt-BR" sz="2200" b="1" i="0" u="none" strike="noStrike" cap="none" normalizeH="0" baseline="0" dirty="0" err="1">
                <a:ln>
                  <a:noFill/>
                </a:ln>
                <a:effectLst/>
                <a:latin typeface="+mj-lt"/>
                <a:ea typeface="+mj-ea"/>
                <a:cs typeface="+mj-cs"/>
              </a:rPr>
              <a:t>Calama</a:t>
            </a:r>
            <a:r>
              <a:rPr kumimoji="0" lang="en-US" altLang="pt-BR" sz="2200" b="1" i="0" u="none" strike="noStrike" cap="none" normalizeH="0" baseline="0" dirty="0" err="1">
                <a:ln>
                  <a:noFill/>
                </a:ln>
                <a:effectLst/>
                <a:latin typeface="+mj-lt"/>
                <a:ea typeface="+mj-ea"/>
                <a:cs typeface="+mj-cs"/>
                <a:hlinkClick r:id="rId2" action="ppaction://hlinksldjump"/>
              </a:rPr>
              <a:t>Slide</a:t>
            </a:r>
            <a:r>
              <a:rPr kumimoji="0" lang="en-US" altLang="pt-BR" sz="2200" b="1" i="0" u="none" strike="noStrike" cap="none" normalizeH="0" baseline="0" dirty="0">
                <a:ln>
                  <a:noFill/>
                </a:ln>
                <a:effectLst/>
                <a:latin typeface="+mj-lt"/>
                <a:ea typeface="+mj-ea"/>
                <a:cs typeface="+mj-cs"/>
                <a:hlinkClick r:id="rId2" action="ppaction://hlinksldjump"/>
              </a:rPr>
              <a:t> 19</a:t>
            </a:r>
            <a:endParaRPr kumimoji="0" lang="en-US" altLang="pt-BR" sz="2200" b="1" i="0" u="none" strike="noStrike" cap="none" normalizeH="0" baseline="0" dirty="0">
              <a:ln>
                <a:noFill/>
              </a:ln>
              <a:effectLst/>
              <a:latin typeface="+mj-lt"/>
              <a:ea typeface="+mj-ea"/>
              <a:cs typeface="+mj-cs"/>
            </a:endParaRPr>
          </a:p>
        </p:txBody>
      </p:sp>
      <p:sp>
        <p:nvSpPr>
          <p:cNvPr id="3" name="Rectangle 3">
            <a:extLst>
              <a:ext uri="{FF2B5EF4-FFF2-40B4-BE49-F238E27FC236}">
                <a16:creationId xmlns:a16="http://schemas.microsoft.com/office/drawing/2014/main" id="{F779E2A4-5E2C-085F-63E1-06CC0A4CE1EF}"/>
              </a:ext>
            </a:extLst>
          </p:cNvPr>
          <p:cNvSpPr>
            <a:spLocks noChangeArrowheads="1"/>
          </p:cNvSpPr>
          <p:nvPr/>
        </p:nvSpPr>
        <p:spPr bwMode="auto">
          <a:xfrm>
            <a:off x="7654065" y="340660"/>
            <a:ext cx="4183447" cy="78789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r" fontAlgn="base">
              <a:lnSpc>
                <a:spcPct val="120000"/>
              </a:lnSpc>
              <a:spcBef>
                <a:spcPts val="1000"/>
              </a:spcBef>
              <a:spcAft>
                <a:spcPct val="0"/>
              </a:spcAft>
              <a:buClrTx/>
              <a:buSzTx/>
              <a:tabLst/>
            </a:pPr>
            <a:r>
              <a:rPr kumimoji="0" lang="en-US" altLang="pt-BR" b="0" i="0" u="none" strike="noStrike" cap="none" normalizeH="0" baseline="0">
                <a:ln>
                  <a:noFill/>
                </a:ln>
                <a:effectLst/>
              </a:rPr>
              <a:t>Coordenada: 8°01'46"S 62°52'31"W Acesso Distrito de Calama</a:t>
            </a:r>
          </a:p>
        </p:txBody>
      </p:sp>
      <p:pic>
        <p:nvPicPr>
          <p:cNvPr id="11265" name="image73.jpg">
            <a:extLst>
              <a:ext uri="{FF2B5EF4-FFF2-40B4-BE49-F238E27FC236}">
                <a16:creationId xmlns:a16="http://schemas.microsoft.com/office/drawing/2014/main" id="{B6B6C171-58C3-6E42-E262-D37D5442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3103" b="22189"/>
          <a:stretch/>
        </p:blipFill>
        <p:spPr bwMode="auto">
          <a:xfrm>
            <a:off x="20" y="1238596"/>
            <a:ext cx="12191979" cy="561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730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4B404-11AD-B086-9A25-23C5F78D9A29}"/>
            </a:ext>
          </a:extLst>
        </p:cNvPr>
        <p:cNvGrpSpPr/>
        <p:nvPr/>
      </p:nvGrpSpPr>
      <p:grpSpPr>
        <a:xfrm>
          <a:off x="0" y="0"/>
          <a:ext cx="0" cy="0"/>
          <a:chOff x="0" y="0"/>
          <a:chExt cx="0" cy="0"/>
        </a:xfrm>
      </p:grpSpPr>
      <p:graphicFrame>
        <p:nvGraphicFramePr>
          <p:cNvPr id="9" name="Tabela 8">
            <a:extLst>
              <a:ext uri="{FF2B5EF4-FFF2-40B4-BE49-F238E27FC236}">
                <a16:creationId xmlns:a16="http://schemas.microsoft.com/office/drawing/2014/main" id="{CADE9E76-0E4A-0918-1A5C-1BD57487A963}"/>
              </a:ext>
            </a:extLst>
          </p:cNvPr>
          <p:cNvGraphicFramePr>
            <a:graphicFrameLocks noGrp="1"/>
          </p:cNvGraphicFramePr>
          <p:nvPr/>
        </p:nvGraphicFramePr>
        <p:xfrm>
          <a:off x="256250" y="448422"/>
          <a:ext cx="11422604" cy="6174060"/>
        </p:xfrm>
        <a:graphic>
          <a:graphicData uri="http://schemas.openxmlformats.org/drawingml/2006/table">
            <a:tbl>
              <a:tblPr>
                <a:tableStyleId>{5C22544A-7EE6-4342-B048-85BDC9FD1C3A}</a:tableStyleId>
              </a:tblPr>
              <a:tblGrid>
                <a:gridCol w="1822482">
                  <a:extLst>
                    <a:ext uri="{9D8B030D-6E8A-4147-A177-3AD203B41FA5}">
                      <a16:colId xmlns:a16="http://schemas.microsoft.com/office/drawing/2014/main" val="2077264003"/>
                    </a:ext>
                  </a:extLst>
                </a:gridCol>
                <a:gridCol w="7110252">
                  <a:extLst>
                    <a:ext uri="{9D8B030D-6E8A-4147-A177-3AD203B41FA5}">
                      <a16:colId xmlns:a16="http://schemas.microsoft.com/office/drawing/2014/main" val="860751704"/>
                    </a:ext>
                  </a:extLst>
                </a:gridCol>
                <a:gridCol w="2489870">
                  <a:extLst>
                    <a:ext uri="{9D8B030D-6E8A-4147-A177-3AD203B41FA5}">
                      <a16:colId xmlns:a16="http://schemas.microsoft.com/office/drawing/2014/main" val="2562381307"/>
                    </a:ext>
                  </a:extLst>
                </a:gridCol>
              </a:tblGrid>
              <a:tr h="275111">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824576860"/>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formação de Guia de Pesca esportiva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091833256"/>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recepção e atendimento ao turista - 02 cursos/ano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R$ 504.000,00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80859940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Cursos de gastronomia regional - 01 curso/ano por município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R$ 252.000,00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15313819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dirty="0">
                          <a:effectLst/>
                        </a:rPr>
                        <a:t>Sinalização Turística nos 7 municípios alvo do estudo.</a:t>
                      </a:r>
                      <a:endParaRPr lang="pt-BR" sz="1800" b="0" i="0" u="none" strike="noStrike" dirty="0">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a:effectLst/>
                        </a:rPr>
                        <a:t> R$ 4.450.000,00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378778225"/>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4 (quatro) Centros de Atendimento (média de 60 m2/cada) em Costa Marques, Alta Floresta, Alto Alegre e São Francisco.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800.000,00 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713948234"/>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Implantação de Programa de Limpeza Urbana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188419719"/>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Implementação de saneamento básico nos 7 municípios alvo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048247622"/>
                  </a:ext>
                </a:extLst>
              </a:tr>
              <a:tr h="728626">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Construção de Calçadão Linear tipo Orla, extensão 100m. Altura estimada de barranco de 1,50m com estruturas de embarque e desembarque.</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R$ 17.124.324,98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9426814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Manutenção das estradas estaduais e vicinais (municipais)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1584831557"/>
                  </a:ext>
                </a:extLst>
              </a:tr>
              <a:tr h="27511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Melhoria no sistema de comunicação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765611142"/>
                  </a:ext>
                </a:extLst>
              </a:tr>
              <a:tr h="48853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Fortalecimento e Ampliação da malha aérea nacional e regional voos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73422553"/>
                  </a:ext>
                </a:extLst>
              </a:tr>
            </a:tbl>
          </a:graphicData>
        </a:graphic>
      </p:graphicFrame>
    </p:spTree>
    <p:extLst>
      <p:ext uri="{BB962C8B-B14F-4D97-AF65-F5344CB8AC3E}">
        <p14:creationId xmlns:p14="http://schemas.microsoft.com/office/powerpoint/2010/main" val="5547825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240A3-15D9-2641-3B1E-F7BB84CDFB6C}"/>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49B05401-6F79-B6BB-AB90-71282FF91F68}"/>
              </a:ext>
            </a:extLst>
          </p:cNvPr>
          <p:cNvGraphicFramePr>
            <a:graphicFrameLocks noGrp="1"/>
          </p:cNvGraphicFramePr>
          <p:nvPr/>
        </p:nvGraphicFramePr>
        <p:xfrm>
          <a:off x="333737" y="123069"/>
          <a:ext cx="11524525" cy="661186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01</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controles e estudos de capacidade de carga turística nas bacias do Guaporé e Madeira*</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R$ 2.400.000,00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843287816"/>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Projeto piloto de identificação das assembleias de peixes existentes entre as Usinas de Santo Antônio e Jirau***</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R$ 2.300.000,00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265576663"/>
                  </a:ext>
                </a:extLst>
              </a:tr>
              <a:tr h="1344722">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Sistema de Controle da Pesca - Implantação de 02 (duas) salas de situação na SEDAM e na Polícia Ambiental para gestão dos dados e atendimento de denúncia - com  desenvolvimento e operação de aplicativo que permita e incentive o registro de atividades pesqueiras, fornecendo para as instituições interessadas dados cruciais para a fiscalização e o monitoramento destas atividades, com sistema de gestão e controle da pesca e normatização do uso  e responsabilização para garantir a informação.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R$ 17.300.000,00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70841546"/>
                  </a:ext>
                </a:extLst>
              </a:tr>
              <a:tr h="995960">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Implantação de totens 11 (onze) de segurança em área estratégica. RO - 435 e RO - 370; Cabixi - Vila Neide e São João; Pimenteiras - Orla; Alta Floresta - Porto Rolim; Costa Marques - Orla; São Francisco - acesso às pousadas e condomínios e Pedras Negras; Porto velho Agrovila Rio Verde, São Carlos e Calama. Conforme projeto anexo</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R$ 880.000,00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3472652177"/>
                  </a:ext>
                </a:extLst>
              </a:tr>
              <a:tr h="302651">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a:effectLst/>
                        </a:rPr>
                        <a:t>Realização de 01 evento de sensibilização sobre o Turismo da Pesca Esportiva.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a:effectLst/>
                        </a:rPr>
                        <a:t> R$ 40.000,00  </a:t>
                      </a:r>
                      <a:endParaRPr lang="pt-BR" sz="1800" b="0" i="0" u="none" strike="noStrike">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2127374532"/>
                  </a:ext>
                </a:extLst>
              </a:tr>
              <a:tr h="451518">
                <a:tc>
                  <a:txBody>
                    <a:bodyPr/>
                    <a:lstStyle/>
                    <a:p>
                      <a:pPr algn="ctr" fontAlgn="b"/>
                      <a:r>
                        <a:rPr lang="pt-BR" sz="1800" u="none" strike="noStrike">
                          <a:effectLst/>
                        </a:rPr>
                        <a:t>01</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l" fontAlgn="b"/>
                      <a:r>
                        <a:rPr lang="pt-BR" sz="1800" u="none" strike="noStrike" dirty="0">
                          <a:effectLst/>
                        </a:rPr>
                        <a:t>Desenvolvimento e execução de Campanha Estadual de Conscientização sobre a pesca esportiva, seus benefícios e a importância da preservação ambiental.</a:t>
                      </a:r>
                      <a:endParaRPr lang="pt-BR" sz="1800" b="0" i="0" u="none" strike="noStrike" dirty="0">
                        <a:solidFill>
                          <a:srgbClr val="000000"/>
                        </a:solidFill>
                        <a:effectLst/>
                        <a:latin typeface="Aptos Narrow" panose="020B0004020202020204" pitchFamily="34" charset="0"/>
                      </a:endParaRPr>
                    </a:p>
                  </a:txBody>
                  <a:tcPr marL="4026" marR="4026" marT="4026" marB="0" anchor="b"/>
                </a:tc>
                <a:tc>
                  <a:txBody>
                    <a:bodyPr/>
                    <a:lstStyle/>
                    <a:p>
                      <a:pPr algn="ctr" fontAlgn="ctr"/>
                      <a:r>
                        <a:rPr lang="pt-BR" sz="1800" u="none" strike="noStrike" dirty="0">
                          <a:effectLst/>
                        </a:rPr>
                        <a:t> R$ 250.000,00  </a:t>
                      </a:r>
                      <a:endParaRPr lang="pt-BR" sz="1800" b="0" i="0" u="none" strike="noStrike" dirty="0">
                        <a:solidFill>
                          <a:srgbClr val="000000"/>
                        </a:solidFill>
                        <a:effectLst/>
                        <a:latin typeface="Arial" panose="020B0604020202020204" pitchFamily="34" charset="0"/>
                      </a:endParaRPr>
                    </a:p>
                  </a:txBody>
                  <a:tcPr marL="4026" marR="4026" marT="4026" marB="0" anchor="ctr"/>
                </a:tc>
                <a:extLst>
                  <a:ext uri="{0D108BD9-81ED-4DB2-BD59-A6C34878D82A}">
                    <a16:rowId xmlns:a16="http://schemas.microsoft.com/office/drawing/2014/main" val="1113307167"/>
                  </a:ext>
                </a:extLst>
              </a:tr>
            </a:tbl>
          </a:graphicData>
        </a:graphic>
      </p:graphicFrame>
    </p:spTree>
    <p:extLst>
      <p:ext uri="{BB962C8B-B14F-4D97-AF65-F5344CB8AC3E}">
        <p14:creationId xmlns:p14="http://schemas.microsoft.com/office/powerpoint/2010/main" val="783581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9A5EA-1963-72EB-BD9C-9247F3AC99A1}"/>
            </a:ext>
          </a:extLst>
        </p:cNvPr>
        <p:cNvGrpSpPr/>
        <p:nvPr/>
      </p:nvGrpSpPr>
      <p:grpSpPr>
        <a:xfrm>
          <a:off x="0" y="0"/>
          <a:ext cx="0" cy="0"/>
          <a:chOff x="0" y="0"/>
          <a:chExt cx="0" cy="0"/>
        </a:xfrm>
      </p:grpSpPr>
      <p:graphicFrame>
        <p:nvGraphicFramePr>
          <p:cNvPr id="2" name="Tabela 1">
            <a:extLst>
              <a:ext uri="{FF2B5EF4-FFF2-40B4-BE49-F238E27FC236}">
                <a16:creationId xmlns:a16="http://schemas.microsoft.com/office/drawing/2014/main" id="{D33F8ECE-3E62-C9D2-C579-B2B547A3A877}"/>
              </a:ext>
            </a:extLst>
          </p:cNvPr>
          <p:cNvGraphicFramePr>
            <a:graphicFrameLocks noGrp="1"/>
          </p:cNvGraphicFramePr>
          <p:nvPr/>
        </p:nvGraphicFramePr>
        <p:xfrm>
          <a:off x="333737" y="637339"/>
          <a:ext cx="11524525" cy="3094312"/>
        </p:xfrm>
        <a:graphic>
          <a:graphicData uri="http://schemas.openxmlformats.org/drawingml/2006/table">
            <a:tbl>
              <a:tblPr>
                <a:tableStyleId>{5C22544A-7EE6-4342-B048-85BDC9FD1C3A}</a:tableStyleId>
              </a:tblPr>
              <a:tblGrid>
                <a:gridCol w="1838745">
                  <a:extLst>
                    <a:ext uri="{9D8B030D-6E8A-4147-A177-3AD203B41FA5}">
                      <a16:colId xmlns:a16="http://schemas.microsoft.com/office/drawing/2014/main" val="697642676"/>
                    </a:ext>
                  </a:extLst>
                </a:gridCol>
                <a:gridCol w="7173693">
                  <a:extLst>
                    <a:ext uri="{9D8B030D-6E8A-4147-A177-3AD203B41FA5}">
                      <a16:colId xmlns:a16="http://schemas.microsoft.com/office/drawing/2014/main" val="2823800760"/>
                    </a:ext>
                  </a:extLst>
                </a:gridCol>
                <a:gridCol w="2512087">
                  <a:extLst>
                    <a:ext uri="{9D8B030D-6E8A-4147-A177-3AD203B41FA5}">
                      <a16:colId xmlns:a16="http://schemas.microsoft.com/office/drawing/2014/main" val="4222576673"/>
                    </a:ext>
                  </a:extLst>
                </a:gridCol>
              </a:tblGrid>
              <a:tr h="162225">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4026" marR="4026" marT="4026"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4026" marR="4026" marT="4026" marB="0" anchor="b"/>
                </a:tc>
                <a:extLst>
                  <a:ext uri="{0D108BD9-81ED-4DB2-BD59-A6C34878D82A}">
                    <a16:rowId xmlns:a16="http://schemas.microsoft.com/office/drawing/2014/main" val="292888810"/>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Elaboração do Marco Zero dos Indicadores do Turismo da pesca Esportiva em Rondônia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50707535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Implementação de Instância de Governança municipal, regional e estadual</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066466470"/>
                  </a:ext>
                </a:extLst>
              </a:tr>
              <a:tr h="451518">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Desenvolvimento de uma plataforma de inventariação dos equipamentos e serviços turísticos dos municípios impactados.</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a:effectLst/>
                        </a:rPr>
                        <a:t> R$ 80.000,00  </a:t>
                      </a:r>
                      <a:endParaRPr lang="pt-BR" sz="1800" b="0" i="0" u="none" strike="noStrike">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153408257"/>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a:effectLst/>
                        </a:rPr>
                        <a:t>Inventário dos equipamentos e serviços turísticos dos municípios impactados</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2989975723"/>
                  </a:ext>
                </a:extLst>
              </a:tr>
              <a:tr h="302651">
                <a:tc>
                  <a:txBody>
                    <a:bodyPr/>
                    <a:lstStyle/>
                    <a:p>
                      <a:pPr algn="ctr" fontAlgn="b"/>
                      <a:r>
                        <a:rPr lang="pt-BR" sz="1800" u="none" strike="noStrike">
                          <a:effectLst/>
                        </a:rPr>
                        <a:t>02</a:t>
                      </a:r>
                      <a:endParaRPr lang="pt-BR" sz="1800" b="0" i="0" u="none" strike="noStrike">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l" fontAlgn="b"/>
                      <a:r>
                        <a:rPr lang="pt-BR" sz="1800" u="none" strike="noStrike" dirty="0">
                          <a:effectLst/>
                        </a:rPr>
                        <a:t>Implantação do Observatório do turismo da Pesca Esportiva.</a:t>
                      </a:r>
                      <a:endParaRPr lang="pt-BR" sz="1800" b="0" i="0" u="none" strike="noStrike" dirty="0">
                        <a:solidFill>
                          <a:srgbClr val="000000"/>
                        </a:solidFill>
                        <a:effectLst/>
                        <a:latin typeface="Aptos Narrow" panose="020B0004020202020204" pitchFamily="34" charset="0"/>
                      </a:endParaRPr>
                    </a:p>
                  </a:txBody>
                  <a:tcPr marL="4026" marR="4026" marT="4026" marB="0" anchor="b">
                    <a:solidFill>
                      <a:schemeClr val="bg1"/>
                    </a:solidFill>
                  </a:tcPr>
                </a:tc>
                <a:tc>
                  <a:txBody>
                    <a:bodyPr/>
                    <a:lstStyle/>
                    <a:p>
                      <a:pPr algn="ctr" fontAlgn="ctr"/>
                      <a:r>
                        <a:rPr lang="pt-BR" sz="1800" u="none" strike="noStrike" dirty="0">
                          <a:effectLst/>
                        </a:rPr>
                        <a:t> R$ 320.000,00  </a:t>
                      </a:r>
                      <a:endParaRPr lang="pt-BR" sz="1800" b="0" i="0" u="none" strike="noStrike" dirty="0">
                        <a:solidFill>
                          <a:srgbClr val="000000"/>
                        </a:solidFill>
                        <a:effectLst/>
                        <a:latin typeface="Arial" panose="020B0604020202020204" pitchFamily="34" charset="0"/>
                      </a:endParaRPr>
                    </a:p>
                  </a:txBody>
                  <a:tcPr marL="4026" marR="4026" marT="4026" marB="0" anchor="ctr">
                    <a:solidFill>
                      <a:schemeClr val="bg1"/>
                    </a:solidFill>
                  </a:tcPr>
                </a:tc>
                <a:extLst>
                  <a:ext uri="{0D108BD9-81ED-4DB2-BD59-A6C34878D82A}">
                    <a16:rowId xmlns:a16="http://schemas.microsoft.com/office/drawing/2014/main" val="3109838383"/>
                  </a:ext>
                </a:extLst>
              </a:tr>
              <a:tr h="302651">
                <a:tc>
                  <a:txBody>
                    <a:bodyPr/>
                    <a:lstStyle/>
                    <a:p>
                      <a:pPr algn="ctr" fontAlgn="b"/>
                      <a:r>
                        <a:rPr lang="pt-BR" sz="1800" u="none" strike="noStrike" dirty="0">
                          <a:effectLst/>
                        </a:rPr>
                        <a:t>02</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Adequação da estrutura administrativa da SETUR</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518970859"/>
                  </a:ext>
                </a:extLst>
              </a:tr>
            </a:tbl>
          </a:graphicData>
        </a:graphic>
      </p:graphicFrame>
    </p:spTree>
    <p:extLst>
      <p:ext uri="{BB962C8B-B14F-4D97-AF65-F5344CB8AC3E}">
        <p14:creationId xmlns:p14="http://schemas.microsoft.com/office/powerpoint/2010/main" val="722276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25ECB-5167-6B0C-755E-8893E5994342}"/>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60AE3800-242F-FE52-BBBA-085541995502}"/>
              </a:ext>
            </a:extLst>
          </p:cNvPr>
          <p:cNvGraphicFramePr>
            <a:graphicFrameLocks noGrp="1"/>
          </p:cNvGraphicFramePr>
          <p:nvPr/>
        </p:nvGraphicFramePr>
        <p:xfrm>
          <a:off x="562417" y="501086"/>
          <a:ext cx="11209036" cy="5494598"/>
        </p:xfrm>
        <a:graphic>
          <a:graphicData uri="http://schemas.openxmlformats.org/drawingml/2006/table">
            <a:tbl>
              <a:tblPr>
                <a:tableStyleId>{5C22544A-7EE6-4342-B048-85BDC9FD1C3A}</a:tableStyleId>
              </a:tblPr>
              <a:tblGrid>
                <a:gridCol w="1788407">
                  <a:extLst>
                    <a:ext uri="{9D8B030D-6E8A-4147-A177-3AD203B41FA5}">
                      <a16:colId xmlns:a16="http://schemas.microsoft.com/office/drawing/2014/main" val="123500518"/>
                    </a:ext>
                  </a:extLst>
                </a:gridCol>
                <a:gridCol w="6977311">
                  <a:extLst>
                    <a:ext uri="{9D8B030D-6E8A-4147-A177-3AD203B41FA5}">
                      <a16:colId xmlns:a16="http://schemas.microsoft.com/office/drawing/2014/main" val="3831561832"/>
                    </a:ext>
                  </a:extLst>
                </a:gridCol>
                <a:gridCol w="2443318">
                  <a:extLst>
                    <a:ext uri="{9D8B030D-6E8A-4147-A177-3AD203B41FA5}">
                      <a16:colId xmlns:a16="http://schemas.microsoft.com/office/drawing/2014/main" val="3831610279"/>
                    </a:ext>
                  </a:extLst>
                </a:gridCol>
              </a:tblGrid>
              <a:tr h="296109">
                <a:tc>
                  <a:txBody>
                    <a:bodyPr/>
                    <a:lstStyle/>
                    <a:p>
                      <a:pPr algn="ctr" fontAlgn="b"/>
                      <a:r>
                        <a:rPr lang="pt-BR" sz="1800" u="none" strike="noStrike">
                          <a:effectLst/>
                        </a:rPr>
                        <a:t>PERSPECTIVA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PROJETO</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b"/>
                      <a:r>
                        <a:rPr lang="pt-BR" sz="1800" u="none" strike="noStrike">
                          <a:effectLst/>
                        </a:rPr>
                        <a:t>TOTAL</a:t>
                      </a:r>
                      <a:endParaRPr lang="pt-BR" sz="1800" b="1" i="0" u="none" strike="noStrike">
                        <a:solidFill>
                          <a:srgbClr val="000000"/>
                        </a:solidFill>
                        <a:effectLst/>
                        <a:latin typeface="Aptos Narrow" panose="020B0004020202020204" pitchFamily="34" charset="0"/>
                      </a:endParaRPr>
                    </a:p>
                  </a:txBody>
                  <a:tcPr marL="5003" marR="5003" marT="5003" marB="0" anchor="b"/>
                </a:tc>
                <a:extLst>
                  <a:ext uri="{0D108BD9-81ED-4DB2-BD59-A6C34878D82A}">
                    <a16:rowId xmlns:a16="http://schemas.microsoft.com/office/drawing/2014/main" val="3454416581"/>
                  </a:ext>
                </a:extLst>
              </a:tr>
              <a:tr h="565804">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Criação de Identidade Visual sobre a pesca esportiva de Rondônia.</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R$ 120.000,00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631595954"/>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Plano de Marketing</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550684568"/>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Formatação de Rotas e Roteiros integrados.</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R$ 100.000,00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3293773610"/>
                  </a:ext>
                </a:extLst>
              </a:tr>
              <a:tr h="1301087">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Capacitação das Agências de Turismo e Operadoras do mercado nacional para comercializarem o produto Pesca Esportiva em seus portfólios, ampliando o braço comercial do setor e organizar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a:effectLst/>
                        </a:rPr>
                        <a:t> R$ 300.000,00  </a:t>
                      </a:r>
                      <a:endParaRPr lang="pt-BR" sz="1800" b="0" i="0" u="none" strike="noStrike">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4282417646"/>
                  </a:ext>
                </a:extLst>
              </a:tr>
              <a:tr h="296109">
                <a:tc>
                  <a:txBody>
                    <a:bodyPr/>
                    <a:lstStyle/>
                    <a:p>
                      <a:pPr algn="ctr" fontAlgn="b"/>
                      <a:r>
                        <a:rPr lang="pt-BR" sz="1800" u="none" strike="noStrike">
                          <a:effectLst/>
                        </a:rPr>
                        <a:t>03</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l" fontAlgn="b"/>
                      <a:r>
                        <a:rPr lang="pt-BR" sz="1800" u="none" strike="noStrike">
                          <a:effectLst/>
                        </a:rPr>
                        <a:t>Realização visitas de FAMTOUR e PRESS TRIP</a:t>
                      </a:r>
                      <a:endParaRPr lang="pt-BR" sz="1800" b="0" i="0" u="none" strike="noStrike">
                        <a:solidFill>
                          <a:srgbClr val="000000"/>
                        </a:solidFill>
                        <a:effectLst/>
                        <a:latin typeface="Aptos Narrow" panose="020B0004020202020204" pitchFamily="34" charset="0"/>
                      </a:endParaRPr>
                    </a:p>
                  </a:txBody>
                  <a:tcPr marL="5003" marR="5003" marT="5003" marB="0" anchor="b"/>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tc>
                <a:extLst>
                  <a:ext uri="{0D108BD9-81ED-4DB2-BD59-A6C34878D82A}">
                    <a16:rowId xmlns:a16="http://schemas.microsoft.com/office/drawing/2014/main" val="2853658270"/>
                  </a:ext>
                </a:extLst>
              </a:tr>
              <a:tr h="501007">
                <a:tc>
                  <a:txBody>
                    <a:bodyPr/>
                    <a:lstStyle/>
                    <a:p>
                      <a:pPr algn="ctr" fontAlgn="b"/>
                      <a:r>
                        <a:rPr lang="pt-BR" sz="1800" u="none" strike="noStrike" dirty="0">
                          <a:effectLst/>
                        </a:rPr>
                        <a:t>04</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Realização do Calendário de eventos de pesca esportiva.</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377143364"/>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Organização a produção do artesanato local</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a:effectLst/>
                        </a:rPr>
                        <a:t> R$ 600.000,00  </a:t>
                      </a:r>
                      <a:endParaRPr lang="pt-BR" sz="1800" b="0" i="0" u="none" strike="noStrike">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43678371"/>
                  </a:ext>
                </a:extLst>
              </a:tr>
              <a:tr h="784242">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dirty="0">
                          <a:effectLst/>
                        </a:rPr>
                        <a:t>Implementação do Cama e Café nas comunidades de: Porto Rolim; Cabixi - Vila Neide e São João; Costa Marques. </a:t>
                      </a:r>
                      <a:endParaRPr lang="pt-BR" sz="1800" b="0" i="0" u="none" strike="noStrike" dirty="0">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22047200"/>
                  </a:ext>
                </a:extLst>
              </a:tr>
              <a:tr h="296109">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Identificação da gastronomia - concurso Prato Típico.</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R$ 50.000,00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2701050781"/>
                  </a:ext>
                </a:extLst>
              </a:tr>
              <a:tr h="565804">
                <a:tc>
                  <a:txBody>
                    <a:bodyPr/>
                    <a:lstStyle/>
                    <a:p>
                      <a:pPr algn="ctr" fontAlgn="b"/>
                      <a:r>
                        <a:rPr lang="pt-BR" sz="1800" u="none" strike="noStrike">
                          <a:effectLst/>
                        </a:rPr>
                        <a:t>04</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l" fontAlgn="b"/>
                      <a:r>
                        <a:rPr lang="pt-BR" sz="1800" u="none" strike="noStrike">
                          <a:effectLst/>
                        </a:rPr>
                        <a:t>Articulação para Criação do calendário das manifestações culturais</a:t>
                      </a:r>
                      <a:endParaRPr lang="pt-BR" sz="1800" b="0" i="0" u="none" strike="noStrike">
                        <a:solidFill>
                          <a:srgbClr val="000000"/>
                        </a:solidFill>
                        <a:effectLst/>
                        <a:latin typeface="Aptos Narrow" panose="020B0004020202020204" pitchFamily="34" charset="0"/>
                      </a:endParaRPr>
                    </a:p>
                  </a:txBody>
                  <a:tcPr marL="5003" marR="5003" marT="5003" marB="0" anchor="b">
                    <a:solidFill>
                      <a:schemeClr val="bg1"/>
                    </a:solidFill>
                  </a:tcPr>
                </a:tc>
                <a:tc>
                  <a:txBody>
                    <a:bodyPr/>
                    <a:lstStyle/>
                    <a:p>
                      <a:pPr algn="ctr" fontAlgn="ctr"/>
                      <a:r>
                        <a:rPr lang="pt-BR" sz="1800" u="none" strike="noStrike" dirty="0">
                          <a:effectLst/>
                        </a:rPr>
                        <a:t> R$                     -   </a:t>
                      </a:r>
                      <a:endParaRPr lang="pt-BR" sz="1800" b="0" i="0" u="none" strike="noStrike" dirty="0">
                        <a:solidFill>
                          <a:srgbClr val="000000"/>
                        </a:solidFill>
                        <a:effectLst/>
                        <a:latin typeface="Arial" panose="020B0604020202020204" pitchFamily="34" charset="0"/>
                      </a:endParaRPr>
                    </a:p>
                  </a:txBody>
                  <a:tcPr marL="5003" marR="5003" marT="5003" marB="0" anchor="ctr">
                    <a:solidFill>
                      <a:schemeClr val="bg1"/>
                    </a:solidFill>
                  </a:tcPr>
                </a:tc>
                <a:extLst>
                  <a:ext uri="{0D108BD9-81ED-4DB2-BD59-A6C34878D82A}">
                    <a16:rowId xmlns:a16="http://schemas.microsoft.com/office/drawing/2014/main" val="1649392415"/>
                  </a:ext>
                </a:extLst>
              </a:tr>
            </a:tbl>
          </a:graphicData>
        </a:graphic>
      </p:graphicFrame>
    </p:spTree>
    <p:extLst>
      <p:ext uri="{BB962C8B-B14F-4D97-AF65-F5344CB8AC3E}">
        <p14:creationId xmlns:p14="http://schemas.microsoft.com/office/powerpoint/2010/main" val="32607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4CF7A49B-7D29-3071-A4C1-728C8FFC75DF}"/>
              </a:ext>
            </a:extLst>
          </p:cNvPr>
          <p:cNvSpPr>
            <a:spLocks noGrp="1"/>
          </p:cNvSpPr>
          <p:nvPr>
            <p:ph type="sldNum" sz="quarter" idx="12"/>
          </p:nvPr>
        </p:nvSpPr>
        <p:spPr/>
        <p:txBody>
          <a:bodyPr/>
          <a:lstStyle/>
          <a:p>
            <a:fld id="{BD4C9C96-99D0-473B-ABA6-5ED521F58EB7}" type="slidenum">
              <a:rPr lang="pt-BR" smtClean="0"/>
              <a:t>7</a:t>
            </a:fld>
            <a:endParaRPr lang="pt-BR"/>
          </a:p>
        </p:txBody>
      </p:sp>
      <p:sp>
        <p:nvSpPr>
          <p:cNvPr id="4" name="CaixaDeTexto 3">
            <a:extLst>
              <a:ext uri="{FF2B5EF4-FFF2-40B4-BE49-F238E27FC236}">
                <a16:creationId xmlns:a16="http://schemas.microsoft.com/office/drawing/2014/main" id="{5201C4F7-6E6C-4D9E-6645-B39CBF94F6E7}"/>
              </a:ext>
            </a:extLst>
          </p:cNvPr>
          <p:cNvSpPr txBox="1"/>
          <p:nvPr/>
        </p:nvSpPr>
        <p:spPr>
          <a:xfrm>
            <a:off x="3428034" y="285949"/>
            <a:ext cx="5335929" cy="461665"/>
          </a:xfrm>
          <a:prstGeom prst="rect">
            <a:avLst/>
          </a:prstGeom>
          <a:noFill/>
        </p:spPr>
        <p:txBody>
          <a:bodyPr wrap="square" rtlCol="0">
            <a:spAutoFit/>
          </a:bodyPr>
          <a:lstStyle/>
          <a:p>
            <a:pPr algn="ctr"/>
            <a:r>
              <a:rPr lang="pt-BR" sz="2400" b="1" dirty="0"/>
              <a:t>Situação Encontrada</a:t>
            </a:r>
          </a:p>
        </p:txBody>
      </p:sp>
      <p:sp>
        <p:nvSpPr>
          <p:cNvPr id="5" name="AutoShape 2">
            <a:extLst>
              <a:ext uri="{FF2B5EF4-FFF2-40B4-BE49-F238E27FC236}">
                <a16:creationId xmlns:a16="http://schemas.microsoft.com/office/drawing/2014/main" id="{AA178CCD-2599-6E1D-F295-2F44BF6AE2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 name="Imagem 9" descr="Texto&#10;&#10;Descrição gerada automaticamente">
            <a:extLst>
              <a:ext uri="{FF2B5EF4-FFF2-40B4-BE49-F238E27FC236}">
                <a16:creationId xmlns:a16="http://schemas.microsoft.com/office/drawing/2014/main" id="{2B61A33A-379F-681F-982C-3E0F2B7E16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846" y="1484764"/>
            <a:ext cx="10149107" cy="5010022"/>
          </a:xfrm>
          <a:prstGeom prst="rect">
            <a:avLst/>
          </a:prstGeom>
        </p:spPr>
      </p:pic>
      <p:sp>
        <p:nvSpPr>
          <p:cNvPr id="11" name="CaixaDeTexto 10">
            <a:extLst>
              <a:ext uri="{FF2B5EF4-FFF2-40B4-BE49-F238E27FC236}">
                <a16:creationId xmlns:a16="http://schemas.microsoft.com/office/drawing/2014/main" id="{B09B5CD9-B4C2-262B-3A11-B315EDC1CE67}"/>
              </a:ext>
            </a:extLst>
          </p:cNvPr>
          <p:cNvSpPr txBox="1"/>
          <p:nvPr/>
        </p:nvSpPr>
        <p:spPr>
          <a:xfrm>
            <a:off x="4863296" y="902600"/>
            <a:ext cx="2465407" cy="400110"/>
          </a:xfrm>
          <a:prstGeom prst="rect">
            <a:avLst/>
          </a:prstGeom>
          <a:noFill/>
        </p:spPr>
        <p:txBody>
          <a:bodyPr wrap="square" rtlCol="0">
            <a:spAutoFit/>
          </a:bodyPr>
          <a:lstStyle/>
          <a:p>
            <a:r>
              <a:rPr lang="pt-BR" sz="2000" b="1" i="1" dirty="0"/>
              <a:t>PONTOS FORTES</a:t>
            </a:r>
          </a:p>
        </p:txBody>
      </p:sp>
      <p:pic>
        <p:nvPicPr>
          <p:cNvPr id="13" name="Picture 2">
            <a:extLst>
              <a:ext uri="{FF2B5EF4-FFF2-40B4-BE49-F238E27FC236}">
                <a16:creationId xmlns:a16="http://schemas.microsoft.com/office/drawing/2014/main" id="{76E6C0A3-4750-7516-F0A5-A4B13C433E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670628" y="13942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86C900A0-4101-CC88-F21A-6E85C5B677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37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4D895-D492-AC67-D0CF-8D62900399D7}"/>
            </a:ext>
          </a:extLst>
        </p:cNvPr>
        <p:cNvGrpSpPr/>
        <p:nvPr/>
      </p:nvGrpSpPr>
      <p:grpSpPr>
        <a:xfrm>
          <a:off x="0" y="0"/>
          <a:ext cx="0" cy="0"/>
          <a:chOff x="0" y="0"/>
          <a:chExt cx="0" cy="0"/>
        </a:xfrm>
      </p:grpSpPr>
      <p:sp>
        <p:nvSpPr>
          <p:cNvPr id="2" name="Espaço Reservado para Número de Slide 1">
            <a:extLst>
              <a:ext uri="{FF2B5EF4-FFF2-40B4-BE49-F238E27FC236}">
                <a16:creationId xmlns:a16="http://schemas.microsoft.com/office/drawing/2014/main" id="{32EA5A9D-82FD-5DFF-51E0-477C994F38FA}"/>
              </a:ext>
            </a:extLst>
          </p:cNvPr>
          <p:cNvSpPr>
            <a:spLocks noGrp="1"/>
          </p:cNvSpPr>
          <p:nvPr>
            <p:ph type="sldNum" sz="quarter" idx="12"/>
          </p:nvPr>
        </p:nvSpPr>
        <p:spPr/>
        <p:txBody>
          <a:bodyPr/>
          <a:lstStyle/>
          <a:p>
            <a:fld id="{BD4C9C96-99D0-473B-ABA6-5ED521F58EB7}" type="slidenum">
              <a:rPr lang="pt-BR" smtClean="0"/>
              <a:t>8</a:t>
            </a:fld>
            <a:endParaRPr lang="pt-BR"/>
          </a:p>
        </p:txBody>
      </p:sp>
      <p:sp>
        <p:nvSpPr>
          <p:cNvPr id="6" name="Rectangle 1">
            <a:extLst>
              <a:ext uri="{FF2B5EF4-FFF2-40B4-BE49-F238E27FC236}">
                <a16:creationId xmlns:a16="http://schemas.microsoft.com/office/drawing/2014/main" id="{31A3B525-6DFF-F5E3-DA17-0D6110571875}"/>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8" name="Imagem 7" descr="Texto&#10;&#10;Descrição gerada automaticamente">
            <a:extLst>
              <a:ext uri="{FF2B5EF4-FFF2-40B4-BE49-F238E27FC236}">
                <a16:creationId xmlns:a16="http://schemas.microsoft.com/office/drawing/2014/main" id="{63F29351-1974-13D8-4FCD-C33AF98F4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302" y="1298960"/>
            <a:ext cx="9868330" cy="5185457"/>
          </a:xfrm>
          <a:prstGeom prst="rect">
            <a:avLst/>
          </a:prstGeom>
        </p:spPr>
      </p:pic>
      <p:sp>
        <p:nvSpPr>
          <p:cNvPr id="9" name="CaixaDeTexto 8">
            <a:extLst>
              <a:ext uri="{FF2B5EF4-FFF2-40B4-BE49-F238E27FC236}">
                <a16:creationId xmlns:a16="http://schemas.microsoft.com/office/drawing/2014/main" id="{EACEE094-C449-C591-5600-0CE74C996BF6}"/>
              </a:ext>
            </a:extLst>
          </p:cNvPr>
          <p:cNvSpPr txBox="1"/>
          <p:nvPr/>
        </p:nvSpPr>
        <p:spPr>
          <a:xfrm>
            <a:off x="4763984" y="502499"/>
            <a:ext cx="2664031" cy="400110"/>
          </a:xfrm>
          <a:prstGeom prst="rect">
            <a:avLst/>
          </a:prstGeom>
          <a:noFill/>
        </p:spPr>
        <p:txBody>
          <a:bodyPr wrap="square" rtlCol="0">
            <a:spAutoFit/>
          </a:bodyPr>
          <a:lstStyle/>
          <a:p>
            <a:pPr algn="ctr"/>
            <a:r>
              <a:rPr lang="pt-BR" sz="2000" b="1" i="1" dirty="0"/>
              <a:t>PONTOS FRACOS</a:t>
            </a:r>
          </a:p>
        </p:txBody>
      </p:sp>
      <p:pic>
        <p:nvPicPr>
          <p:cNvPr id="10" name="Picture 2">
            <a:extLst>
              <a:ext uri="{FF2B5EF4-FFF2-40B4-BE49-F238E27FC236}">
                <a16:creationId xmlns:a16="http://schemas.microsoft.com/office/drawing/2014/main" id="{3A89E908-6CCD-DF59-76A8-2DE1A67FC1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160" r="1958"/>
          <a:stretch/>
        </p:blipFill>
        <p:spPr bwMode="auto">
          <a:xfrm>
            <a:off x="10542116" y="56448"/>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5.png">
            <a:extLst>
              <a:ext uri="{FF2B5EF4-FFF2-40B4-BE49-F238E27FC236}">
                <a16:creationId xmlns:a16="http://schemas.microsoft.com/office/drawing/2014/main" id="{215C733C-5BDC-9E19-EFB5-247C529D8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634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utoShape 2">
            <a:extLst>
              <a:ext uri="{FF2B5EF4-FFF2-40B4-BE49-F238E27FC236}">
                <a16:creationId xmlns:a16="http://schemas.microsoft.com/office/drawing/2014/main" id="{E694C9DE-AEE2-A256-8F34-BAC143640D8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4" name="Imagem 13" descr="Interface gráfica do usuário, Texto, Aplicativo&#10;&#10;Descrição gerada automaticamente">
            <a:extLst>
              <a:ext uri="{FF2B5EF4-FFF2-40B4-BE49-F238E27FC236}">
                <a16:creationId xmlns:a16="http://schemas.microsoft.com/office/drawing/2014/main" id="{86AF4B65-9365-BB3E-91B8-04B815C3A8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546" y="1387997"/>
            <a:ext cx="10773293" cy="4386805"/>
          </a:xfrm>
          <a:prstGeom prst="rect">
            <a:avLst/>
          </a:prstGeom>
        </p:spPr>
      </p:pic>
      <p:sp>
        <p:nvSpPr>
          <p:cNvPr id="15" name="CaixaDeTexto 14">
            <a:extLst>
              <a:ext uri="{FF2B5EF4-FFF2-40B4-BE49-F238E27FC236}">
                <a16:creationId xmlns:a16="http://schemas.microsoft.com/office/drawing/2014/main" id="{401E06D6-D7C4-CEB7-A40A-D7E110A53546}"/>
              </a:ext>
            </a:extLst>
          </p:cNvPr>
          <p:cNvSpPr txBox="1"/>
          <p:nvPr/>
        </p:nvSpPr>
        <p:spPr>
          <a:xfrm>
            <a:off x="4899949" y="535547"/>
            <a:ext cx="2696901" cy="400110"/>
          </a:xfrm>
          <a:prstGeom prst="rect">
            <a:avLst/>
          </a:prstGeom>
          <a:noFill/>
        </p:spPr>
        <p:txBody>
          <a:bodyPr wrap="square" rtlCol="0">
            <a:spAutoFit/>
          </a:bodyPr>
          <a:lstStyle/>
          <a:p>
            <a:pPr algn="ctr"/>
            <a:r>
              <a:rPr lang="pt-BR" sz="2000" b="1" i="1" dirty="0"/>
              <a:t>OPORTUNIDADES</a:t>
            </a:r>
          </a:p>
        </p:txBody>
      </p:sp>
      <p:pic>
        <p:nvPicPr>
          <p:cNvPr id="17" name="Picture 2">
            <a:extLst>
              <a:ext uri="{FF2B5EF4-FFF2-40B4-BE49-F238E27FC236}">
                <a16:creationId xmlns:a16="http://schemas.microsoft.com/office/drawing/2014/main" id="{51159A82-0336-0D3D-9B1F-16F90702497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160" r="1958"/>
          <a:stretch/>
        </p:blipFill>
        <p:spPr bwMode="auto">
          <a:xfrm>
            <a:off x="10507521" y="97039"/>
            <a:ext cx="1304649" cy="1360681"/>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5.png">
            <a:extLst>
              <a:ext uri="{FF2B5EF4-FFF2-40B4-BE49-F238E27FC236}">
                <a16:creationId xmlns:a16="http://schemas.microsoft.com/office/drawing/2014/main" id="{A6E1D1DD-C296-B44C-58BB-9741154F9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556" y="353758"/>
            <a:ext cx="2229293" cy="847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919842"/>
      </p:ext>
    </p:extLst>
  </p:cSld>
  <p:clrMapOvr>
    <a:masterClrMapping/>
  </p:clrMapOvr>
  <p:transition>
    <p:fade/>
  </p:transition>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6530</TotalTime>
  <Words>4197</Words>
  <Application>Microsoft Office PowerPoint</Application>
  <PresentationFormat>Widescreen</PresentationFormat>
  <Paragraphs>717</Paragraphs>
  <Slides>67</Slides>
  <Notes>4</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67</vt:i4>
      </vt:variant>
    </vt:vector>
  </HeadingPairs>
  <TitlesOfParts>
    <vt:vector size="74" baseType="lpstr">
      <vt:lpstr>Aptos</vt:lpstr>
      <vt:lpstr>Aptos Narrow</vt:lpstr>
      <vt:lpstr>Arial</vt:lpstr>
      <vt:lpstr>Neue Haas Grotesk Text Pro</vt:lpstr>
      <vt:lpstr>Noto Sans Symbols</vt:lpstr>
      <vt:lpstr>Wingdings</vt:lpstr>
      <vt:lpstr>VanillaVTI</vt:lpstr>
      <vt:lpstr> PLANO DE DESENVOLVIMENTO DO TURISMO  DA PESCA ESPORTIVA DE RONDONIA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MAPA ESTRATÉGICO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PROGNÓSTICO</vt:lpstr>
      <vt:lpstr>Apresentação do PowerPoint</vt:lpstr>
      <vt:lpstr>Apresentação do PowerPoint</vt:lpstr>
      <vt:lpstr>Apresentação do PowerPoint</vt:lpstr>
      <vt:lpstr>MENTORIA</vt:lpstr>
      <vt:lpstr>Apresentação do PowerPoint</vt:lpstr>
      <vt:lpstr>Apresentação do PowerPoint</vt:lpstr>
      <vt:lpstr>Apresentação do PowerPoint</vt:lpstr>
      <vt:lpstr>OBRIGADA!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auxiliadora martins castro rosa</dc:creator>
  <cp:lastModifiedBy>maria auxiliadora martins castro rosa</cp:lastModifiedBy>
  <cp:revision>36</cp:revision>
  <dcterms:created xsi:type="dcterms:W3CDTF">2025-01-22T14:15:29Z</dcterms:created>
  <dcterms:modified xsi:type="dcterms:W3CDTF">2025-05-01T15:01:16Z</dcterms:modified>
</cp:coreProperties>
</file>